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68" r:id="rId7"/>
    <p:sldId id="260" r:id="rId8"/>
    <p:sldId id="259" r:id="rId9"/>
    <p:sldId id="261" r:id="rId10"/>
    <p:sldId id="269" r:id="rId11"/>
    <p:sldId id="262" r:id="rId12"/>
    <p:sldId id="263" r:id="rId13"/>
    <p:sldId id="264" r:id="rId14"/>
    <p:sldId id="265" r:id="rId15"/>
    <p:sldId id="266" r:id="rId16"/>
    <p:sldId id="270" r:id="rId17"/>
    <p:sldId id="273" r:id="rId18"/>
    <p:sldId id="257" r:id="rId19"/>
    <p:sldId id="26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5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7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0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4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7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0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5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45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6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5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F6AA-AF8E-4AA0-B7C9-67860A148F8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6CF-F74A-4B54-BCCD-425572541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8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ef.ac.uk/guidance/citation-and-contextual-data-guidanc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ublons.com/researcher/B-9565-2008/" TargetMode="External"/><Relationship Id="rId3" Type="http://schemas.openxmlformats.org/officeDocument/2006/relationships/hyperlink" Target="https://www.nature.com/articles/d41586-019-02479-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ecksubmit.org/" TargetMode="External"/><Relationship Id="rId4" Type="http://schemas.openxmlformats.org/officeDocument/2006/relationships/hyperlink" Target="https://stglibrary.wordpress.com/" TargetMode="External"/><Relationship Id="rId5" Type="http://schemas.openxmlformats.org/officeDocument/2006/relationships/hyperlink" Target="https://www.sgul.ac.uk/about/our-professional-services/information-services/library/researchers/publication-metrics" TargetMode="External"/><Relationship Id="rId6" Type="http://schemas.openxmlformats.org/officeDocument/2006/relationships/hyperlink" Target="https://cris.sgul.ac.uk/informatio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universitiesuk.ac.uk/policy-and-analysis/research-policy/open-science/Pages/forum-for-responsible-research-metrics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sfdora.org/good-practices/" TargetMode="External"/><Relationship Id="rId3" Type="http://schemas.openxmlformats.org/officeDocument/2006/relationships/hyperlink" Target="https://www.ucl.ac.uk/human-resources/sites/human-resources/files/ucl-130418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denmanifesto.org/" TargetMode="External"/><Relationship Id="rId4" Type="http://schemas.openxmlformats.org/officeDocument/2006/relationships/hyperlink" Target="https://responsiblemetrics.org/the-metric-ti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fdora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" TargetMode="External"/><Relationship Id="rId4" Type="http://schemas.openxmlformats.org/officeDocument/2006/relationships/hyperlink" Target="https://cris.sgul.ac.uk/logi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ok.mimas.ac.uk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oi.org/10.1093/GBE/EVU2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055" y="553493"/>
            <a:ext cx="10870696" cy="5170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Using publication metrics responsibly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b="1" dirty="0" smtClean="0"/>
              <a:t>Who is this session for?  </a:t>
            </a:r>
          </a:p>
          <a:p>
            <a:r>
              <a:rPr lang="en-GB" dirty="0" smtClean="0"/>
              <a:t>Anyone assessing research quality when hiring, promoting, reviewing grant or papers</a:t>
            </a:r>
          </a:p>
          <a:p>
            <a:r>
              <a:rPr lang="en-GB" dirty="0" smtClean="0"/>
              <a:t>	AND, therefore</a:t>
            </a:r>
          </a:p>
          <a:p>
            <a:r>
              <a:rPr lang="en-GB" dirty="0" smtClean="0"/>
              <a:t>Anyone being reviewed</a:t>
            </a:r>
          </a:p>
          <a:p>
            <a:endParaRPr lang="en-GB" dirty="0"/>
          </a:p>
          <a:p>
            <a:r>
              <a:rPr lang="en-GB" b="1" dirty="0" smtClean="0"/>
              <a:t>Why now?</a:t>
            </a:r>
          </a:p>
          <a:p>
            <a:r>
              <a:rPr lang="en-GB" dirty="0" smtClean="0"/>
              <a:t>DORA – The San Francisco Declaration on Research Assessment has been signed by SGUL</a:t>
            </a:r>
          </a:p>
          <a:p>
            <a:r>
              <a:rPr lang="en-GB" dirty="0" smtClean="0"/>
              <a:t>REF2021 – Discussion, education, resources and policy on this topic supports ‘Environment’</a:t>
            </a:r>
          </a:p>
          <a:p>
            <a:endParaRPr lang="en-GB" dirty="0"/>
          </a:p>
          <a:p>
            <a:r>
              <a:rPr lang="en-GB" b="1" dirty="0" smtClean="0"/>
              <a:t>What?</a:t>
            </a:r>
          </a:p>
          <a:p>
            <a:r>
              <a:rPr lang="en-GB" dirty="0" smtClean="0"/>
              <a:t>Today – 25 </a:t>
            </a:r>
            <a:r>
              <a:rPr lang="en-GB" dirty="0" err="1" smtClean="0"/>
              <a:t>mins</a:t>
            </a:r>
            <a:r>
              <a:rPr lang="en-GB" dirty="0" smtClean="0"/>
              <a:t> slides (available on SGUL website) and discussion – lead Jodi Lindsay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Disclosure – Jodi is SGUL Academic Lead for REF2021 at SGUL and Chair of the Publishing Committee for </a:t>
            </a:r>
          </a:p>
          <a:p>
            <a:r>
              <a:rPr lang="en-GB" dirty="0" smtClean="0"/>
              <a:t>Microbiology Society</a:t>
            </a:r>
          </a:p>
          <a:p>
            <a:r>
              <a:rPr lang="en-GB" dirty="0" smtClean="0"/>
              <a:t>(and therefore will mention REF and might be softer on society publishers and harder on commercial publishers…)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6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961" y="325530"/>
            <a:ext cx="98571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Issues with citation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Not adjusted for the field</a:t>
            </a:r>
          </a:p>
          <a:p>
            <a:r>
              <a:rPr lang="en-GB" dirty="0"/>
              <a:t>Dependent on publication </a:t>
            </a:r>
            <a:r>
              <a:rPr lang="en-GB" dirty="0" smtClean="0"/>
              <a:t>date (annoying to continually update manually)</a:t>
            </a:r>
          </a:p>
          <a:p>
            <a:r>
              <a:rPr lang="en-GB" dirty="0" smtClean="0"/>
              <a:t>Slow</a:t>
            </a:r>
            <a:endParaRPr lang="en-GB" dirty="0"/>
          </a:p>
          <a:p>
            <a:r>
              <a:rPr lang="en-GB" dirty="0" smtClean="0"/>
              <a:t>Reward </a:t>
            </a:r>
            <a:r>
              <a:rPr lang="en-GB" dirty="0"/>
              <a:t>‘sensational’ rather than </a:t>
            </a:r>
            <a:r>
              <a:rPr lang="en-GB" dirty="0" smtClean="0"/>
              <a:t>accurate papers.  </a:t>
            </a:r>
            <a:r>
              <a:rPr lang="en-GB" dirty="0" err="1"/>
              <a:t>Eg</a:t>
            </a:r>
            <a:r>
              <a:rPr lang="en-GB" dirty="0"/>
              <a:t>. Wakefield </a:t>
            </a:r>
            <a:r>
              <a:rPr lang="en-GB" dirty="0" smtClean="0"/>
              <a:t>MMR paper </a:t>
            </a:r>
            <a:r>
              <a:rPr lang="en-GB" dirty="0"/>
              <a:t>cited &gt; 1200 times. </a:t>
            </a:r>
            <a:endParaRPr lang="en-GB" dirty="0" smtClean="0"/>
          </a:p>
          <a:p>
            <a:r>
              <a:rPr lang="en-GB" b="1" dirty="0" smtClean="0"/>
              <a:t>Biases </a:t>
            </a:r>
            <a:r>
              <a:rPr lang="en-GB" dirty="0" smtClean="0"/>
              <a:t>in citations due to </a:t>
            </a:r>
            <a:r>
              <a:rPr lang="en-GB" dirty="0"/>
              <a:t>- gender, institution</a:t>
            </a:r>
            <a:r>
              <a:rPr lang="en-GB" dirty="0" smtClean="0"/>
              <a:t>, nationality, journal…  (also true for JIF)</a:t>
            </a:r>
          </a:p>
          <a:p>
            <a:r>
              <a:rPr lang="en-GB" dirty="0" smtClean="0"/>
              <a:t>Citations may recognise good ‘marketing’ - presentations at conferences, social media, etc.</a:t>
            </a:r>
            <a:endParaRPr lang="en-GB" dirty="0"/>
          </a:p>
          <a:p>
            <a:r>
              <a:rPr lang="en-GB" dirty="0"/>
              <a:t>Self citation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05961" y="3137589"/>
            <a:ext cx="104497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Alternative metrics</a:t>
            </a:r>
          </a:p>
          <a:p>
            <a:endParaRPr lang="en-GB" dirty="0" smtClean="0"/>
          </a:p>
          <a:p>
            <a:r>
              <a:rPr lang="en-GB" dirty="0" smtClean="0"/>
              <a:t>REF2021 has carefully considered this issue, and chosen to use citation scores from </a:t>
            </a:r>
            <a:r>
              <a:rPr lang="en-GB" dirty="0" err="1" smtClean="0"/>
              <a:t>WoS</a:t>
            </a:r>
            <a:r>
              <a:rPr lang="en-GB" dirty="0" smtClean="0"/>
              <a:t>, with adjustment for </a:t>
            </a:r>
          </a:p>
          <a:p>
            <a:r>
              <a:rPr lang="en-GB" dirty="0" smtClean="0"/>
              <a:t>field and date (Panel A)</a:t>
            </a:r>
          </a:p>
          <a:p>
            <a:r>
              <a:rPr lang="en-GB" dirty="0" smtClean="0"/>
              <a:t>Adjustment is via tables of citation scores for the top 1%, 5%, 10%, 25% and 50% of papers per field</a:t>
            </a:r>
          </a:p>
          <a:p>
            <a:r>
              <a:rPr lang="en-GB" dirty="0">
                <a:hlinkClick r:id="rId2"/>
              </a:rPr>
              <a:t>https://www.ref.ac.uk/guidance/citation-and-contextual-data-guidance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 (not a long term solution)</a:t>
            </a:r>
          </a:p>
          <a:p>
            <a:r>
              <a:rPr lang="en-GB" b="1" dirty="0" smtClean="0"/>
              <a:t>BUT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REF2021 does not rely on metrics alone.  All papers must be read and assessed by panels based on </a:t>
            </a:r>
            <a:endParaRPr lang="en-GB" dirty="0"/>
          </a:p>
          <a:p>
            <a:r>
              <a:rPr lang="en-GB" dirty="0"/>
              <a:t>o</a:t>
            </a:r>
            <a:r>
              <a:rPr lang="en-GB" dirty="0" smtClean="0"/>
              <a:t>riginality, significance, rigour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Reference/reading</a:t>
            </a:r>
            <a:r>
              <a:rPr lang="en-GB" dirty="0" smtClean="0"/>
              <a:t> – The Metric Tide</a:t>
            </a:r>
          </a:p>
          <a:p>
            <a:r>
              <a:rPr lang="en-GB" b="1" dirty="0" smtClean="0">
                <a:solidFill>
                  <a:srgbClr val="0A5AB2"/>
                </a:solidFill>
              </a:rPr>
              <a:t>Questions for you</a:t>
            </a:r>
            <a:r>
              <a:rPr lang="en-GB" dirty="0" smtClean="0"/>
              <a:t> – How important is citation score when judging paper quality?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6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869" y="858644"/>
            <a:ext cx="954126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3. Individual Researcher Quality</a:t>
            </a:r>
          </a:p>
          <a:p>
            <a:endParaRPr lang="en-GB" dirty="0" smtClean="0"/>
          </a:p>
          <a:p>
            <a:r>
              <a:rPr lang="en-GB" dirty="0" smtClean="0"/>
              <a:t>Can this be done with a metric??</a:t>
            </a:r>
          </a:p>
          <a:p>
            <a:r>
              <a:rPr lang="en-GB" dirty="0" smtClean="0"/>
              <a:t>The most commonly used is h-index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There is a correlation between h-index and the numbers of quality papers produced by a researcher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0070C0"/>
                </a:solidFill>
              </a:rPr>
              <a:t>Supplier</a:t>
            </a:r>
            <a:r>
              <a:rPr lang="en-GB" dirty="0" smtClean="0"/>
              <a:t> Standard is h-index from Web of Science (Google Scholar also used)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0070C0"/>
                </a:solidFill>
              </a:rPr>
              <a:t>Calculated </a:t>
            </a:r>
            <a:r>
              <a:rPr lang="en-GB" dirty="0" smtClean="0"/>
              <a:t>The number of publications n by the author, that have been cited at least n times.</a:t>
            </a:r>
          </a:p>
          <a:p>
            <a:r>
              <a:rPr lang="en-GB" dirty="0" smtClean="0"/>
              <a:t>Dependent on database used and changes over time</a:t>
            </a:r>
          </a:p>
          <a:p>
            <a:endParaRPr lang="en-GB" dirty="0"/>
          </a:p>
          <a:p>
            <a:r>
              <a:rPr lang="en-GB" dirty="0" smtClean="0"/>
              <a:t>Dependent on up-to-date </a:t>
            </a:r>
            <a:r>
              <a:rPr lang="en-GB" dirty="0" err="1" smtClean="0"/>
              <a:t>ResearcherID</a:t>
            </a:r>
            <a:r>
              <a:rPr lang="en-GB" dirty="0" smtClean="0"/>
              <a:t> in </a:t>
            </a:r>
            <a:r>
              <a:rPr lang="en-GB" dirty="0" err="1" smtClean="0"/>
              <a:t>WoS</a:t>
            </a:r>
            <a:r>
              <a:rPr lang="en-GB" dirty="0" smtClean="0"/>
              <a:t>, (via ORCID or CRIS)</a:t>
            </a:r>
          </a:p>
          <a:p>
            <a:r>
              <a:rPr lang="en-GB" dirty="0" smtClean="0"/>
              <a:t>*If you are being returned in the REF2021 you must be using CRIS and have an ORCID account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423" y="540470"/>
            <a:ext cx="94179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Example </a:t>
            </a:r>
            <a:r>
              <a:rPr lang="en-GB" dirty="0"/>
              <a:t>of </a:t>
            </a:r>
            <a:r>
              <a:rPr lang="en-GB" dirty="0" smtClean="0"/>
              <a:t>variation  </a:t>
            </a:r>
            <a:r>
              <a:rPr lang="en-GB" u="sng" dirty="0"/>
              <a:t>– </a:t>
            </a:r>
            <a:r>
              <a:rPr lang="en-GB" u="sng" dirty="0">
                <a:hlinkClick r:id="rId2" tooltip="Copy and share this profile's URL"/>
              </a:rPr>
              <a:t>B-9565-</a:t>
            </a:r>
            <a:r>
              <a:rPr lang="en-GB" u="sng" dirty="0" smtClean="0">
                <a:hlinkClick r:id="rId2" tooltip="Copy and share this profile's URL"/>
              </a:rPr>
              <a:t>2008</a:t>
            </a:r>
            <a:r>
              <a:rPr lang="en-GB" u="sng" dirty="0"/>
              <a:t>/</a:t>
            </a:r>
            <a:r>
              <a:rPr lang="en-GB" dirty="0"/>
              <a:t>0000-0002-5219-</a:t>
            </a:r>
            <a:r>
              <a:rPr lang="en-GB" dirty="0" smtClean="0"/>
              <a:t>1625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2013</a:t>
            </a:r>
            <a:r>
              <a:rPr lang="en-GB" dirty="0"/>
              <a:t>	2015	2017	2019*</a:t>
            </a:r>
          </a:p>
          <a:p>
            <a:r>
              <a:rPr lang="en-GB" dirty="0" smtClean="0"/>
              <a:t>Web of Science	25</a:t>
            </a:r>
            <a:r>
              <a:rPr lang="en-GB" dirty="0"/>
              <a:t>	28	34	41</a:t>
            </a:r>
          </a:p>
          <a:p>
            <a:r>
              <a:rPr lang="en-GB" dirty="0" smtClean="0"/>
              <a:t>Google Scholar</a:t>
            </a:r>
            <a:r>
              <a:rPr lang="en-GB" dirty="0"/>
              <a:t>	</a:t>
            </a:r>
            <a:r>
              <a:rPr lang="en-GB" dirty="0" smtClean="0"/>
              <a:t>28</a:t>
            </a:r>
            <a:r>
              <a:rPr lang="en-GB" dirty="0"/>
              <a:t>	33	42	50</a:t>
            </a:r>
          </a:p>
          <a:p>
            <a:r>
              <a:rPr lang="en-GB" dirty="0"/>
              <a:t>				</a:t>
            </a:r>
            <a:r>
              <a:rPr lang="en-GB" dirty="0" smtClean="0"/>
              <a:t>                 (</a:t>
            </a:r>
            <a:r>
              <a:rPr lang="en-GB" dirty="0"/>
              <a:t>of these, 44 were published before 2013)	</a:t>
            </a:r>
          </a:p>
          <a:p>
            <a:r>
              <a:rPr lang="en-GB" b="1" dirty="0">
                <a:solidFill>
                  <a:srgbClr val="0070C0"/>
                </a:solidFill>
              </a:rPr>
              <a:t>Issues with h-index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smtClean="0"/>
              <a:t>Very slow</a:t>
            </a:r>
          </a:p>
          <a:p>
            <a:r>
              <a:rPr lang="en-GB" dirty="0" smtClean="0"/>
              <a:t>They measure the past, not necessarily the present.  Age is heavily favoured.</a:t>
            </a:r>
          </a:p>
          <a:p>
            <a:r>
              <a:rPr lang="en-GB" dirty="0" smtClean="0"/>
              <a:t>Favours those that are middle author/honorary author </a:t>
            </a:r>
            <a:r>
              <a:rPr lang="en-GB" dirty="0"/>
              <a:t>on </a:t>
            </a:r>
            <a:r>
              <a:rPr lang="en-GB" dirty="0" smtClean="0"/>
              <a:t>a lot </a:t>
            </a:r>
            <a:r>
              <a:rPr lang="en-GB" dirty="0"/>
              <a:t>of </a:t>
            </a:r>
            <a:r>
              <a:rPr lang="en-GB" dirty="0" smtClean="0"/>
              <a:t>papers</a:t>
            </a:r>
            <a:endParaRPr lang="en-GB" dirty="0"/>
          </a:p>
          <a:p>
            <a:r>
              <a:rPr lang="en-GB" dirty="0" smtClean="0"/>
              <a:t>Self citations!  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0412" y="4355039"/>
            <a:ext cx="8016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A5AB2"/>
                </a:solidFill>
              </a:rPr>
              <a:t>Alternatives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Adjust for self-citation and author position </a:t>
            </a:r>
            <a:r>
              <a:rPr lang="en-GB" dirty="0" smtClean="0"/>
              <a:t>using alternatives in </a:t>
            </a:r>
            <a:r>
              <a:rPr lang="en-GB" dirty="0"/>
              <a:t>tables?</a:t>
            </a:r>
          </a:p>
          <a:p>
            <a:r>
              <a:rPr lang="en-GB" dirty="0"/>
              <a:t>See  - </a:t>
            </a:r>
            <a:r>
              <a:rPr lang="en-GB" dirty="0">
                <a:hlinkClick r:id="rId3"/>
              </a:rPr>
              <a:t>https://www.nature.com/articles/d41586-019-02479-7</a:t>
            </a:r>
            <a:endParaRPr lang="en-GB" dirty="0"/>
          </a:p>
          <a:p>
            <a:endParaRPr lang="en-GB" dirty="0"/>
          </a:p>
          <a:p>
            <a:r>
              <a:rPr lang="en-GB" b="1" dirty="0" smtClean="0">
                <a:solidFill>
                  <a:srgbClr val="0A5AB2"/>
                </a:solidFill>
              </a:rPr>
              <a:t>Question for you</a:t>
            </a:r>
            <a:r>
              <a:rPr lang="en-GB" dirty="0" smtClean="0"/>
              <a:t> </a:t>
            </a:r>
            <a:r>
              <a:rPr lang="en-GB" dirty="0"/>
              <a:t>– is an h-index </a:t>
            </a:r>
            <a:r>
              <a:rPr lang="en-GB" dirty="0" smtClean="0"/>
              <a:t>ever useful?  For </a:t>
            </a:r>
            <a:r>
              <a:rPr lang="en-GB" dirty="0"/>
              <a:t>assessing young academics?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9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089" y="508000"/>
            <a:ext cx="108824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Additional resources available - </a:t>
            </a:r>
            <a:endParaRPr lang="en-GB" sz="2400" b="1" dirty="0">
              <a:solidFill>
                <a:srgbClr val="0070C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The UK Forum for Responsible Research Metrics.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www.universitiesuk.ac.uk/policy-and-analysis/research-policy/open-science/Pages/forum-for-responsible-research-metrics.aspx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to choose a journal to submit your papers to –</a:t>
            </a:r>
          </a:p>
          <a:p>
            <a:r>
              <a:rPr lang="en-GB" dirty="0">
                <a:hlinkClick r:id="rId3"/>
              </a:rPr>
              <a:t>https://thinkchecksubmit.org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 George’s </a:t>
            </a:r>
            <a:r>
              <a:rPr lang="en-GB" dirty="0"/>
              <a:t>Library Blog -  </a:t>
            </a:r>
            <a:r>
              <a:rPr lang="en-GB" dirty="0">
                <a:hlinkClick r:id="rId4"/>
              </a:rPr>
              <a:t>https://stglibrary.wordpress.com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www.sgul.ac.uk/about/our-professional-services/information-services/library/researchers/publication-metrics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CRIS Help - </a:t>
            </a:r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cris.sgul.ac.uk/information.html</a:t>
            </a:r>
            <a:endParaRPr lang="en-GB" dirty="0" smtClean="0"/>
          </a:p>
          <a:p>
            <a:r>
              <a:rPr lang="en-GB" dirty="0" smtClean="0"/>
              <a:t>Reviewers of your research may search your publications for metrics indicators – make sure they are accurate.</a:t>
            </a:r>
          </a:p>
          <a:p>
            <a:r>
              <a:rPr lang="en-GB" dirty="0" smtClean="0"/>
              <a:t>ORCID &amp; CRIS are essential; Consider </a:t>
            </a:r>
            <a:r>
              <a:rPr lang="en-GB" dirty="0" err="1" smtClean="0"/>
              <a:t>ResearcherID</a:t>
            </a:r>
            <a:r>
              <a:rPr lang="en-GB" dirty="0" smtClean="0"/>
              <a:t> (</a:t>
            </a:r>
            <a:r>
              <a:rPr lang="en-GB" dirty="0" err="1" smtClean="0"/>
              <a:t>WoS</a:t>
            </a:r>
            <a:r>
              <a:rPr lang="en-GB" dirty="0" smtClean="0"/>
              <a:t>), Google Scholar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628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688" y="549829"/>
            <a:ext cx="1065671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Alternatives to metrics – </a:t>
            </a:r>
            <a:r>
              <a:rPr lang="en-GB" sz="2400" dirty="0" smtClean="0">
                <a:solidFill>
                  <a:srgbClr val="0070C0"/>
                </a:solidFill>
              </a:rPr>
              <a:t>what is good practice?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GB" dirty="0" smtClean="0"/>
              <a:t>(no easy answers yet)</a:t>
            </a:r>
          </a:p>
          <a:p>
            <a:r>
              <a:rPr lang="en-GB" dirty="0"/>
              <a:t>See </a:t>
            </a:r>
            <a:r>
              <a:rPr lang="en-GB" dirty="0">
                <a:hlinkClick r:id="rId2"/>
              </a:rPr>
              <a:t>https://sfdora.org/good-practices/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Research funder’s have policies on publication metrics.  </a:t>
            </a:r>
            <a:endParaRPr lang="en-GB" dirty="0" smtClean="0"/>
          </a:p>
          <a:p>
            <a:r>
              <a:rPr lang="en-GB" dirty="0"/>
              <a:t>e</a:t>
            </a:r>
            <a:r>
              <a:rPr lang="en-GB" dirty="0" smtClean="0"/>
              <a:t>.g</a:t>
            </a:r>
            <a:r>
              <a:rPr lang="en-GB" dirty="0"/>
              <a:t>. </a:t>
            </a:r>
            <a:r>
              <a:rPr lang="en-GB" dirty="0" err="1"/>
              <a:t>Wellcome</a:t>
            </a:r>
            <a:r>
              <a:rPr lang="en-GB" dirty="0"/>
              <a:t> Trust ask for your top papers with 50 words of text on their significance and your contribution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See DORA for links to - CRUK, European Commission, UKRI, </a:t>
            </a:r>
            <a:r>
              <a:rPr lang="en-GB" dirty="0" err="1" smtClean="0"/>
              <a:t>Wellcome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University policies </a:t>
            </a:r>
            <a:r>
              <a:rPr lang="en-GB" dirty="0" smtClean="0"/>
              <a:t>–</a:t>
            </a:r>
          </a:p>
          <a:p>
            <a:r>
              <a:rPr lang="en-GB" dirty="0" smtClean="0"/>
              <a:t>e.g</a:t>
            </a:r>
            <a:r>
              <a:rPr lang="en-GB" dirty="0"/>
              <a:t>. UCL “reject the use of certain quantitative indicators, in particular those that apply at the level of journal...”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www.ucl.ac.uk/human-resources/sites/human-resources/files/ucl-130418.pdf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Questions for you</a:t>
            </a:r>
            <a:r>
              <a:rPr lang="en-GB" dirty="0" smtClean="0"/>
              <a:t> 	– if applying for funding or a position/promotion, can you demonstrate quality without 				relying on metrics or journal titles? 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</a:p>
          <a:p>
            <a:r>
              <a:rPr lang="en-GB" dirty="0"/>
              <a:t>	</a:t>
            </a:r>
            <a:r>
              <a:rPr lang="en-GB" dirty="0" smtClean="0"/>
              <a:t>	- if you are reviewing for a funder or university, how do you ensure you are using metrics 			responsibly?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676" t="20000" r="34004" b="43740"/>
          <a:stretch/>
        </p:blipFill>
        <p:spPr>
          <a:xfrm>
            <a:off x="3829548" y="3029004"/>
            <a:ext cx="4631024" cy="2976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9294" y="696606"/>
            <a:ext cx="9121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Publication metrics and Psychology</a:t>
            </a:r>
          </a:p>
          <a:p>
            <a:endParaRPr lang="en-GB" dirty="0"/>
          </a:p>
          <a:p>
            <a:r>
              <a:rPr lang="en-GB" dirty="0" smtClean="0"/>
              <a:t>Metrics judge</a:t>
            </a:r>
          </a:p>
          <a:p>
            <a:r>
              <a:rPr lang="en-GB" dirty="0" smtClean="0"/>
              <a:t>Unfairly</a:t>
            </a:r>
          </a:p>
          <a:p>
            <a:r>
              <a:rPr lang="en-GB" dirty="0" smtClean="0"/>
              <a:t>Understanding the details and pitfalls of metrics reduces their unfair use</a:t>
            </a:r>
          </a:p>
          <a:p>
            <a:r>
              <a:rPr lang="en-GB" dirty="0"/>
              <a:t>a</a:t>
            </a:r>
            <a:r>
              <a:rPr lang="en-GB" dirty="0" smtClean="0"/>
              <a:t>nd gives us opportunity to develop better approaches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5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268" y="114609"/>
            <a:ext cx="11103087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Summary 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For reviewers </a:t>
            </a:r>
            <a:r>
              <a:rPr lang="en-GB" dirty="0" smtClean="0"/>
              <a:t>–</a:t>
            </a:r>
          </a:p>
          <a:p>
            <a:r>
              <a:rPr lang="en-GB" dirty="0" smtClean="0"/>
              <a:t>Publication metrics are one tool that can be used to judge quality of a journal, paper or individual.</a:t>
            </a:r>
          </a:p>
          <a:p>
            <a:r>
              <a:rPr lang="en-GB" dirty="0" smtClean="0"/>
              <a:t>But they are not the only way to judge quality.  </a:t>
            </a:r>
          </a:p>
          <a:p>
            <a:endParaRPr lang="en-GB" dirty="0"/>
          </a:p>
          <a:p>
            <a:r>
              <a:rPr lang="en-GB" dirty="0"/>
              <a:t>Biases should be considered, especially when there is good evidence some metrics are biased</a:t>
            </a:r>
          </a:p>
          <a:p>
            <a:endParaRPr lang="en-GB" dirty="0"/>
          </a:p>
          <a:p>
            <a:r>
              <a:rPr lang="en-GB" dirty="0"/>
              <a:t>Only use metrics that are supported by reliable data. A basket of publication metrics is better than </a:t>
            </a:r>
            <a:r>
              <a:rPr lang="en-GB" dirty="0" smtClean="0"/>
              <a:t>one</a:t>
            </a:r>
          </a:p>
          <a:p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you don’t know how </a:t>
            </a:r>
            <a:r>
              <a:rPr lang="en-GB" dirty="0" smtClean="0"/>
              <a:t>a metric works, or its limitations, don’t </a:t>
            </a:r>
            <a:r>
              <a:rPr lang="en-GB" dirty="0"/>
              <a:t>use it</a:t>
            </a:r>
            <a:r>
              <a:rPr lang="en-GB" dirty="0" smtClean="0"/>
              <a:t>. </a:t>
            </a:r>
          </a:p>
          <a:p>
            <a:r>
              <a:rPr lang="en-GB" dirty="0" smtClean="0"/>
              <a:t>Similarly, don’t assume one journal is ‘better’ than another if you don’t know why.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should be clear about how quality is judged, e.g. in job adverts, promotion criteria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For Reviewees </a:t>
            </a:r>
            <a:r>
              <a:rPr lang="en-GB" dirty="0" smtClean="0"/>
              <a:t>- </a:t>
            </a:r>
          </a:p>
          <a:p>
            <a:r>
              <a:rPr lang="en-GB" dirty="0" smtClean="0"/>
              <a:t>It pays to keep your publication metrics up-to-date and to know which metrics might be used to your best advantage</a:t>
            </a:r>
          </a:p>
          <a:p>
            <a:endParaRPr lang="en-GB" dirty="0"/>
          </a:p>
          <a:p>
            <a:r>
              <a:rPr lang="en-GB" dirty="0" smtClean="0"/>
              <a:t>Think of alternative ways to demonstrate the quality of your work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70C0"/>
                </a:solidFill>
              </a:rPr>
              <a:t>We should all be thinking about ways to assess research and publication quality responsibly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30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426" y="500988"/>
            <a:ext cx="1067257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5B9BD5"/>
                </a:solidFill>
              </a:rPr>
              <a:t>Next steps 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Today - start the Discussion </a:t>
            </a: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What metrics do we want to use </a:t>
            </a:r>
            <a:r>
              <a:rPr lang="en-GB" dirty="0" smtClean="0"/>
              <a:t>at SGUL and when? </a:t>
            </a: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Reviewers - Do </a:t>
            </a:r>
            <a:r>
              <a:rPr lang="en-GB" dirty="0"/>
              <a:t>we need a policy at </a:t>
            </a:r>
            <a:r>
              <a:rPr lang="en-GB" dirty="0" smtClean="0"/>
              <a:t>SGUL</a:t>
            </a:r>
            <a:r>
              <a:rPr lang="en-GB" dirty="0"/>
              <a:t> </a:t>
            </a:r>
            <a:r>
              <a:rPr lang="en-GB" dirty="0" smtClean="0"/>
              <a:t>when hiring and promoting, awarding grants?  </a:t>
            </a:r>
          </a:p>
          <a:p>
            <a:r>
              <a:rPr lang="en-GB" dirty="0"/>
              <a:t>	</a:t>
            </a:r>
            <a:r>
              <a:rPr lang="en-GB" dirty="0" smtClean="0"/>
              <a:t>How would we ensure everyone knows and adheres to the policy?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 Reviewees - What metrics and metric strategies are useful on CVs</a:t>
            </a:r>
            <a:r>
              <a:rPr lang="en-GB" dirty="0"/>
              <a:t>? </a:t>
            </a:r>
            <a:r>
              <a:rPr lang="en-GB" dirty="0" smtClean="0"/>
              <a:t>Grant applications to external funders?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What resources would be useful</a:t>
            </a:r>
            <a:r>
              <a:rPr lang="en-GB" dirty="0" smtClean="0"/>
              <a:t>? Do </a:t>
            </a:r>
            <a:r>
              <a:rPr lang="en-GB" dirty="0"/>
              <a:t>we need more training</a:t>
            </a:r>
            <a:r>
              <a:rPr lang="en-GB" dirty="0" smtClean="0"/>
              <a:t>? What </a:t>
            </a:r>
            <a:r>
              <a:rPr lang="en-GB" dirty="0"/>
              <a:t>do we need from the Library?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141" y="4289776"/>
            <a:ext cx="112951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Providers - As </a:t>
            </a:r>
            <a:r>
              <a:rPr lang="en-GB" sz="1600" dirty="0"/>
              <a:t>researchers, are metric providers delivering the services we need? </a:t>
            </a:r>
          </a:p>
          <a:p>
            <a:r>
              <a:rPr lang="en-GB" sz="1600" dirty="0" smtClean="0"/>
              <a:t>	Are </a:t>
            </a:r>
            <a:r>
              <a:rPr lang="en-GB" sz="1600" dirty="0"/>
              <a:t>they open and transparent about how their metrics are calculated?</a:t>
            </a:r>
          </a:p>
          <a:p>
            <a:r>
              <a:rPr lang="en-GB" sz="1600" dirty="0" smtClean="0"/>
              <a:t>JIF -	Why </a:t>
            </a:r>
            <a:r>
              <a:rPr lang="en-GB" sz="1600" dirty="0"/>
              <a:t>do we need journal metrics?</a:t>
            </a:r>
          </a:p>
          <a:p>
            <a:r>
              <a:rPr lang="en-GB" sz="1600" dirty="0" smtClean="0"/>
              <a:t>	Do </a:t>
            </a:r>
            <a:r>
              <a:rPr lang="en-GB" sz="1600" dirty="0"/>
              <a:t>we judge a paper differently because of the journal it is published in, and why?</a:t>
            </a:r>
          </a:p>
          <a:p>
            <a:r>
              <a:rPr lang="en-GB" sz="1600" dirty="0" smtClean="0"/>
              <a:t>	What </a:t>
            </a:r>
            <a:r>
              <a:rPr lang="en-GB" sz="1600" dirty="0"/>
              <a:t>are the dangers around choosing to publish in a journal because of its JIF?</a:t>
            </a:r>
          </a:p>
          <a:p>
            <a:r>
              <a:rPr lang="en-GB" sz="1600" dirty="0" smtClean="0"/>
              <a:t>Citations - </a:t>
            </a:r>
            <a:r>
              <a:rPr lang="en-GB" sz="1600" dirty="0"/>
              <a:t>How important is citation score when judging paper quality?</a:t>
            </a:r>
          </a:p>
          <a:p>
            <a:r>
              <a:rPr lang="en-GB" sz="1600" dirty="0"/>
              <a:t>h</a:t>
            </a:r>
            <a:r>
              <a:rPr lang="en-GB" sz="1600" dirty="0" smtClean="0"/>
              <a:t>-index - 	Is </a:t>
            </a:r>
            <a:r>
              <a:rPr lang="en-GB" sz="1600" dirty="0"/>
              <a:t>an h-index ever useful?  For assessing young academics</a:t>
            </a:r>
            <a:r>
              <a:rPr lang="en-GB" sz="1600" dirty="0" smtClean="0"/>
              <a:t>?</a:t>
            </a:r>
          </a:p>
          <a:p>
            <a:r>
              <a:rPr lang="en-GB" sz="1600" dirty="0" smtClean="0"/>
              <a:t>Alternatives- </a:t>
            </a:r>
            <a:r>
              <a:rPr lang="en-GB" sz="1600" dirty="0"/>
              <a:t>if applying for funding or a position/promotion, can you demonstrate quality without </a:t>
            </a:r>
            <a:r>
              <a:rPr lang="en-GB" sz="1600" dirty="0" smtClean="0"/>
              <a:t>relying </a:t>
            </a:r>
            <a:r>
              <a:rPr lang="en-GB" sz="1600" dirty="0"/>
              <a:t>on metrics or journal titles? </a:t>
            </a:r>
          </a:p>
          <a:p>
            <a:r>
              <a:rPr lang="en-GB" sz="1600" dirty="0"/>
              <a:t>	</a:t>
            </a:r>
            <a:r>
              <a:rPr lang="en-GB" sz="1600" dirty="0" smtClean="0"/>
              <a:t>- </a:t>
            </a:r>
            <a:r>
              <a:rPr lang="en-GB" sz="1600" dirty="0"/>
              <a:t>if you are reviewing for a funder or university, how do you ensure you are using metrics </a:t>
            </a:r>
            <a:r>
              <a:rPr lang="en-GB" sz="1600" dirty="0" smtClean="0"/>
              <a:t>responsibly</a:t>
            </a:r>
            <a:r>
              <a:rPr lang="en-GB" sz="1600" dirty="0"/>
              <a:t>?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06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43" t="17399" r="35912" b="1300"/>
          <a:stretch/>
        </p:blipFill>
        <p:spPr>
          <a:xfrm>
            <a:off x="6461818" y="329034"/>
            <a:ext cx="4106285" cy="62979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7997" y="634518"/>
            <a:ext cx="479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Why do we use publication metrics?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997" y="1317149"/>
            <a:ext cx="544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n indicator of research quality</a:t>
            </a:r>
          </a:p>
          <a:p>
            <a:endParaRPr lang="en-GB" dirty="0"/>
          </a:p>
          <a:p>
            <a:r>
              <a:rPr lang="en-GB" dirty="0" smtClean="0"/>
              <a:t>They are useful but flawed</a:t>
            </a:r>
          </a:p>
          <a:p>
            <a:endParaRPr lang="en-GB" dirty="0" smtClean="0"/>
          </a:p>
          <a:p>
            <a:r>
              <a:rPr lang="en-GB" dirty="0" smtClean="0"/>
              <a:t>There is increasing literature, discussion and advocacy to identify flaws and alternatives.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0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0079" y="850435"/>
            <a:ext cx="106940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Critical analysis and advocacy around publication metrics </a:t>
            </a:r>
          </a:p>
          <a:p>
            <a:endParaRPr lang="en-GB" dirty="0"/>
          </a:p>
          <a:p>
            <a:r>
              <a:rPr lang="en-GB" dirty="0" smtClean="0"/>
              <a:t>DORA – </a:t>
            </a:r>
            <a:r>
              <a:rPr lang="en-GB" dirty="0"/>
              <a:t>The San Francisco Declaration on Research Assessment </a:t>
            </a:r>
            <a:r>
              <a:rPr lang="en-GB" dirty="0" smtClean="0"/>
              <a:t> </a:t>
            </a:r>
            <a:r>
              <a:rPr lang="en-GB" dirty="0">
                <a:hlinkClick r:id="rId2"/>
              </a:rPr>
              <a:t>https://sfdora.org/</a:t>
            </a:r>
            <a:endParaRPr lang="en-GB" dirty="0"/>
          </a:p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should develop better ways to assess research quality and be clear about what we are using</a:t>
            </a:r>
          </a:p>
          <a:p>
            <a:endParaRPr lang="en-GB" dirty="0"/>
          </a:p>
          <a:p>
            <a:r>
              <a:rPr lang="en-GB" dirty="0"/>
              <a:t>Leiden manifesto - </a:t>
            </a:r>
            <a:r>
              <a:rPr lang="en-GB" dirty="0">
                <a:hlinkClick r:id="rId3"/>
              </a:rPr>
              <a:t>http://www.leidenmanifesto.org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should not cede decision-making to the </a:t>
            </a:r>
            <a:r>
              <a:rPr lang="en-GB" dirty="0" smtClean="0"/>
              <a:t>numbers.</a:t>
            </a:r>
          </a:p>
          <a:p>
            <a:r>
              <a:rPr lang="en-GB" dirty="0" smtClean="0"/>
              <a:t>‘…quantitative information must not be allowed to morph from an instrument into the goal’</a:t>
            </a:r>
          </a:p>
          <a:p>
            <a:r>
              <a:rPr lang="en-GB" dirty="0" smtClean="0"/>
              <a:t>Nature (2015) 520:429-31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Metric Tide – </a:t>
            </a:r>
            <a:r>
              <a:rPr lang="en-GB" dirty="0">
                <a:hlinkClick r:id="rId4"/>
              </a:rPr>
              <a:t>https://responsiblemetrics.org/the-metric-tide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 smtClean="0"/>
              <a:t>There are powerful forces whipping up the use of metrics; metrics are open to misunderstanding and create perverse incentives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50079" y="4913086"/>
            <a:ext cx="10439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Research </a:t>
            </a:r>
            <a:r>
              <a:rPr lang="en-GB" dirty="0"/>
              <a:t>Funders – very keen for academics to be more discerning consumers of metrics.  (e.g. REF, Plan S) </a:t>
            </a:r>
          </a:p>
          <a:p>
            <a:endParaRPr lang="en-GB" dirty="0" smtClean="0"/>
          </a:p>
          <a:p>
            <a:r>
              <a:rPr lang="en-GB" dirty="0"/>
              <a:t>Consensus </a:t>
            </a:r>
            <a:r>
              <a:rPr lang="en-GB" dirty="0" smtClean="0"/>
              <a:t>of all – 	Metrics should support, not supplant, expert judgement</a:t>
            </a:r>
          </a:p>
          <a:p>
            <a:r>
              <a:rPr lang="en-GB" dirty="0"/>
              <a:t>	</a:t>
            </a:r>
            <a:r>
              <a:rPr lang="en-GB" dirty="0" smtClean="0"/>
              <a:t>	Journal </a:t>
            </a:r>
            <a:r>
              <a:rPr lang="en-GB" dirty="0"/>
              <a:t>impact factors (JIF) are being used inappropriately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088" y="1025912"/>
            <a:ext cx="60244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What do publication metrics aim to measure?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Three key types -</a:t>
            </a:r>
          </a:p>
          <a:p>
            <a:endParaRPr lang="en-GB" dirty="0"/>
          </a:p>
          <a:p>
            <a:r>
              <a:rPr lang="en-GB" dirty="0" smtClean="0"/>
              <a:t>1. Journal quality  e.g. journal impact factor (JIF)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2. Individual article quality  e.g. Citation count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3. Individual researcher quality  e.g. h-index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1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587" y="502530"/>
            <a:ext cx="109457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Who provides publication metrics and why?  </a:t>
            </a:r>
          </a:p>
          <a:p>
            <a:endParaRPr lang="en-GB" dirty="0"/>
          </a:p>
          <a:p>
            <a:r>
              <a:rPr lang="en-GB" dirty="0" smtClean="0"/>
              <a:t>Web of Science/</a:t>
            </a:r>
            <a:r>
              <a:rPr lang="en-GB" dirty="0" err="1" smtClean="0"/>
              <a:t>Clarivate</a:t>
            </a:r>
            <a:r>
              <a:rPr lang="en-GB" dirty="0" smtClean="0"/>
              <a:t> 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https://wok.mimas.ac.uk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 Subscription model, supplies journal impact factors (JIF), 			citation counts, h-index, etc.</a:t>
            </a:r>
          </a:p>
          <a:p>
            <a:r>
              <a:rPr lang="en-GB" dirty="0" smtClean="0"/>
              <a:t>Scopus/Elsevier – similar to </a:t>
            </a:r>
            <a:r>
              <a:rPr lang="en-GB" dirty="0" err="1" smtClean="0"/>
              <a:t>WoS</a:t>
            </a:r>
            <a:r>
              <a:rPr lang="en-GB" dirty="0" smtClean="0"/>
              <a:t> (SGUL does not have a subscription)</a:t>
            </a:r>
          </a:p>
          <a:p>
            <a:r>
              <a:rPr lang="en-GB" dirty="0" smtClean="0"/>
              <a:t>Dimensions - new</a:t>
            </a:r>
          </a:p>
          <a:p>
            <a:endParaRPr lang="en-GB" dirty="0" smtClean="0"/>
          </a:p>
          <a:p>
            <a:r>
              <a:rPr lang="en-GB" dirty="0" smtClean="0"/>
              <a:t>Google Scholar - (FREE, larger database from trawling the web, “easy to </a:t>
            </a:r>
            <a:r>
              <a:rPr lang="en-GB" dirty="0"/>
              <a:t>use”, </a:t>
            </a:r>
            <a:r>
              <a:rPr lang="en-GB" dirty="0" smtClean="0"/>
              <a:t>limited </a:t>
            </a:r>
            <a:r>
              <a:rPr lang="en-GB" dirty="0"/>
              <a:t>researcher </a:t>
            </a:r>
            <a:r>
              <a:rPr lang="en-GB" dirty="0" smtClean="0"/>
              <a:t>control, 		supplies citation counts, h-index)</a:t>
            </a:r>
          </a:p>
          <a:p>
            <a:r>
              <a:rPr lang="en-GB" dirty="0" err="1" smtClean="0"/>
              <a:t>Altmetric</a:t>
            </a:r>
            <a:r>
              <a:rPr lang="en-GB" dirty="0" smtClean="0"/>
              <a:t> (measures twitter, downloads, blogs, media,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Other tools –</a:t>
            </a:r>
            <a:endParaRPr lang="en-GB" dirty="0"/>
          </a:p>
          <a:p>
            <a:r>
              <a:rPr lang="en-GB" dirty="0" smtClean="0"/>
              <a:t>ORCID – identifies which papers belong to which researchers; required by funders, FREE </a:t>
            </a:r>
            <a:r>
              <a:rPr lang="en-GB" dirty="0">
                <a:hlinkClick r:id="rId3"/>
              </a:rPr>
              <a:t>https://orcid.org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smtClean="0"/>
              <a:t>CRIS – SGULs system for deposition to meet open access requirements of funders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cris.sgul.ac.uk/login.html</a:t>
            </a:r>
            <a:endParaRPr lang="en-GB" dirty="0" smtClean="0"/>
          </a:p>
          <a:p>
            <a:r>
              <a:rPr lang="en-GB" dirty="0" err="1" smtClean="0"/>
              <a:t>ResearchGate</a:t>
            </a:r>
            <a:r>
              <a:rPr lang="en-GB" dirty="0" smtClean="0"/>
              <a:t> – networking site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8565" y="5156539"/>
            <a:ext cx="107425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Most are subscription services, charging </a:t>
            </a:r>
            <a:r>
              <a:rPr lang="en-GB" dirty="0" smtClean="0"/>
              <a:t>libraries/companies </a:t>
            </a:r>
            <a:r>
              <a:rPr lang="en-GB" dirty="0"/>
              <a:t>a </a:t>
            </a:r>
            <a:r>
              <a:rPr lang="en-GB" dirty="0" smtClean="0"/>
              <a:t>fee </a:t>
            </a:r>
            <a:r>
              <a:rPr lang="en-GB" dirty="0"/>
              <a:t>(similar to journals)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Questions for you</a:t>
            </a:r>
            <a:r>
              <a:rPr lang="en-GB" dirty="0" smtClean="0"/>
              <a:t> 	- As </a:t>
            </a:r>
            <a:r>
              <a:rPr lang="en-GB" dirty="0"/>
              <a:t>researchers, are </a:t>
            </a:r>
            <a:r>
              <a:rPr lang="en-GB" dirty="0" smtClean="0"/>
              <a:t>metric providers delivering the services we need? </a:t>
            </a:r>
            <a:endParaRPr lang="en-GB" dirty="0"/>
          </a:p>
          <a:p>
            <a:r>
              <a:rPr lang="en-GB" dirty="0" smtClean="0"/>
              <a:t>	 	- Are </a:t>
            </a:r>
            <a:r>
              <a:rPr lang="en-GB" dirty="0"/>
              <a:t>they open and transparent about how their metrics are calculated?</a:t>
            </a:r>
          </a:p>
          <a:p>
            <a:r>
              <a:rPr lang="en-GB" dirty="0" smtClean="0"/>
              <a:t>	 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5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631" y="433429"/>
            <a:ext cx="111826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1. Journal Quality</a:t>
            </a:r>
          </a:p>
          <a:p>
            <a:endParaRPr lang="en-GB" dirty="0" smtClean="0"/>
          </a:p>
          <a:p>
            <a:r>
              <a:rPr lang="en-GB" dirty="0" smtClean="0"/>
              <a:t>The most widely used metric </a:t>
            </a:r>
            <a:r>
              <a:rPr lang="en-GB" dirty="0"/>
              <a:t>is the Journal Impact </a:t>
            </a:r>
            <a:r>
              <a:rPr lang="en-GB" dirty="0" smtClean="0"/>
              <a:t>Factor (JIF).  </a:t>
            </a:r>
            <a:endParaRPr lang="en-GB" dirty="0"/>
          </a:p>
          <a:p>
            <a:endParaRPr lang="en-GB" dirty="0" smtClean="0"/>
          </a:p>
          <a:p>
            <a:pPr algn="ctr"/>
            <a:r>
              <a:rPr lang="en-GB" dirty="0" smtClean="0"/>
              <a:t>There is a correlation between quality of a paper and the JIF of the journal it is published in</a:t>
            </a:r>
          </a:p>
          <a:p>
            <a:pPr algn="ctr"/>
            <a:r>
              <a:rPr lang="en-GB" dirty="0" smtClean="0"/>
              <a:t>This is the most widely used publication metric, although it is often used inappropriately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68716" y="2488268"/>
            <a:ext cx="1152328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Supplier</a:t>
            </a:r>
            <a:r>
              <a:rPr lang="en-GB" dirty="0"/>
              <a:t> of metric is Web of Science.  </a:t>
            </a:r>
          </a:p>
          <a:p>
            <a:r>
              <a:rPr lang="en-GB" dirty="0"/>
              <a:t>Originally a tool used to sell journal subscriptions to libraries</a:t>
            </a:r>
          </a:p>
          <a:p>
            <a:r>
              <a:rPr lang="en-GB" dirty="0"/>
              <a:t>Useful because – journal publishers care about JIF and make sure papers are searchable and accessible and citable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0328" y="3937280"/>
            <a:ext cx="115816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Calculated</a:t>
            </a:r>
            <a:r>
              <a:rPr lang="en-GB" dirty="0"/>
              <a:t> as : </a:t>
            </a:r>
          </a:p>
          <a:p>
            <a:endParaRPr lang="en-GB" dirty="0"/>
          </a:p>
          <a:p>
            <a:r>
              <a:rPr lang="en-GB" dirty="0"/>
              <a:t>Journal impact factor (for year X) = </a:t>
            </a:r>
            <a:r>
              <a:rPr lang="en-GB" u="sng" dirty="0"/>
              <a:t>Citations in year X for papers published in years X-1, X-2 </a:t>
            </a:r>
            <a:endParaRPr lang="en-GB" dirty="0"/>
          </a:p>
          <a:p>
            <a:r>
              <a:rPr lang="en-GB" dirty="0"/>
              <a:t>				Number of papers published in years X-1, X-2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(Note that other suppliers of ‘JIF’ </a:t>
            </a:r>
            <a:r>
              <a:rPr lang="en-GB" dirty="0" smtClean="0"/>
              <a:t>metrics are </a:t>
            </a:r>
            <a:r>
              <a:rPr lang="en-GB" dirty="0"/>
              <a:t>using a different database of papers, and </a:t>
            </a:r>
            <a:r>
              <a:rPr lang="en-GB" dirty="0" smtClean="0"/>
              <a:t>therefore the </a:t>
            </a:r>
            <a:r>
              <a:rPr lang="en-GB" dirty="0"/>
              <a:t>numbers are not directly comparable)</a:t>
            </a:r>
          </a:p>
        </p:txBody>
      </p:sp>
    </p:spTree>
    <p:extLst>
      <p:ext uri="{BB962C8B-B14F-4D97-AF65-F5344CB8AC3E}">
        <p14:creationId xmlns:p14="http://schemas.microsoft.com/office/powerpoint/2010/main" val="7677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419" y="429869"/>
            <a:ext cx="34885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Open and transparent </a:t>
            </a:r>
            <a:r>
              <a:rPr lang="en-GB" dirty="0"/>
              <a:t>: </a:t>
            </a:r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mproved </a:t>
            </a:r>
            <a:r>
              <a:rPr lang="en-GB" dirty="0"/>
              <a:t>since </a:t>
            </a:r>
            <a:r>
              <a:rPr lang="en-GB" dirty="0" smtClean="0"/>
              <a:t>2018</a:t>
            </a:r>
          </a:p>
          <a:p>
            <a:r>
              <a:rPr lang="en-GB" dirty="0" smtClean="0"/>
              <a:t>Now much more verifiable </a:t>
            </a:r>
          </a:p>
          <a:p>
            <a:r>
              <a:rPr lang="en-GB" dirty="0" smtClean="0"/>
              <a:t>evidence for scores.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Example here is Nature </a:t>
            </a:r>
            <a:r>
              <a:rPr lang="en-GB" dirty="0" err="1" smtClean="0"/>
              <a:t>Comms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Citation distributions are skewed, especially by outliers</a:t>
            </a:r>
          </a:p>
          <a:p>
            <a:endParaRPr lang="en-GB" dirty="0"/>
          </a:p>
          <a:p>
            <a:r>
              <a:rPr lang="en-GB" dirty="0" smtClean="0"/>
              <a:t>Mean</a:t>
            </a:r>
            <a:r>
              <a:rPr lang="en-GB" dirty="0"/>
              <a:t> </a:t>
            </a:r>
            <a:r>
              <a:rPr lang="en-GB" dirty="0" smtClean="0"/>
              <a:t>vs median, articles</a:t>
            </a:r>
            <a:r>
              <a:rPr lang="en-GB" dirty="0"/>
              <a:t> </a:t>
            </a:r>
            <a:r>
              <a:rPr lang="en-GB" dirty="0" smtClean="0"/>
              <a:t>vs reviews</a:t>
            </a:r>
            <a:r>
              <a:rPr lang="en-GB" dirty="0"/>
              <a:t> </a:t>
            </a:r>
            <a:r>
              <a:rPr lang="en-GB" dirty="0" smtClean="0"/>
              <a:t>vs other…</a:t>
            </a:r>
          </a:p>
          <a:p>
            <a:endParaRPr lang="en-GB" dirty="0"/>
          </a:p>
          <a:p>
            <a:r>
              <a:rPr lang="en-GB" dirty="0" smtClean="0"/>
              <a:t>Full dataset available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Screen Shot 2019-10-13 at 13.00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00" y="0"/>
            <a:ext cx="8080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908" y="515103"/>
            <a:ext cx="114930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Issues with </a:t>
            </a:r>
            <a:r>
              <a:rPr lang="en-GB" b="1" dirty="0" smtClean="0">
                <a:solidFill>
                  <a:srgbClr val="0070C0"/>
                </a:solidFill>
              </a:rPr>
              <a:t>JIF </a:t>
            </a:r>
            <a:r>
              <a:rPr lang="en-GB" dirty="0" smtClean="0"/>
              <a:t>–</a:t>
            </a:r>
          </a:p>
          <a:p>
            <a:endParaRPr lang="en-GB" dirty="0"/>
          </a:p>
          <a:p>
            <a:r>
              <a:rPr lang="en-GB" dirty="0" smtClean="0"/>
              <a:t>The ‘quality’ of the the journal is not the ‘quality’ of any individual paper published in that journal.</a:t>
            </a:r>
          </a:p>
          <a:p>
            <a:r>
              <a:rPr lang="en-GB" dirty="0"/>
              <a:t>Articles in journals with high JIF </a:t>
            </a:r>
            <a:r>
              <a:rPr lang="en-GB" dirty="0" smtClean="0"/>
              <a:t>can have </a:t>
            </a:r>
            <a:r>
              <a:rPr lang="en-GB" dirty="0"/>
              <a:t>low citation counts (</a:t>
            </a:r>
            <a:r>
              <a:rPr lang="en-GB" dirty="0" err="1"/>
              <a:t>eg</a:t>
            </a:r>
            <a:r>
              <a:rPr lang="en-GB" dirty="0"/>
              <a:t>. Nature </a:t>
            </a:r>
            <a:r>
              <a:rPr lang="en-GB" dirty="0" err="1" smtClean="0"/>
              <a:t>Comms</a:t>
            </a:r>
            <a:r>
              <a:rPr lang="en-GB" dirty="0" smtClean="0"/>
              <a:t> example, </a:t>
            </a:r>
            <a:r>
              <a:rPr lang="en-GB" dirty="0"/>
              <a:t>&gt;140 papers cited zero times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Researchers waste a lot of time and energy trying to publish in journals with the highest JIF</a:t>
            </a:r>
          </a:p>
          <a:p>
            <a:r>
              <a:rPr lang="en-GB" dirty="0" smtClean="0"/>
              <a:t>Editorial boards – can be cliquey or powerful</a:t>
            </a:r>
          </a:p>
          <a:p>
            <a:r>
              <a:rPr lang="en-GB" dirty="0" smtClean="0"/>
              <a:t>Biases – very field dependent – smaller fields have smaller JIFs</a:t>
            </a:r>
          </a:p>
          <a:p>
            <a:endParaRPr lang="en-GB" dirty="0" smtClean="0"/>
          </a:p>
          <a:p>
            <a:r>
              <a:rPr lang="en-GB" dirty="0" smtClean="0"/>
              <a:t>Journal publishers can ‘game’ JIF  </a:t>
            </a:r>
            <a:r>
              <a:rPr lang="en-GB" dirty="0"/>
              <a:t>– </a:t>
            </a:r>
            <a:r>
              <a:rPr lang="en-GB" dirty="0" smtClean="0"/>
              <a:t>e.g. delay the publication date </a:t>
            </a:r>
            <a:r>
              <a:rPr lang="en-GB" dirty="0"/>
              <a:t>of </a:t>
            </a:r>
            <a:r>
              <a:rPr lang="en-GB" dirty="0" smtClean="0"/>
              <a:t>papers, </a:t>
            </a:r>
            <a:r>
              <a:rPr lang="en-GB" dirty="0"/>
              <a:t>publish small numbers of selected </a:t>
            </a:r>
            <a:r>
              <a:rPr lang="en-GB" dirty="0" smtClean="0"/>
              <a:t>papers</a:t>
            </a:r>
          </a:p>
          <a:p>
            <a:r>
              <a:rPr lang="en-GB" dirty="0"/>
              <a:t> </a:t>
            </a:r>
            <a:r>
              <a:rPr lang="en-GB" dirty="0" smtClean="0"/>
              <a:t>              and/or use </a:t>
            </a:r>
            <a:r>
              <a:rPr lang="en-GB" dirty="0"/>
              <a:t>‘cascade journals</a:t>
            </a:r>
            <a:r>
              <a:rPr lang="en-GB" dirty="0" smtClean="0"/>
              <a:t>’, etc</a:t>
            </a:r>
            <a:r>
              <a:rPr lang="en-GB" dirty="0"/>
              <a:t>. </a:t>
            </a:r>
            <a:r>
              <a:rPr lang="en-GB" dirty="0" smtClean="0"/>
              <a:t> Publishers charge APC and </a:t>
            </a:r>
            <a:r>
              <a:rPr lang="en-GB" dirty="0"/>
              <a:t>subscription fees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Result - 	REF2021 says – JIF should not to be used</a:t>
            </a:r>
            <a:r>
              <a:rPr lang="en-GB" dirty="0"/>
              <a:t> </a:t>
            </a:r>
            <a:r>
              <a:rPr lang="en-GB" dirty="0" smtClean="0"/>
              <a:t>to assess quality of papers</a:t>
            </a:r>
          </a:p>
          <a:p>
            <a:r>
              <a:rPr lang="en-GB" dirty="0" smtClean="0"/>
              <a:t>	DORA and Leiden manifestos – strongly recommend that we do not rely on JIF to assess quality of papers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8908" y="4457620"/>
            <a:ext cx="98562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Alternative metrics </a:t>
            </a:r>
            <a:r>
              <a:rPr lang="en-GB" dirty="0" smtClean="0"/>
              <a:t>for measuring journal quality (not the quality of papers)</a:t>
            </a:r>
            <a:endParaRPr lang="en-GB" dirty="0"/>
          </a:p>
          <a:p>
            <a:r>
              <a:rPr lang="en-GB" dirty="0" smtClean="0"/>
              <a:t>SNIP – adjustment for field of publication (Scopus, CWTS)</a:t>
            </a:r>
          </a:p>
          <a:p>
            <a:r>
              <a:rPr lang="en-GB" dirty="0" smtClean="0"/>
              <a:t>3 year JIF, 5 year JIF, immediacy index, cited half-life, etc. ‘basket of metrics’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Questions for you</a:t>
            </a:r>
            <a:r>
              <a:rPr lang="en-GB" dirty="0" smtClean="0"/>
              <a:t>  </a:t>
            </a:r>
            <a:r>
              <a:rPr lang="en-GB" dirty="0"/>
              <a:t>	</a:t>
            </a:r>
            <a:r>
              <a:rPr lang="en-GB" dirty="0" smtClean="0"/>
              <a:t>- Why do we need journal metrics?</a:t>
            </a:r>
          </a:p>
          <a:p>
            <a:r>
              <a:rPr lang="en-GB" dirty="0"/>
              <a:t>	</a:t>
            </a:r>
            <a:r>
              <a:rPr lang="en-GB" dirty="0" smtClean="0"/>
              <a:t>	- Do we judge a paper differently because of the journal it is published in, and why?</a:t>
            </a:r>
          </a:p>
          <a:p>
            <a:r>
              <a:rPr lang="en-GB" dirty="0"/>
              <a:t>	</a:t>
            </a:r>
            <a:r>
              <a:rPr lang="en-GB" dirty="0" smtClean="0"/>
              <a:t>	- What are the dangers around choosing to publish in a journal because of its JIF?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89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459" y="578617"/>
            <a:ext cx="1069741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2. Individual paper quality</a:t>
            </a:r>
          </a:p>
          <a:p>
            <a:endParaRPr lang="en-GB" dirty="0"/>
          </a:p>
          <a:p>
            <a:r>
              <a:rPr lang="en-GB" dirty="0" smtClean="0"/>
              <a:t>The gold standard metric is Citation count.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There is a correlation between citation count and the importance and quality and impact on the field of a paper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Suppliers</a:t>
            </a:r>
            <a:r>
              <a:rPr lang="en-GB" dirty="0" smtClean="0"/>
              <a:t> There is no gold standard supplier of Citation count.  Web of Science and Google Scholar </a:t>
            </a:r>
          </a:p>
          <a:p>
            <a:r>
              <a:rPr lang="en-GB" dirty="0" smtClean="0"/>
              <a:t>are both useful but you must state the database being used as they are very different</a:t>
            </a:r>
          </a:p>
          <a:p>
            <a:r>
              <a:rPr lang="en-GB" b="1" dirty="0">
                <a:solidFill>
                  <a:srgbClr val="0070C0"/>
                </a:solidFill>
              </a:rPr>
              <a:t>Open and transparent? </a:t>
            </a:r>
            <a:r>
              <a:rPr lang="en-GB" dirty="0" smtClean="0"/>
              <a:t>Improving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Calculated</a:t>
            </a:r>
            <a:r>
              <a:rPr lang="en-GB" dirty="0" smtClean="0"/>
              <a:t> : The total number of times a publication has been cited in that database.  Increases over time.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92024" y="4494311"/>
            <a:ext cx="11099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example -  </a:t>
            </a:r>
            <a:r>
              <a:rPr lang="en-US" dirty="0"/>
              <a:t>DOI: </a:t>
            </a:r>
            <a:r>
              <a:rPr lang="en-US" u="sng" dirty="0">
                <a:hlinkClick r:id="rId2" tooltip="10.1093/GBE/EVU214"/>
              </a:rPr>
              <a:t>10.1093/GBE/EVU214</a:t>
            </a:r>
            <a:r>
              <a:rPr lang="en-US" u="sng" dirty="0"/>
              <a:t> </a:t>
            </a:r>
            <a:r>
              <a:rPr lang="en-US" dirty="0"/>
              <a:t>published in 2014</a:t>
            </a:r>
            <a:endParaRPr lang="en-GB" dirty="0"/>
          </a:p>
          <a:p>
            <a:endParaRPr lang="en-GB" dirty="0"/>
          </a:p>
          <a:p>
            <a:r>
              <a:rPr lang="en-GB" dirty="0"/>
              <a:t>Year			2014	2015	2016	2017	2018	2019*</a:t>
            </a:r>
          </a:p>
          <a:p>
            <a:r>
              <a:rPr lang="en-GB" dirty="0"/>
              <a:t>Citations in </a:t>
            </a:r>
            <a:r>
              <a:rPr lang="en-GB" dirty="0" err="1"/>
              <a:t>WoS</a:t>
            </a:r>
            <a:r>
              <a:rPr lang="en-GB" dirty="0"/>
              <a:t> Core	0	6	14	33	39	45	</a:t>
            </a:r>
          </a:p>
          <a:p>
            <a:r>
              <a:rPr lang="en-GB" dirty="0"/>
              <a:t>Citations in </a:t>
            </a:r>
            <a:r>
              <a:rPr lang="en-GB" dirty="0" smtClean="0"/>
              <a:t>Google Scholar</a:t>
            </a:r>
            <a:r>
              <a:rPr lang="en-GB" dirty="0"/>
              <a:t>	0	12	37	46	60	</a:t>
            </a:r>
            <a:r>
              <a:rPr lang="en-GB" dirty="0" smtClean="0"/>
              <a:t>69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92024" y="5971639"/>
            <a:ext cx="1079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JIF			4.229	4.096	3.979	3.940	3.726		top 20% - 30% of field</a:t>
            </a:r>
          </a:p>
        </p:txBody>
      </p:sp>
      <p:sp>
        <p:nvSpPr>
          <p:cNvPr id="5" name="Rectangle 4"/>
          <p:cNvSpPr/>
          <p:nvPr/>
        </p:nvSpPr>
        <p:spPr>
          <a:xfrm>
            <a:off x="9282762" y="5352620"/>
            <a:ext cx="212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top 5% - 10% of field</a:t>
            </a:r>
          </a:p>
        </p:txBody>
      </p:sp>
    </p:spTree>
    <p:extLst>
      <p:ext uri="{BB962C8B-B14F-4D97-AF65-F5344CB8AC3E}">
        <p14:creationId xmlns:p14="http://schemas.microsoft.com/office/powerpoint/2010/main" val="7611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BAA9560F43249AE06819FE4E736E5" ma:contentTypeVersion="7" ma:contentTypeDescription="Create a new document." ma:contentTypeScope="" ma:versionID="d8f86a9ea70e5557b2409952cadb6f1a">
  <xsd:schema xmlns:xsd="http://www.w3.org/2001/XMLSchema" xmlns:xs="http://www.w3.org/2001/XMLSchema" xmlns:p="http://schemas.microsoft.com/office/2006/metadata/properties" xmlns:ns3="bf7fb748-46f6-433c-b77e-30cb26cf2287" targetNamespace="http://schemas.microsoft.com/office/2006/metadata/properties" ma:root="true" ma:fieldsID="8399ac87af0a91b4dec9fd498ba99633" ns3:_="">
    <xsd:import namespace="bf7fb748-46f6-433c-b77e-30cb26cf22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fb748-46f6-433c-b77e-30cb26cf2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A7F67F-EA8E-490F-8818-2959E0EF16EA}">
  <ds:schemaRefs>
    <ds:schemaRef ds:uri="http://schemas.microsoft.com/office/2006/metadata/properties"/>
    <ds:schemaRef ds:uri="http://purl.org/dc/elements/1.1/"/>
    <ds:schemaRef ds:uri="bf7fb748-46f6-433c-b77e-30cb26cf2287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E14FAB6-3C8F-4339-A454-067AA4E865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BDD967-330C-40A6-8A76-813322576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fb748-46f6-433c-b77e-30cb26cf2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1454</Words>
  <Application>Microsoft Macintosh PowerPoint</Application>
  <PresentationFormat>Widescreen</PresentationFormat>
  <Paragraphs>288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SGUL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Lindsay</dc:creator>
  <cp:lastModifiedBy>Harper, Lauren</cp:lastModifiedBy>
  <cp:revision>65</cp:revision>
  <dcterms:created xsi:type="dcterms:W3CDTF">2019-09-09T13:53:24Z</dcterms:created>
  <dcterms:modified xsi:type="dcterms:W3CDTF">2019-10-22T12:26:51Z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0x010100546BAA9560F43249AE06819FE4E736E5</vt:lpwstr>
  </property>
</Properties>
</file>