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handoutMasterIdLst>
    <p:handoutMasterId r:id="rId51"/>
  </p:handoutMasterIdLst>
  <p:sldIdLst>
    <p:sldId id="265" r:id="rId5"/>
    <p:sldId id="266" r:id="rId6"/>
    <p:sldId id="267" r:id="rId7"/>
    <p:sldId id="269" r:id="rId8"/>
    <p:sldId id="270" r:id="rId9"/>
    <p:sldId id="268" r:id="rId10"/>
    <p:sldId id="263" r:id="rId11"/>
    <p:sldId id="264" r:id="rId12"/>
    <p:sldId id="257" r:id="rId13"/>
    <p:sldId id="256" r:id="rId14"/>
    <p:sldId id="258" r:id="rId15"/>
    <p:sldId id="259" r:id="rId16"/>
    <p:sldId id="271" r:id="rId17"/>
    <p:sldId id="272" r:id="rId18"/>
    <p:sldId id="273" r:id="rId19"/>
    <p:sldId id="313" r:id="rId20"/>
    <p:sldId id="311" r:id="rId21"/>
    <p:sldId id="310" r:id="rId22"/>
    <p:sldId id="262" r:id="rId23"/>
    <p:sldId id="287" r:id="rId24"/>
    <p:sldId id="306" r:id="rId25"/>
    <p:sldId id="277" r:id="rId26"/>
    <p:sldId id="284" r:id="rId27"/>
    <p:sldId id="285" r:id="rId28"/>
    <p:sldId id="314" r:id="rId29"/>
    <p:sldId id="294" r:id="rId30"/>
    <p:sldId id="295" r:id="rId31"/>
    <p:sldId id="296" r:id="rId32"/>
    <p:sldId id="297" r:id="rId33"/>
    <p:sldId id="298" r:id="rId34"/>
    <p:sldId id="299" r:id="rId35"/>
    <p:sldId id="312" r:id="rId36"/>
    <p:sldId id="307" r:id="rId37"/>
    <p:sldId id="303" r:id="rId38"/>
    <p:sldId id="278" r:id="rId39"/>
    <p:sldId id="289" r:id="rId40"/>
    <p:sldId id="279" r:id="rId41"/>
    <p:sldId id="280" r:id="rId42"/>
    <p:sldId id="317" r:id="rId43"/>
    <p:sldId id="288" r:id="rId44"/>
    <p:sldId id="281" r:id="rId45"/>
    <p:sldId id="283" r:id="rId46"/>
    <p:sldId id="282" r:id="rId47"/>
    <p:sldId id="315" r:id="rId48"/>
    <p:sldId id="316" r:id="rId4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11A92-5751-4AC1-9423-83A34B3C0A9B}" v="457" dt="2020-02-21T11:48:20.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4" d="100"/>
          <a:sy n="124" d="100"/>
        </p:scale>
        <p:origin x="1224" y="9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 Lindsay" userId="de6a98d1-5de2-490a-89f2-3f2a57680c98" providerId="ADAL" clId="{4CB3173A-C1D3-4833-A7DE-2E6614DF6323}"/>
    <pc:docChg chg="custSel addSld delSld modSld sldOrd">
      <pc:chgData name="Jodi Lindsay" userId="de6a98d1-5de2-490a-89f2-3f2a57680c98" providerId="ADAL" clId="{4CB3173A-C1D3-4833-A7DE-2E6614DF6323}" dt="2020-02-21T18:43:36.215" v="6527" actId="20577"/>
      <pc:docMkLst>
        <pc:docMk/>
      </pc:docMkLst>
      <pc:sldChg chg="addSp">
        <pc:chgData name="Jodi Lindsay" userId="de6a98d1-5de2-490a-89f2-3f2a57680c98" providerId="ADAL" clId="{4CB3173A-C1D3-4833-A7DE-2E6614DF6323}" dt="2020-02-21T14:20:46.886" v="841"/>
        <pc:sldMkLst>
          <pc:docMk/>
          <pc:sldMk cId="79265473" sldId="256"/>
        </pc:sldMkLst>
        <pc:spChg chg="add">
          <ac:chgData name="Jodi Lindsay" userId="de6a98d1-5de2-490a-89f2-3f2a57680c98" providerId="ADAL" clId="{4CB3173A-C1D3-4833-A7DE-2E6614DF6323}" dt="2020-02-21T14:20:46.886" v="841"/>
          <ac:spMkLst>
            <pc:docMk/>
            <pc:sldMk cId="79265473" sldId="256"/>
            <ac:spMk id="9" creationId="{9C06CE43-4BCE-4501-8035-05A6AC071B79}"/>
          </ac:spMkLst>
        </pc:spChg>
      </pc:sldChg>
      <pc:sldChg chg="addSp">
        <pc:chgData name="Jodi Lindsay" userId="de6a98d1-5de2-490a-89f2-3f2a57680c98" providerId="ADAL" clId="{4CB3173A-C1D3-4833-A7DE-2E6614DF6323}" dt="2020-02-21T14:20:43.575" v="840"/>
        <pc:sldMkLst>
          <pc:docMk/>
          <pc:sldMk cId="3060751526" sldId="257"/>
        </pc:sldMkLst>
        <pc:spChg chg="add">
          <ac:chgData name="Jodi Lindsay" userId="de6a98d1-5de2-490a-89f2-3f2a57680c98" providerId="ADAL" clId="{4CB3173A-C1D3-4833-A7DE-2E6614DF6323}" dt="2020-02-21T14:20:43.575" v="840"/>
          <ac:spMkLst>
            <pc:docMk/>
            <pc:sldMk cId="3060751526" sldId="257"/>
            <ac:spMk id="7" creationId="{99EA9CA3-BA8C-4A9B-BBEC-88D94B267AB4}"/>
          </ac:spMkLst>
        </pc:spChg>
      </pc:sldChg>
      <pc:sldChg chg="addSp">
        <pc:chgData name="Jodi Lindsay" userId="de6a98d1-5de2-490a-89f2-3f2a57680c98" providerId="ADAL" clId="{4CB3173A-C1D3-4833-A7DE-2E6614DF6323}" dt="2020-02-21T14:20:50.326" v="842"/>
        <pc:sldMkLst>
          <pc:docMk/>
          <pc:sldMk cId="757418138" sldId="258"/>
        </pc:sldMkLst>
        <pc:spChg chg="add">
          <ac:chgData name="Jodi Lindsay" userId="de6a98d1-5de2-490a-89f2-3f2a57680c98" providerId="ADAL" clId="{4CB3173A-C1D3-4833-A7DE-2E6614DF6323}" dt="2020-02-21T14:20:50.326" v="842"/>
          <ac:spMkLst>
            <pc:docMk/>
            <pc:sldMk cId="757418138" sldId="258"/>
            <ac:spMk id="12" creationId="{08F37D55-DC0E-4F02-A9DE-C42459015EB5}"/>
          </ac:spMkLst>
        </pc:spChg>
      </pc:sldChg>
      <pc:sldChg chg="addSp delSp">
        <pc:chgData name="Jodi Lindsay" userId="de6a98d1-5de2-490a-89f2-3f2a57680c98" providerId="ADAL" clId="{4CB3173A-C1D3-4833-A7DE-2E6614DF6323}" dt="2020-02-21T15:23:43.471" v="2406" actId="478"/>
        <pc:sldMkLst>
          <pc:docMk/>
          <pc:sldMk cId="2026221120" sldId="262"/>
        </pc:sldMkLst>
        <pc:spChg chg="add del">
          <ac:chgData name="Jodi Lindsay" userId="de6a98d1-5de2-490a-89f2-3f2a57680c98" providerId="ADAL" clId="{4CB3173A-C1D3-4833-A7DE-2E6614DF6323}" dt="2020-02-21T15:23:43.471" v="2406" actId="478"/>
          <ac:spMkLst>
            <pc:docMk/>
            <pc:sldMk cId="2026221120" sldId="262"/>
            <ac:spMk id="9" creationId="{C234CE0F-ED52-408C-BBC7-FD156DAEC52C}"/>
          </ac:spMkLst>
        </pc:spChg>
      </pc:sldChg>
      <pc:sldChg chg="addSp">
        <pc:chgData name="Jodi Lindsay" userId="de6a98d1-5de2-490a-89f2-3f2a57680c98" providerId="ADAL" clId="{4CB3173A-C1D3-4833-A7DE-2E6614DF6323}" dt="2020-02-21T14:20:33.614" v="838"/>
        <pc:sldMkLst>
          <pc:docMk/>
          <pc:sldMk cId="2382387336" sldId="263"/>
        </pc:sldMkLst>
        <pc:spChg chg="add">
          <ac:chgData name="Jodi Lindsay" userId="de6a98d1-5de2-490a-89f2-3f2a57680c98" providerId="ADAL" clId="{4CB3173A-C1D3-4833-A7DE-2E6614DF6323}" dt="2020-02-21T14:20:33.614" v="838"/>
          <ac:spMkLst>
            <pc:docMk/>
            <pc:sldMk cId="2382387336" sldId="263"/>
            <ac:spMk id="6" creationId="{51CBE1CA-27D8-4C97-8169-821DBA111EB5}"/>
          </ac:spMkLst>
        </pc:spChg>
      </pc:sldChg>
      <pc:sldChg chg="addSp">
        <pc:chgData name="Jodi Lindsay" userId="de6a98d1-5de2-490a-89f2-3f2a57680c98" providerId="ADAL" clId="{4CB3173A-C1D3-4833-A7DE-2E6614DF6323}" dt="2020-02-21T14:20:39.370" v="839"/>
        <pc:sldMkLst>
          <pc:docMk/>
          <pc:sldMk cId="993854515" sldId="264"/>
        </pc:sldMkLst>
        <pc:spChg chg="add">
          <ac:chgData name="Jodi Lindsay" userId="de6a98d1-5de2-490a-89f2-3f2a57680c98" providerId="ADAL" clId="{4CB3173A-C1D3-4833-A7DE-2E6614DF6323}" dt="2020-02-21T14:20:39.370" v="839"/>
          <ac:spMkLst>
            <pc:docMk/>
            <pc:sldMk cId="993854515" sldId="264"/>
            <ac:spMk id="6" creationId="{5A2DA3A7-9626-4831-936C-D027D80D493D}"/>
          </ac:spMkLst>
        </pc:spChg>
      </pc:sldChg>
      <pc:sldChg chg="addSp delSp modSp">
        <pc:chgData name="Jodi Lindsay" userId="de6a98d1-5de2-490a-89f2-3f2a57680c98" providerId="ADAL" clId="{4CB3173A-C1D3-4833-A7DE-2E6614DF6323}" dt="2020-02-21T14:22:03.582" v="857" actId="207"/>
        <pc:sldMkLst>
          <pc:docMk/>
          <pc:sldMk cId="3141205859" sldId="266"/>
        </pc:sldMkLst>
        <pc:spChg chg="mod">
          <ac:chgData name="Jodi Lindsay" userId="de6a98d1-5de2-490a-89f2-3f2a57680c98" providerId="ADAL" clId="{4CB3173A-C1D3-4833-A7DE-2E6614DF6323}" dt="2020-02-21T14:22:03.582" v="857" actId="207"/>
          <ac:spMkLst>
            <pc:docMk/>
            <pc:sldMk cId="3141205859" sldId="266"/>
            <ac:spMk id="2" creationId="{00000000-0000-0000-0000-000000000000}"/>
          </ac:spMkLst>
        </pc:spChg>
        <pc:spChg chg="add del">
          <ac:chgData name="Jodi Lindsay" userId="de6a98d1-5de2-490a-89f2-3f2a57680c98" providerId="ADAL" clId="{4CB3173A-C1D3-4833-A7DE-2E6614DF6323}" dt="2020-02-21T14:19:50.921" v="831" actId="478"/>
          <ac:spMkLst>
            <pc:docMk/>
            <pc:sldMk cId="3141205859" sldId="266"/>
            <ac:spMk id="3" creationId="{F6BCA5D3-4533-437C-A59A-F727CD762410}"/>
          </ac:spMkLst>
        </pc:spChg>
      </pc:sldChg>
      <pc:sldChg chg="addSp delSp modSp">
        <pc:chgData name="Jodi Lindsay" userId="de6a98d1-5de2-490a-89f2-3f2a57680c98" providerId="ADAL" clId="{4CB3173A-C1D3-4833-A7DE-2E6614DF6323}" dt="2020-02-21T15:56:26.327" v="4022" actId="20577"/>
        <pc:sldMkLst>
          <pc:docMk/>
          <pc:sldMk cId="3920523728" sldId="267"/>
        </pc:sldMkLst>
        <pc:spChg chg="mod">
          <ac:chgData name="Jodi Lindsay" userId="de6a98d1-5de2-490a-89f2-3f2a57680c98" providerId="ADAL" clId="{4CB3173A-C1D3-4833-A7DE-2E6614DF6323}" dt="2020-02-21T15:56:26.327" v="4022" actId="20577"/>
          <ac:spMkLst>
            <pc:docMk/>
            <pc:sldMk cId="3920523728" sldId="267"/>
            <ac:spMk id="3" creationId="{00000000-0000-0000-0000-000000000000}"/>
          </ac:spMkLst>
        </pc:spChg>
        <pc:spChg chg="add del">
          <ac:chgData name="Jodi Lindsay" userId="de6a98d1-5de2-490a-89f2-3f2a57680c98" providerId="ADAL" clId="{4CB3173A-C1D3-4833-A7DE-2E6614DF6323}" dt="2020-02-21T14:19:53.433" v="832" actId="478"/>
          <ac:spMkLst>
            <pc:docMk/>
            <pc:sldMk cId="3920523728" sldId="267"/>
            <ac:spMk id="4" creationId="{7314BD5C-9F13-45E8-8E05-45FFE9FC2A8C}"/>
          </ac:spMkLst>
        </pc:spChg>
      </pc:sldChg>
      <pc:sldChg chg="addSp modSp">
        <pc:chgData name="Jodi Lindsay" userId="de6a98d1-5de2-490a-89f2-3f2a57680c98" providerId="ADAL" clId="{4CB3173A-C1D3-4833-A7DE-2E6614DF6323}" dt="2020-02-21T14:20:26.623" v="837" actId="208"/>
        <pc:sldMkLst>
          <pc:docMk/>
          <pc:sldMk cId="4018819407" sldId="268"/>
        </pc:sldMkLst>
        <pc:spChg chg="add mod">
          <ac:chgData name="Jodi Lindsay" userId="de6a98d1-5de2-490a-89f2-3f2a57680c98" providerId="ADAL" clId="{4CB3173A-C1D3-4833-A7DE-2E6614DF6323}" dt="2020-02-21T14:20:26.623" v="837" actId="208"/>
          <ac:spMkLst>
            <pc:docMk/>
            <pc:sldMk cId="4018819407" sldId="268"/>
            <ac:spMk id="5" creationId="{CEC96630-0090-41D3-AC62-663AD13C4BCE}"/>
          </ac:spMkLst>
        </pc:spChg>
      </pc:sldChg>
      <pc:sldChg chg="addSp delSp modSp">
        <pc:chgData name="Jodi Lindsay" userId="de6a98d1-5de2-490a-89f2-3f2a57680c98" providerId="ADAL" clId="{4CB3173A-C1D3-4833-A7DE-2E6614DF6323}" dt="2020-02-21T15:57:55.815" v="4025" actId="20577"/>
        <pc:sldMkLst>
          <pc:docMk/>
          <pc:sldMk cId="2540165669" sldId="269"/>
        </pc:sldMkLst>
        <pc:spChg chg="mod">
          <ac:chgData name="Jodi Lindsay" userId="de6a98d1-5de2-490a-89f2-3f2a57680c98" providerId="ADAL" clId="{4CB3173A-C1D3-4833-A7DE-2E6614DF6323}" dt="2020-02-21T15:29:44.607" v="2772" actId="1076"/>
          <ac:spMkLst>
            <pc:docMk/>
            <pc:sldMk cId="2540165669" sldId="269"/>
            <ac:spMk id="2" creationId="{00000000-0000-0000-0000-000000000000}"/>
          </ac:spMkLst>
        </pc:spChg>
        <pc:spChg chg="mod">
          <ac:chgData name="Jodi Lindsay" userId="de6a98d1-5de2-490a-89f2-3f2a57680c98" providerId="ADAL" clId="{4CB3173A-C1D3-4833-A7DE-2E6614DF6323}" dt="2020-02-21T15:30:18.304" v="2779" actId="20577"/>
          <ac:spMkLst>
            <pc:docMk/>
            <pc:sldMk cId="2540165669" sldId="269"/>
            <ac:spMk id="3" creationId="{00000000-0000-0000-0000-000000000000}"/>
          </ac:spMkLst>
        </pc:spChg>
        <pc:spChg chg="add del">
          <ac:chgData name="Jodi Lindsay" userId="de6a98d1-5de2-490a-89f2-3f2a57680c98" providerId="ADAL" clId="{4CB3173A-C1D3-4833-A7DE-2E6614DF6323}" dt="2020-02-21T14:19:56.505" v="833" actId="478"/>
          <ac:spMkLst>
            <pc:docMk/>
            <pc:sldMk cId="2540165669" sldId="269"/>
            <ac:spMk id="4" creationId="{485BF615-8F84-4306-9192-438032C17C56}"/>
          </ac:spMkLst>
        </pc:spChg>
        <pc:spChg chg="add mod">
          <ac:chgData name="Jodi Lindsay" userId="de6a98d1-5de2-490a-89f2-3f2a57680c98" providerId="ADAL" clId="{4CB3173A-C1D3-4833-A7DE-2E6614DF6323}" dt="2020-02-21T15:57:55.815" v="4025" actId="20577"/>
          <ac:spMkLst>
            <pc:docMk/>
            <pc:sldMk cId="2540165669" sldId="269"/>
            <ac:spMk id="5" creationId="{E7B075B4-63AD-450C-8F41-A93511A09B5D}"/>
          </ac:spMkLst>
        </pc:spChg>
      </pc:sldChg>
      <pc:sldChg chg="addSp delSp modSp">
        <pc:chgData name="Jodi Lindsay" userId="de6a98d1-5de2-490a-89f2-3f2a57680c98" providerId="ADAL" clId="{4CB3173A-C1D3-4833-A7DE-2E6614DF6323}" dt="2020-02-21T15:58:18.758" v="4033" actId="20577"/>
        <pc:sldMkLst>
          <pc:docMk/>
          <pc:sldMk cId="1239062953" sldId="270"/>
        </pc:sldMkLst>
        <pc:spChg chg="mod">
          <ac:chgData name="Jodi Lindsay" userId="de6a98d1-5de2-490a-89f2-3f2a57680c98" providerId="ADAL" clId="{4CB3173A-C1D3-4833-A7DE-2E6614DF6323}" dt="2020-02-21T15:58:18.758" v="4033" actId="20577"/>
          <ac:spMkLst>
            <pc:docMk/>
            <pc:sldMk cId="1239062953" sldId="270"/>
            <ac:spMk id="2" creationId="{00000000-0000-0000-0000-000000000000}"/>
          </ac:spMkLst>
        </pc:spChg>
        <pc:spChg chg="add del">
          <ac:chgData name="Jodi Lindsay" userId="de6a98d1-5de2-490a-89f2-3f2a57680c98" providerId="ADAL" clId="{4CB3173A-C1D3-4833-A7DE-2E6614DF6323}" dt="2020-02-21T14:19:58.793" v="834" actId="478"/>
          <ac:spMkLst>
            <pc:docMk/>
            <pc:sldMk cId="1239062953" sldId="270"/>
            <ac:spMk id="5" creationId="{0E784C7A-6498-47A0-8F29-C91F0A041668}"/>
          </ac:spMkLst>
        </pc:spChg>
      </pc:sldChg>
      <pc:sldChg chg="addSp">
        <pc:chgData name="Jodi Lindsay" userId="de6a98d1-5de2-490a-89f2-3f2a57680c98" providerId="ADAL" clId="{4CB3173A-C1D3-4833-A7DE-2E6614DF6323}" dt="2020-02-21T14:20:54.926" v="843"/>
        <pc:sldMkLst>
          <pc:docMk/>
          <pc:sldMk cId="2113868967" sldId="271"/>
        </pc:sldMkLst>
        <pc:spChg chg="add">
          <ac:chgData name="Jodi Lindsay" userId="de6a98d1-5de2-490a-89f2-3f2a57680c98" providerId="ADAL" clId="{4CB3173A-C1D3-4833-A7DE-2E6614DF6323}" dt="2020-02-21T14:20:54.926" v="843"/>
          <ac:spMkLst>
            <pc:docMk/>
            <pc:sldMk cId="2113868967" sldId="271"/>
            <ac:spMk id="5" creationId="{0D14375F-63A3-433D-B95A-6142AB2C2708}"/>
          </ac:spMkLst>
        </pc:spChg>
      </pc:sldChg>
      <pc:sldChg chg="addSp delSp modSp modAnim">
        <pc:chgData name="Jodi Lindsay" userId="de6a98d1-5de2-490a-89f2-3f2a57680c98" providerId="ADAL" clId="{4CB3173A-C1D3-4833-A7DE-2E6614DF6323}" dt="2020-02-21T16:03:28.492" v="4088"/>
        <pc:sldMkLst>
          <pc:docMk/>
          <pc:sldMk cId="1814011808" sldId="272"/>
        </pc:sldMkLst>
        <pc:spChg chg="mod">
          <ac:chgData name="Jodi Lindsay" userId="de6a98d1-5de2-490a-89f2-3f2a57680c98" providerId="ADAL" clId="{4CB3173A-C1D3-4833-A7DE-2E6614DF6323}" dt="2020-02-21T15:59:40.090" v="4087" actId="20577"/>
          <ac:spMkLst>
            <pc:docMk/>
            <pc:sldMk cId="1814011808" sldId="272"/>
            <ac:spMk id="2" creationId="{00000000-0000-0000-0000-000000000000}"/>
          </ac:spMkLst>
        </pc:spChg>
        <pc:spChg chg="del mod">
          <ac:chgData name="Jodi Lindsay" userId="de6a98d1-5de2-490a-89f2-3f2a57680c98" providerId="ADAL" clId="{4CB3173A-C1D3-4833-A7DE-2E6614DF6323}" dt="2020-02-21T13:51:01.299" v="88"/>
          <ac:spMkLst>
            <pc:docMk/>
            <pc:sldMk cId="1814011808" sldId="272"/>
            <ac:spMk id="5" creationId="{00000000-0000-0000-0000-000000000000}"/>
          </ac:spMkLst>
        </pc:spChg>
        <pc:spChg chg="add mod">
          <ac:chgData name="Jodi Lindsay" userId="de6a98d1-5de2-490a-89f2-3f2a57680c98" providerId="ADAL" clId="{4CB3173A-C1D3-4833-A7DE-2E6614DF6323}" dt="2020-02-21T13:52:15.134" v="191" actId="20577"/>
          <ac:spMkLst>
            <pc:docMk/>
            <pc:sldMk cId="1814011808" sldId="272"/>
            <ac:spMk id="6" creationId="{84231C5E-5BDE-4538-AA24-74AB2DCE7711}"/>
          </ac:spMkLst>
        </pc:spChg>
        <pc:spChg chg="add del mod">
          <ac:chgData name="Jodi Lindsay" userId="de6a98d1-5de2-490a-89f2-3f2a57680c98" providerId="ADAL" clId="{4CB3173A-C1D3-4833-A7DE-2E6614DF6323}" dt="2020-02-21T14:21:03.249" v="845" actId="478"/>
          <ac:spMkLst>
            <pc:docMk/>
            <pc:sldMk cId="1814011808" sldId="272"/>
            <ac:spMk id="7" creationId="{96F44432-43AA-4A63-858A-1B1C6DFCB1A0}"/>
          </ac:spMkLst>
        </pc:spChg>
        <pc:spChg chg="add del">
          <ac:chgData name="Jodi Lindsay" userId="de6a98d1-5de2-490a-89f2-3f2a57680c98" providerId="ADAL" clId="{4CB3173A-C1D3-4833-A7DE-2E6614DF6323}" dt="2020-02-21T15:24:02.583" v="2410" actId="478"/>
          <ac:spMkLst>
            <pc:docMk/>
            <pc:sldMk cId="1814011808" sldId="272"/>
            <ac:spMk id="9" creationId="{D1117FA0-E076-43E5-9C2A-553510ADEF43}"/>
          </ac:spMkLst>
        </pc:spChg>
        <pc:picChg chg="mod">
          <ac:chgData name="Jodi Lindsay" userId="de6a98d1-5de2-490a-89f2-3f2a57680c98" providerId="ADAL" clId="{4CB3173A-C1D3-4833-A7DE-2E6614DF6323}" dt="2020-02-21T14:01:27.382" v="435" actId="1076"/>
          <ac:picMkLst>
            <pc:docMk/>
            <pc:sldMk cId="1814011808" sldId="272"/>
            <ac:picMk id="3" creationId="{00000000-0000-0000-0000-000000000000}"/>
          </ac:picMkLst>
        </pc:picChg>
        <pc:picChg chg="del">
          <ac:chgData name="Jodi Lindsay" userId="de6a98d1-5de2-490a-89f2-3f2a57680c98" providerId="ADAL" clId="{4CB3173A-C1D3-4833-A7DE-2E6614DF6323}" dt="2020-02-21T13:51:09.137" v="90"/>
          <ac:picMkLst>
            <pc:docMk/>
            <pc:sldMk cId="1814011808" sldId="272"/>
            <ac:picMk id="4" creationId="{00000000-0000-0000-0000-000000000000}"/>
          </ac:picMkLst>
        </pc:picChg>
        <pc:picChg chg="add">
          <ac:chgData name="Jodi Lindsay" userId="de6a98d1-5de2-490a-89f2-3f2a57680c98" providerId="ADAL" clId="{4CB3173A-C1D3-4833-A7DE-2E6614DF6323}" dt="2020-02-21T14:04:43.783" v="447"/>
          <ac:picMkLst>
            <pc:docMk/>
            <pc:sldMk cId="1814011808" sldId="272"/>
            <ac:picMk id="8" creationId="{C48BC883-E695-4C59-BD34-69A9CA6D0CB5}"/>
          </ac:picMkLst>
        </pc:picChg>
      </pc:sldChg>
      <pc:sldChg chg="addSp delSp modSp ord">
        <pc:chgData name="Jodi Lindsay" userId="de6a98d1-5de2-490a-89f2-3f2a57680c98" providerId="ADAL" clId="{4CB3173A-C1D3-4833-A7DE-2E6614DF6323}" dt="2020-02-21T15:46:47.907" v="3803" actId="1076"/>
        <pc:sldMkLst>
          <pc:docMk/>
          <pc:sldMk cId="2157891752" sldId="273"/>
        </pc:sldMkLst>
        <pc:spChg chg="mod">
          <ac:chgData name="Jodi Lindsay" userId="de6a98d1-5de2-490a-89f2-3f2a57680c98" providerId="ADAL" clId="{4CB3173A-C1D3-4833-A7DE-2E6614DF6323}" dt="2020-02-21T15:46:44.632" v="3802" actId="20577"/>
          <ac:spMkLst>
            <pc:docMk/>
            <pc:sldMk cId="2157891752" sldId="273"/>
            <ac:spMk id="2" creationId="{00000000-0000-0000-0000-000000000000}"/>
          </ac:spMkLst>
        </pc:spChg>
        <pc:spChg chg="add del">
          <ac:chgData name="Jodi Lindsay" userId="de6a98d1-5de2-490a-89f2-3f2a57680c98" providerId="ADAL" clId="{4CB3173A-C1D3-4833-A7DE-2E6614DF6323}" dt="2020-02-21T15:24:06.382" v="2411" actId="478"/>
          <ac:spMkLst>
            <pc:docMk/>
            <pc:sldMk cId="2157891752" sldId="273"/>
            <ac:spMk id="5" creationId="{89133C11-55E5-40C0-81FD-79EF5F581A1F}"/>
          </ac:spMkLst>
        </pc:spChg>
        <pc:spChg chg="add del">
          <ac:chgData name="Jodi Lindsay" userId="de6a98d1-5de2-490a-89f2-3f2a57680c98" providerId="ADAL" clId="{4CB3173A-C1D3-4833-A7DE-2E6614DF6323}" dt="2020-02-21T15:46:03.604" v="3775" actId="478"/>
          <ac:spMkLst>
            <pc:docMk/>
            <pc:sldMk cId="2157891752" sldId="273"/>
            <ac:spMk id="6" creationId="{B66E8494-FF90-4CD7-9A06-4D7059EBA72E}"/>
          </ac:spMkLst>
        </pc:spChg>
        <pc:picChg chg="mod">
          <ac:chgData name="Jodi Lindsay" userId="de6a98d1-5de2-490a-89f2-3f2a57680c98" providerId="ADAL" clId="{4CB3173A-C1D3-4833-A7DE-2E6614DF6323}" dt="2020-02-21T15:46:47.907" v="3803" actId="1076"/>
          <ac:picMkLst>
            <pc:docMk/>
            <pc:sldMk cId="2157891752" sldId="273"/>
            <ac:picMk id="4" creationId="{00000000-0000-0000-0000-000000000000}"/>
          </ac:picMkLst>
        </pc:picChg>
      </pc:sldChg>
      <pc:sldChg chg="delSp del">
        <pc:chgData name="Jodi Lindsay" userId="de6a98d1-5de2-490a-89f2-3f2a57680c98" providerId="ADAL" clId="{4CB3173A-C1D3-4833-A7DE-2E6614DF6323}" dt="2020-02-21T14:07:00.301" v="456" actId="2696"/>
        <pc:sldMkLst>
          <pc:docMk/>
          <pc:sldMk cId="1023410624" sldId="274"/>
        </pc:sldMkLst>
        <pc:picChg chg="del">
          <ac:chgData name="Jodi Lindsay" userId="de6a98d1-5de2-490a-89f2-3f2a57680c98" providerId="ADAL" clId="{4CB3173A-C1D3-4833-A7DE-2E6614DF6323}" dt="2020-02-21T14:04:38.966" v="446"/>
          <ac:picMkLst>
            <pc:docMk/>
            <pc:sldMk cId="1023410624" sldId="274"/>
            <ac:picMk id="3" creationId="{00000000-0000-0000-0000-000000000000}"/>
          </ac:picMkLst>
        </pc:picChg>
      </pc:sldChg>
      <pc:sldChg chg="addSp delSp modSp">
        <pc:chgData name="Jodi Lindsay" userId="de6a98d1-5de2-490a-89f2-3f2a57680c98" providerId="ADAL" clId="{4CB3173A-C1D3-4833-A7DE-2E6614DF6323}" dt="2020-02-21T16:15:44.101" v="4316" actId="20577"/>
        <pc:sldMkLst>
          <pc:docMk/>
          <pc:sldMk cId="1795724527" sldId="277"/>
        </pc:sldMkLst>
        <pc:spChg chg="mod">
          <ac:chgData name="Jodi Lindsay" userId="de6a98d1-5de2-490a-89f2-3f2a57680c98" providerId="ADAL" clId="{4CB3173A-C1D3-4833-A7DE-2E6614DF6323}" dt="2020-02-21T16:15:44.101" v="4316" actId="20577"/>
          <ac:spMkLst>
            <pc:docMk/>
            <pc:sldMk cId="1795724527" sldId="277"/>
            <ac:spMk id="3" creationId="{00000000-0000-0000-0000-000000000000}"/>
          </ac:spMkLst>
        </pc:spChg>
        <pc:spChg chg="add del">
          <ac:chgData name="Jodi Lindsay" userId="de6a98d1-5de2-490a-89f2-3f2a57680c98" providerId="ADAL" clId="{4CB3173A-C1D3-4833-A7DE-2E6614DF6323}" dt="2020-02-21T15:23:30.173" v="2403" actId="478"/>
          <ac:spMkLst>
            <pc:docMk/>
            <pc:sldMk cId="1795724527" sldId="277"/>
            <ac:spMk id="4" creationId="{C7E8BBB1-0245-42C0-9782-13C71C30B7CF}"/>
          </ac:spMkLst>
        </pc:spChg>
        <pc:picChg chg="mod">
          <ac:chgData name="Jodi Lindsay" userId="de6a98d1-5de2-490a-89f2-3f2a57680c98" providerId="ADAL" clId="{4CB3173A-C1D3-4833-A7DE-2E6614DF6323}" dt="2020-02-21T15:32:12.119" v="2810" actId="1076"/>
          <ac:picMkLst>
            <pc:docMk/>
            <pc:sldMk cId="1795724527" sldId="277"/>
            <ac:picMk id="2" creationId="{00000000-0000-0000-0000-000000000000}"/>
          </ac:picMkLst>
        </pc:picChg>
      </pc:sldChg>
      <pc:sldChg chg="modSp">
        <pc:chgData name="Jodi Lindsay" userId="de6a98d1-5de2-490a-89f2-3f2a57680c98" providerId="ADAL" clId="{4CB3173A-C1D3-4833-A7DE-2E6614DF6323}" dt="2020-02-21T16:25:44.609" v="4357" actId="20577"/>
        <pc:sldMkLst>
          <pc:docMk/>
          <pc:sldMk cId="3433948716" sldId="278"/>
        </pc:sldMkLst>
        <pc:spChg chg="mod">
          <ac:chgData name="Jodi Lindsay" userId="de6a98d1-5de2-490a-89f2-3f2a57680c98" providerId="ADAL" clId="{4CB3173A-C1D3-4833-A7DE-2E6614DF6323}" dt="2020-02-21T15:24:48.438" v="2418" actId="113"/>
          <ac:spMkLst>
            <pc:docMk/>
            <pc:sldMk cId="3433948716" sldId="278"/>
            <ac:spMk id="3" creationId="{00000000-0000-0000-0000-000000000000}"/>
          </ac:spMkLst>
        </pc:spChg>
        <pc:spChg chg="mod">
          <ac:chgData name="Jodi Lindsay" userId="de6a98d1-5de2-490a-89f2-3f2a57680c98" providerId="ADAL" clId="{4CB3173A-C1D3-4833-A7DE-2E6614DF6323}" dt="2020-02-21T16:25:44.609" v="4357" actId="20577"/>
          <ac:spMkLst>
            <pc:docMk/>
            <pc:sldMk cId="3433948716" sldId="278"/>
            <ac:spMk id="4" creationId="{00000000-0000-0000-0000-000000000000}"/>
          </ac:spMkLst>
        </pc:spChg>
      </pc:sldChg>
      <pc:sldChg chg="addSp modSp modAnim">
        <pc:chgData name="Jodi Lindsay" userId="de6a98d1-5de2-490a-89f2-3f2a57680c98" providerId="ADAL" clId="{4CB3173A-C1D3-4833-A7DE-2E6614DF6323}" dt="2020-02-21T17:15:24.657" v="5791" actId="20577"/>
        <pc:sldMkLst>
          <pc:docMk/>
          <pc:sldMk cId="1191986246" sldId="280"/>
        </pc:sldMkLst>
        <pc:spChg chg="mod">
          <ac:chgData name="Jodi Lindsay" userId="de6a98d1-5de2-490a-89f2-3f2a57680c98" providerId="ADAL" clId="{4CB3173A-C1D3-4833-A7DE-2E6614DF6323}" dt="2020-02-21T17:15:24.657" v="5791" actId="20577"/>
          <ac:spMkLst>
            <pc:docMk/>
            <pc:sldMk cId="1191986246" sldId="280"/>
            <ac:spMk id="2" creationId="{00000000-0000-0000-0000-000000000000}"/>
          </ac:spMkLst>
        </pc:spChg>
        <pc:spChg chg="add mod">
          <ac:chgData name="Jodi Lindsay" userId="de6a98d1-5de2-490a-89f2-3f2a57680c98" providerId="ADAL" clId="{4CB3173A-C1D3-4833-A7DE-2E6614DF6323}" dt="2020-02-21T17:11:17.245" v="5700"/>
          <ac:spMkLst>
            <pc:docMk/>
            <pc:sldMk cId="1191986246" sldId="280"/>
            <ac:spMk id="4" creationId="{36950386-D91D-46AC-867E-0A9BE870140D}"/>
          </ac:spMkLst>
        </pc:spChg>
      </pc:sldChg>
      <pc:sldChg chg="modSp">
        <pc:chgData name="Jodi Lindsay" userId="de6a98d1-5de2-490a-89f2-3f2a57680c98" providerId="ADAL" clId="{4CB3173A-C1D3-4833-A7DE-2E6614DF6323}" dt="2020-02-21T17:18:53.194" v="5834" actId="20577"/>
        <pc:sldMkLst>
          <pc:docMk/>
          <pc:sldMk cId="1369524336" sldId="281"/>
        </pc:sldMkLst>
        <pc:spChg chg="mod">
          <ac:chgData name="Jodi Lindsay" userId="de6a98d1-5de2-490a-89f2-3f2a57680c98" providerId="ADAL" clId="{4CB3173A-C1D3-4833-A7DE-2E6614DF6323}" dt="2020-02-21T17:18:53.194" v="5834" actId="20577"/>
          <ac:spMkLst>
            <pc:docMk/>
            <pc:sldMk cId="1369524336" sldId="281"/>
            <ac:spMk id="2" creationId="{00000000-0000-0000-0000-000000000000}"/>
          </ac:spMkLst>
        </pc:spChg>
      </pc:sldChg>
      <pc:sldChg chg="modSp">
        <pc:chgData name="Jodi Lindsay" userId="de6a98d1-5de2-490a-89f2-3f2a57680c98" providerId="ADAL" clId="{4CB3173A-C1D3-4833-A7DE-2E6614DF6323}" dt="2020-02-21T16:33:04.290" v="4388" actId="207"/>
        <pc:sldMkLst>
          <pc:docMk/>
          <pc:sldMk cId="3837002341" sldId="282"/>
        </pc:sldMkLst>
        <pc:spChg chg="mod">
          <ac:chgData name="Jodi Lindsay" userId="de6a98d1-5de2-490a-89f2-3f2a57680c98" providerId="ADAL" clId="{4CB3173A-C1D3-4833-A7DE-2E6614DF6323}" dt="2020-02-21T16:32:47.195" v="4387" actId="1076"/>
          <ac:spMkLst>
            <pc:docMk/>
            <pc:sldMk cId="3837002341" sldId="282"/>
            <ac:spMk id="2" creationId="{00000000-0000-0000-0000-000000000000}"/>
          </ac:spMkLst>
        </pc:spChg>
        <pc:spChg chg="mod">
          <ac:chgData name="Jodi Lindsay" userId="de6a98d1-5de2-490a-89f2-3f2a57680c98" providerId="ADAL" clId="{4CB3173A-C1D3-4833-A7DE-2E6614DF6323}" dt="2020-02-21T16:33:04.290" v="4388" actId="207"/>
          <ac:spMkLst>
            <pc:docMk/>
            <pc:sldMk cId="3837002341" sldId="282"/>
            <ac:spMk id="3" creationId="{00000000-0000-0000-0000-000000000000}"/>
          </ac:spMkLst>
        </pc:spChg>
      </pc:sldChg>
      <pc:sldChg chg="modSp">
        <pc:chgData name="Jodi Lindsay" userId="de6a98d1-5de2-490a-89f2-3f2a57680c98" providerId="ADAL" clId="{4CB3173A-C1D3-4833-A7DE-2E6614DF6323}" dt="2020-02-21T17:36:55.850" v="6502" actId="20577"/>
        <pc:sldMkLst>
          <pc:docMk/>
          <pc:sldMk cId="3269582710" sldId="283"/>
        </pc:sldMkLst>
        <pc:spChg chg="mod">
          <ac:chgData name="Jodi Lindsay" userId="de6a98d1-5de2-490a-89f2-3f2a57680c98" providerId="ADAL" clId="{4CB3173A-C1D3-4833-A7DE-2E6614DF6323}" dt="2020-02-21T15:51:23.577" v="3999" actId="20577"/>
          <ac:spMkLst>
            <pc:docMk/>
            <pc:sldMk cId="3269582710" sldId="283"/>
            <ac:spMk id="2" creationId="{00000000-0000-0000-0000-000000000000}"/>
          </ac:spMkLst>
        </pc:spChg>
        <pc:spChg chg="mod">
          <ac:chgData name="Jodi Lindsay" userId="de6a98d1-5de2-490a-89f2-3f2a57680c98" providerId="ADAL" clId="{4CB3173A-C1D3-4833-A7DE-2E6614DF6323}" dt="2020-02-21T15:51:03.028" v="3963" actId="20577"/>
          <ac:spMkLst>
            <pc:docMk/>
            <pc:sldMk cId="3269582710" sldId="283"/>
            <ac:spMk id="3" creationId="{00000000-0000-0000-0000-000000000000}"/>
          </ac:spMkLst>
        </pc:spChg>
        <pc:spChg chg="mod">
          <ac:chgData name="Jodi Lindsay" userId="de6a98d1-5de2-490a-89f2-3f2a57680c98" providerId="ADAL" clId="{4CB3173A-C1D3-4833-A7DE-2E6614DF6323}" dt="2020-02-21T17:36:55.850" v="6502" actId="20577"/>
          <ac:spMkLst>
            <pc:docMk/>
            <pc:sldMk cId="3269582710" sldId="283"/>
            <ac:spMk id="4" creationId="{00000000-0000-0000-0000-000000000000}"/>
          </ac:spMkLst>
        </pc:spChg>
      </pc:sldChg>
      <pc:sldChg chg="addSp delSp modSp">
        <pc:chgData name="Jodi Lindsay" userId="de6a98d1-5de2-490a-89f2-3f2a57680c98" providerId="ADAL" clId="{4CB3173A-C1D3-4833-A7DE-2E6614DF6323}" dt="2020-02-21T16:47:48.923" v="4391"/>
        <pc:sldMkLst>
          <pc:docMk/>
          <pc:sldMk cId="1111293401" sldId="284"/>
        </pc:sldMkLst>
        <pc:spChg chg="del mod">
          <ac:chgData name="Jodi Lindsay" userId="de6a98d1-5de2-490a-89f2-3f2a57680c98" providerId="ADAL" clId="{4CB3173A-C1D3-4833-A7DE-2E6614DF6323}" dt="2020-02-21T15:32:34.006" v="2815"/>
          <ac:spMkLst>
            <pc:docMk/>
            <pc:sldMk cId="1111293401" sldId="284"/>
            <ac:spMk id="4" creationId="{00000000-0000-0000-0000-000000000000}"/>
          </ac:spMkLst>
        </pc:spChg>
        <pc:spChg chg="add del">
          <ac:chgData name="Jodi Lindsay" userId="de6a98d1-5de2-490a-89f2-3f2a57680c98" providerId="ADAL" clId="{4CB3173A-C1D3-4833-A7DE-2E6614DF6323}" dt="2020-02-21T15:23:25.046" v="2402" actId="478"/>
          <ac:spMkLst>
            <pc:docMk/>
            <pc:sldMk cId="1111293401" sldId="284"/>
            <ac:spMk id="5" creationId="{10E7D68A-7505-40F0-B039-5F3D801707C2}"/>
          </ac:spMkLst>
        </pc:spChg>
        <pc:spChg chg="add del mod">
          <ac:chgData name="Jodi Lindsay" userId="de6a98d1-5de2-490a-89f2-3f2a57680c98" providerId="ADAL" clId="{4CB3173A-C1D3-4833-A7DE-2E6614DF6323}" dt="2020-02-21T16:47:48.923" v="4391"/>
          <ac:spMkLst>
            <pc:docMk/>
            <pc:sldMk cId="1111293401" sldId="284"/>
            <ac:spMk id="6" creationId="{70159CB3-F975-4590-8629-74229B674DD6}"/>
          </ac:spMkLst>
        </pc:spChg>
      </pc:sldChg>
      <pc:sldChg chg="addSp delSp modSp delAnim">
        <pc:chgData name="Jodi Lindsay" userId="de6a98d1-5de2-490a-89f2-3f2a57680c98" providerId="ADAL" clId="{4CB3173A-C1D3-4833-A7DE-2E6614DF6323}" dt="2020-02-21T16:17:09.090" v="4352" actId="20577"/>
        <pc:sldMkLst>
          <pc:docMk/>
          <pc:sldMk cId="1942040650" sldId="285"/>
        </pc:sldMkLst>
        <pc:spChg chg="mod">
          <ac:chgData name="Jodi Lindsay" userId="de6a98d1-5de2-490a-89f2-3f2a57680c98" providerId="ADAL" clId="{4CB3173A-C1D3-4833-A7DE-2E6614DF6323}" dt="2020-02-21T16:17:09.090" v="4352" actId="20577"/>
          <ac:spMkLst>
            <pc:docMk/>
            <pc:sldMk cId="1942040650" sldId="285"/>
            <ac:spMk id="2" creationId="{00000000-0000-0000-0000-000000000000}"/>
          </ac:spMkLst>
        </pc:spChg>
        <pc:spChg chg="del mod">
          <ac:chgData name="Jodi Lindsay" userId="de6a98d1-5de2-490a-89f2-3f2a57680c98" providerId="ADAL" clId="{4CB3173A-C1D3-4833-A7DE-2E6614DF6323}" dt="2020-02-21T14:37:31.302" v="983" actId="478"/>
          <ac:spMkLst>
            <pc:docMk/>
            <pc:sldMk cId="1942040650" sldId="285"/>
            <ac:spMk id="3" creationId="{00000000-0000-0000-0000-000000000000}"/>
          </ac:spMkLst>
        </pc:spChg>
        <pc:spChg chg="add mod">
          <ac:chgData name="Jodi Lindsay" userId="de6a98d1-5de2-490a-89f2-3f2a57680c98" providerId="ADAL" clId="{4CB3173A-C1D3-4833-A7DE-2E6614DF6323}" dt="2020-02-21T14:40:30.320" v="1524" actId="113"/>
          <ac:spMkLst>
            <pc:docMk/>
            <pc:sldMk cId="1942040650" sldId="285"/>
            <ac:spMk id="4" creationId="{B8706546-BF50-4D84-9A79-74CDF3298866}"/>
          </ac:spMkLst>
        </pc:spChg>
        <pc:spChg chg="add del">
          <ac:chgData name="Jodi Lindsay" userId="de6a98d1-5de2-490a-89f2-3f2a57680c98" providerId="ADAL" clId="{4CB3173A-C1D3-4833-A7DE-2E6614DF6323}" dt="2020-02-21T15:23:20.662" v="2401" actId="478"/>
          <ac:spMkLst>
            <pc:docMk/>
            <pc:sldMk cId="1942040650" sldId="285"/>
            <ac:spMk id="5" creationId="{B5878BB1-18C3-4DCF-A498-A3D727EB603A}"/>
          </ac:spMkLst>
        </pc:spChg>
        <pc:spChg chg="add del">
          <ac:chgData name="Jodi Lindsay" userId="de6a98d1-5de2-490a-89f2-3f2a57680c98" providerId="ADAL" clId="{4CB3173A-C1D3-4833-A7DE-2E6614DF6323}" dt="2020-02-21T15:23:05.439" v="2398" actId="478"/>
          <ac:spMkLst>
            <pc:docMk/>
            <pc:sldMk cId="1942040650" sldId="285"/>
            <ac:spMk id="6" creationId="{C75D1808-BED7-48EA-B0E9-04DD0BE1204A}"/>
          </ac:spMkLst>
        </pc:spChg>
      </pc:sldChg>
      <pc:sldChg chg="addSp delSp modSp">
        <pc:chgData name="Jodi Lindsay" userId="de6a98d1-5de2-490a-89f2-3f2a57680c98" providerId="ADAL" clId="{4CB3173A-C1D3-4833-A7DE-2E6614DF6323}" dt="2020-02-21T18:04:10.046" v="6523" actId="20577"/>
        <pc:sldMkLst>
          <pc:docMk/>
          <pc:sldMk cId="2004749040" sldId="287"/>
        </pc:sldMkLst>
        <pc:spChg chg="mod">
          <ac:chgData name="Jodi Lindsay" userId="de6a98d1-5de2-490a-89f2-3f2a57680c98" providerId="ADAL" clId="{4CB3173A-C1D3-4833-A7DE-2E6614DF6323}" dt="2020-02-21T18:04:10.046" v="6523" actId="20577"/>
          <ac:spMkLst>
            <pc:docMk/>
            <pc:sldMk cId="2004749040" sldId="287"/>
            <ac:spMk id="5" creationId="{00000000-0000-0000-0000-000000000000}"/>
          </ac:spMkLst>
        </pc:spChg>
        <pc:spChg chg="add del">
          <ac:chgData name="Jodi Lindsay" userId="de6a98d1-5de2-490a-89f2-3f2a57680c98" providerId="ADAL" clId="{4CB3173A-C1D3-4833-A7DE-2E6614DF6323}" dt="2020-02-21T15:23:40.230" v="2405" actId="478"/>
          <ac:spMkLst>
            <pc:docMk/>
            <pc:sldMk cId="2004749040" sldId="287"/>
            <ac:spMk id="6" creationId="{0510BB10-DF19-40FE-8435-FB7F7FB35E63}"/>
          </ac:spMkLst>
        </pc:spChg>
      </pc:sldChg>
      <pc:sldChg chg="addSp modSp ord">
        <pc:chgData name="Jodi Lindsay" userId="de6a98d1-5de2-490a-89f2-3f2a57680c98" providerId="ADAL" clId="{4CB3173A-C1D3-4833-A7DE-2E6614DF6323}" dt="2020-02-21T18:43:36.215" v="6527" actId="20577"/>
        <pc:sldMkLst>
          <pc:docMk/>
          <pc:sldMk cId="3117953907" sldId="288"/>
        </pc:sldMkLst>
        <pc:spChg chg="mod">
          <ac:chgData name="Jodi Lindsay" userId="de6a98d1-5de2-490a-89f2-3f2a57680c98" providerId="ADAL" clId="{4CB3173A-C1D3-4833-A7DE-2E6614DF6323}" dt="2020-02-21T17:36:13.171" v="6492" actId="20577"/>
          <ac:spMkLst>
            <pc:docMk/>
            <pc:sldMk cId="3117953907" sldId="288"/>
            <ac:spMk id="2" creationId="{00000000-0000-0000-0000-000000000000}"/>
          </ac:spMkLst>
        </pc:spChg>
        <pc:spChg chg="add mod">
          <ac:chgData name="Jodi Lindsay" userId="de6a98d1-5de2-490a-89f2-3f2a57680c98" providerId="ADAL" clId="{4CB3173A-C1D3-4833-A7DE-2E6614DF6323}" dt="2020-02-21T18:43:36.215" v="6527" actId="20577"/>
          <ac:spMkLst>
            <pc:docMk/>
            <pc:sldMk cId="3117953907" sldId="288"/>
            <ac:spMk id="3" creationId="{136F90BC-2456-4A47-A7CC-E1758C25774E}"/>
          </ac:spMkLst>
        </pc:spChg>
      </pc:sldChg>
      <pc:sldChg chg="addSp modSp">
        <pc:chgData name="Jodi Lindsay" userId="de6a98d1-5de2-490a-89f2-3f2a57680c98" providerId="ADAL" clId="{4CB3173A-C1D3-4833-A7DE-2E6614DF6323}" dt="2020-02-21T16:28:07.625" v="4378" actId="207"/>
        <pc:sldMkLst>
          <pc:docMk/>
          <pc:sldMk cId="2068399621" sldId="289"/>
        </pc:sldMkLst>
        <pc:spChg chg="mod">
          <ac:chgData name="Jodi Lindsay" userId="de6a98d1-5de2-490a-89f2-3f2a57680c98" providerId="ADAL" clId="{4CB3173A-C1D3-4833-A7DE-2E6614DF6323}" dt="2020-02-21T16:27:36.538" v="4371" actId="20577"/>
          <ac:spMkLst>
            <pc:docMk/>
            <pc:sldMk cId="2068399621" sldId="289"/>
            <ac:spMk id="3" creationId="{00000000-0000-0000-0000-000000000000}"/>
          </ac:spMkLst>
        </pc:spChg>
        <pc:spChg chg="add mod">
          <ac:chgData name="Jodi Lindsay" userId="de6a98d1-5de2-490a-89f2-3f2a57680c98" providerId="ADAL" clId="{4CB3173A-C1D3-4833-A7DE-2E6614DF6323}" dt="2020-02-21T16:28:07.625" v="4378" actId="207"/>
          <ac:spMkLst>
            <pc:docMk/>
            <pc:sldMk cId="2068399621" sldId="289"/>
            <ac:spMk id="4" creationId="{9FD34835-9115-4725-80F8-388BE0E80D1B}"/>
          </ac:spMkLst>
        </pc:spChg>
      </pc:sldChg>
      <pc:sldChg chg="modSp del ord">
        <pc:chgData name="Jodi Lindsay" userId="de6a98d1-5de2-490a-89f2-3f2a57680c98" providerId="ADAL" clId="{4CB3173A-C1D3-4833-A7DE-2E6614DF6323}" dt="2020-02-21T15:45:03.327" v="3772" actId="2696"/>
        <pc:sldMkLst>
          <pc:docMk/>
          <pc:sldMk cId="3114865727" sldId="290"/>
        </pc:sldMkLst>
        <pc:spChg chg="mod">
          <ac:chgData name="Jodi Lindsay" userId="de6a98d1-5de2-490a-89f2-3f2a57680c98" providerId="ADAL" clId="{4CB3173A-C1D3-4833-A7DE-2E6614DF6323}" dt="2020-02-21T15:45:00.958" v="3771" actId="20577"/>
          <ac:spMkLst>
            <pc:docMk/>
            <pc:sldMk cId="3114865727" sldId="290"/>
            <ac:spMk id="2" creationId="{00000000-0000-0000-0000-000000000000}"/>
          </ac:spMkLst>
        </pc:spChg>
      </pc:sldChg>
      <pc:sldChg chg="delSp modSp del ord">
        <pc:chgData name="Jodi Lindsay" userId="de6a98d1-5de2-490a-89f2-3f2a57680c98" providerId="ADAL" clId="{4CB3173A-C1D3-4833-A7DE-2E6614DF6323}" dt="2020-02-21T16:28:12.613" v="4379" actId="2696"/>
        <pc:sldMkLst>
          <pc:docMk/>
          <pc:sldMk cId="4199388548" sldId="292"/>
        </pc:sldMkLst>
        <pc:spChg chg="del mod">
          <ac:chgData name="Jodi Lindsay" userId="de6a98d1-5de2-490a-89f2-3f2a57680c98" providerId="ADAL" clId="{4CB3173A-C1D3-4833-A7DE-2E6614DF6323}" dt="2020-02-21T16:27:45.786" v="4374"/>
          <ac:spMkLst>
            <pc:docMk/>
            <pc:sldMk cId="4199388548" sldId="292"/>
            <ac:spMk id="3" creationId="{00000000-0000-0000-0000-000000000000}"/>
          </ac:spMkLst>
        </pc:spChg>
        <pc:picChg chg="del">
          <ac:chgData name="Jodi Lindsay" userId="de6a98d1-5de2-490a-89f2-3f2a57680c98" providerId="ADAL" clId="{4CB3173A-C1D3-4833-A7DE-2E6614DF6323}" dt="2020-02-21T15:25:42.425" v="2445" actId="478"/>
          <ac:picMkLst>
            <pc:docMk/>
            <pc:sldMk cId="4199388548" sldId="292"/>
            <ac:picMk id="2" creationId="{00000000-0000-0000-0000-000000000000}"/>
          </ac:picMkLst>
        </pc:picChg>
      </pc:sldChg>
      <pc:sldChg chg="del">
        <pc:chgData name="Jodi Lindsay" userId="de6a98d1-5de2-490a-89f2-3f2a57680c98" providerId="ADAL" clId="{4CB3173A-C1D3-4833-A7DE-2E6614DF6323}" dt="2020-02-21T15:43:50.864" v="3765" actId="2696"/>
        <pc:sldMkLst>
          <pc:docMk/>
          <pc:sldMk cId="2256439528" sldId="293"/>
        </pc:sldMkLst>
      </pc:sldChg>
      <pc:sldChg chg="addSp">
        <pc:chgData name="Jodi Lindsay" userId="de6a98d1-5de2-490a-89f2-3f2a57680c98" providerId="ADAL" clId="{4CB3173A-C1D3-4833-A7DE-2E6614DF6323}" dt="2020-02-21T15:24:22.137" v="2413"/>
        <pc:sldMkLst>
          <pc:docMk/>
          <pc:sldMk cId="3429730468" sldId="294"/>
        </pc:sldMkLst>
        <pc:spChg chg="add">
          <ac:chgData name="Jodi Lindsay" userId="de6a98d1-5de2-490a-89f2-3f2a57680c98" providerId="ADAL" clId="{4CB3173A-C1D3-4833-A7DE-2E6614DF6323}" dt="2020-02-21T15:24:22.137" v="2413"/>
          <ac:spMkLst>
            <pc:docMk/>
            <pc:sldMk cId="3429730468" sldId="294"/>
            <ac:spMk id="3" creationId="{FC2B7816-CE27-4714-86BE-729A3D9A76A7}"/>
          </ac:spMkLst>
        </pc:spChg>
      </pc:sldChg>
      <pc:sldChg chg="addSp">
        <pc:chgData name="Jodi Lindsay" userId="de6a98d1-5de2-490a-89f2-3f2a57680c98" providerId="ADAL" clId="{4CB3173A-C1D3-4833-A7DE-2E6614DF6323}" dt="2020-02-21T15:24:25.212" v="2414"/>
        <pc:sldMkLst>
          <pc:docMk/>
          <pc:sldMk cId="979394148" sldId="295"/>
        </pc:sldMkLst>
        <pc:spChg chg="add">
          <ac:chgData name="Jodi Lindsay" userId="de6a98d1-5de2-490a-89f2-3f2a57680c98" providerId="ADAL" clId="{4CB3173A-C1D3-4833-A7DE-2E6614DF6323}" dt="2020-02-21T15:24:25.212" v="2414"/>
          <ac:spMkLst>
            <pc:docMk/>
            <pc:sldMk cId="979394148" sldId="295"/>
            <ac:spMk id="3" creationId="{A7D0DECC-5FAE-466F-92A7-F3D4EA838764}"/>
          </ac:spMkLst>
        </pc:spChg>
      </pc:sldChg>
      <pc:sldChg chg="addSp">
        <pc:chgData name="Jodi Lindsay" userId="de6a98d1-5de2-490a-89f2-3f2a57680c98" providerId="ADAL" clId="{4CB3173A-C1D3-4833-A7DE-2E6614DF6323}" dt="2020-02-21T15:24:27.836" v="2415"/>
        <pc:sldMkLst>
          <pc:docMk/>
          <pc:sldMk cId="419141043" sldId="296"/>
        </pc:sldMkLst>
        <pc:spChg chg="add">
          <ac:chgData name="Jodi Lindsay" userId="de6a98d1-5de2-490a-89f2-3f2a57680c98" providerId="ADAL" clId="{4CB3173A-C1D3-4833-A7DE-2E6614DF6323}" dt="2020-02-21T15:24:27.836" v="2415"/>
          <ac:spMkLst>
            <pc:docMk/>
            <pc:sldMk cId="419141043" sldId="296"/>
            <ac:spMk id="3" creationId="{65ADD7BA-D0B1-499F-976F-B3144DBC6AC7}"/>
          </ac:spMkLst>
        </pc:spChg>
      </pc:sldChg>
      <pc:sldChg chg="addSp">
        <pc:chgData name="Jodi Lindsay" userId="de6a98d1-5de2-490a-89f2-3f2a57680c98" providerId="ADAL" clId="{4CB3173A-C1D3-4833-A7DE-2E6614DF6323}" dt="2020-02-21T15:24:30.349" v="2416"/>
        <pc:sldMkLst>
          <pc:docMk/>
          <pc:sldMk cId="2500187875" sldId="297"/>
        </pc:sldMkLst>
        <pc:spChg chg="add">
          <ac:chgData name="Jodi Lindsay" userId="de6a98d1-5de2-490a-89f2-3f2a57680c98" providerId="ADAL" clId="{4CB3173A-C1D3-4833-A7DE-2E6614DF6323}" dt="2020-02-21T15:24:30.349" v="2416"/>
          <ac:spMkLst>
            <pc:docMk/>
            <pc:sldMk cId="2500187875" sldId="297"/>
            <ac:spMk id="3" creationId="{4AA8098B-2030-4E92-AE0B-257E5C71E266}"/>
          </ac:spMkLst>
        </pc:spChg>
      </pc:sldChg>
      <pc:sldChg chg="addSp">
        <pc:chgData name="Jodi Lindsay" userId="de6a98d1-5de2-490a-89f2-3f2a57680c98" providerId="ADAL" clId="{4CB3173A-C1D3-4833-A7DE-2E6614DF6323}" dt="2020-02-21T15:24:33.148" v="2417"/>
        <pc:sldMkLst>
          <pc:docMk/>
          <pc:sldMk cId="330208973" sldId="298"/>
        </pc:sldMkLst>
        <pc:spChg chg="add">
          <ac:chgData name="Jodi Lindsay" userId="de6a98d1-5de2-490a-89f2-3f2a57680c98" providerId="ADAL" clId="{4CB3173A-C1D3-4833-A7DE-2E6614DF6323}" dt="2020-02-21T15:24:33.148" v="2417"/>
          <ac:spMkLst>
            <pc:docMk/>
            <pc:sldMk cId="330208973" sldId="298"/>
            <ac:spMk id="4" creationId="{0A4AE8D9-CAB5-47DA-BE89-1F1ED6B65D36}"/>
          </ac:spMkLst>
        </pc:spChg>
      </pc:sldChg>
      <pc:sldChg chg="modSp">
        <pc:chgData name="Jodi Lindsay" userId="de6a98d1-5de2-490a-89f2-3f2a57680c98" providerId="ADAL" clId="{4CB3173A-C1D3-4833-A7DE-2E6614DF6323}" dt="2020-02-21T15:00:57.460" v="2265" actId="14100"/>
        <pc:sldMkLst>
          <pc:docMk/>
          <pc:sldMk cId="1490549177" sldId="299"/>
        </pc:sldMkLst>
        <pc:spChg chg="mod">
          <ac:chgData name="Jodi Lindsay" userId="de6a98d1-5de2-490a-89f2-3f2a57680c98" providerId="ADAL" clId="{4CB3173A-C1D3-4833-A7DE-2E6614DF6323}" dt="2020-02-21T15:00:57.460" v="2265" actId="14100"/>
          <ac:spMkLst>
            <pc:docMk/>
            <pc:sldMk cId="1490549177" sldId="299"/>
            <ac:spMk id="2" creationId="{00000000-0000-0000-0000-000000000000}"/>
          </ac:spMkLst>
        </pc:spChg>
      </pc:sldChg>
      <pc:sldChg chg="modSp">
        <pc:chgData name="Jodi Lindsay" userId="de6a98d1-5de2-490a-89f2-3f2a57680c98" providerId="ADAL" clId="{4CB3173A-C1D3-4833-A7DE-2E6614DF6323}" dt="2020-02-21T16:24:13.175" v="4356" actId="20577"/>
        <pc:sldMkLst>
          <pc:docMk/>
          <pc:sldMk cId="4103825312" sldId="303"/>
        </pc:sldMkLst>
        <pc:spChg chg="mod">
          <ac:chgData name="Jodi Lindsay" userId="de6a98d1-5de2-490a-89f2-3f2a57680c98" providerId="ADAL" clId="{4CB3173A-C1D3-4833-A7DE-2E6614DF6323}" dt="2020-02-21T16:24:13.175" v="4356" actId="20577"/>
          <ac:spMkLst>
            <pc:docMk/>
            <pc:sldMk cId="4103825312" sldId="303"/>
            <ac:spMk id="2" creationId="{00000000-0000-0000-0000-000000000000}"/>
          </ac:spMkLst>
        </pc:spChg>
      </pc:sldChg>
      <pc:sldChg chg="addSp delSp modSp">
        <pc:chgData name="Jodi Lindsay" userId="de6a98d1-5de2-490a-89f2-3f2a57680c98" providerId="ADAL" clId="{4CB3173A-C1D3-4833-A7DE-2E6614DF6323}" dt="2020-02-21T15:47:45.372" v="3805" actId="20577"/>
        <pc:sldMkLst>
          <pc:docMk/>
          <pc:sldMk cId="3430546127" sldId="306"/>
        </pc:sldMkLst>
        <pc:spChg chg="mod">
          <ac:chgData name="Jodi Lindsay" userId="de6a98d1-5de2-490a-89f2-3f2a57680c98" providerId="ADAL" clId="{4CB3173A-C1D3-4833-A7DE-2E6614DF6323}" dt="2020-02-21T15:47:45.372" v="3805" actId="20577"/>
          <ac:spMkLst>
            <pc:docMk/>
            <pc:sldMk cId="3430546127" sldId="306"/>
            <ac:spMk id="2" creationId="{00000000-0000-0000-0000-000000000000}"/>
          </ac:spMkLst>
        </pc:spChg>
        <pc:spChg chg="add del">
          <ac:chgData name="Jodi Lindsay" userId="de6a98d1-5de2-490a-89f2-3f2a57680c98" providerId="ADAL" clId="{4CB3173A-C1D3-4833-A7DE-2E6614DF6323}" dt="2020-02-21T15:23:35.294" v="2404" actId="478"/>
          <ac:spMkLst>
            <pc:docMk/>
            <pc:sldMk cId="3430546127" sldId="306"/>
            <ac:spMk id="4" creationId="{62208087-EA5A-41C0-91FA-A6435E37E4AA}"/>
          </ac:spMkLst>
        </pc:spChg>
        <pc:picChg chg="mod">
          <ac:chgData name="Jodi Lindsay" userId="de6a98d1-5de2-490a-89f2-3f2a57680c98" providerId="ADAL" clId="{4CB3173A-C1D3-4833-A7DE-2E6614DF6323}" dt="2020-02-21T14:24:34.584" v="971" actId="1076"/>
          <ac:picMkLst>
            <pc:docMk/>
            <pc:sldMk cId="3430546127" sldId="306"/>
            <ac:picMk id="3" creationId="{00000000-0000-0000-0000-000000000000}"/>
          </ac:picMkLst>
        </pc:picChg>
      </pc:sldChg>
      <pc:sldChg chg="delSp modSp delAnim">
        <pc:chgData name="Jodi Lindsay" userId="de6a98d1-5de2-490a-89f2-3f2a57680c98" providerId="ADAL" clId="{4CB3173A-C1D3-4833-A7DE-2E6614DF6323}" dt="2020-02-21T14:52:41.741" v="2060" actId="478"/>
        <pc:sldMkLst>
          <pc:docMk/>
          <pc:sldMk cId="3979386904" sldId="307"/>
        </pc:sldMkLst>
        <pc:spChg chg="mod">
          <ac:chgData name="Jodi Lindsay" userId="de6a98d1-5de2-490a-89f2-3f2a57680c98" providerId="ADAL" clId="{4CB3173A-C1D3-4833-A7DE-2E6614DF6323}" dt="2020-02-21T14:52:34.770" v="2058" actId="20577"/>
          <ac:spMkLst>
            <pc:docMk/>
            <pc:sldMk cId="3979386904" sldId="307"/>
            <ac:spMk id="3" creationId="{00000000-0000-0000-0000-000000000000}"/>
          </ac:spMkLst>
        </pc:spChg>
        <pc:spChg chg="del mod">
          <ac:chgData name="Jodi Lindsay" userId="de6a98d1-5de2-490a-89f2-3f2a57680c98" providerId="ADAL" clId="{4CB3173A-C1D3-4833-A7DE-2E6614DF6323}" dt="2020-02-21T14:52:41.741" v="2060" actId="478"/>
          <ac:spMkLst>
            <pc:docMk/>
            <pc:sldMk cId="3979386904" sldId="307"/>
            <ac:spMk id="5" creationId="{00000000-0000-0000-0000-000000000000}"/>
          </ac:spMkLst>
        </pc:spChg>
      </pc:sldChg>
      <pc:sldChg chg="addSp delSp modSp">
        <pc:chgData name="Jodi Lindsay" userId="de6a98d1-5de2-490a-89f2-3f2a57680c98" providerId="ADAL" clId="{4CB3173A-C1D3-4833-A7DE-2E6614DF6323}" dt="2020-02-21T16:08:07.105" v="4122" actId="20577"/>
        <pc:sldMkLst>
          <pc:docMk/>
          <pc:sldMk cId="1672813052" sldId="310"/>
        </pc:sldMkLst>
        <pc:spChg chg="mod">
          <ac:chgData name="Jodi Lindsay" userId="de6a98d1-5de2-490a-89f2-3f2a57680c98" providerId="ADAL" clId="{4CB3173A-C1D3-4833-A7DE-2E6614DF6323}" dt="2020-02-21T16:08:07.105" v="4122" actId="20577"/>
          <ac:spMkLst>
            <pc:docMk/>
            <pc:sldMk cId="1672813052" sldId="310"/>
            <ac:spMk id="5" creationId="{00000000-0000-0000-0000-000000000000}"/>
          </ac:spMkLst>
        </pc:spChg>
        <pc:spChg chg="add del">
          <ac:chgData name="Jodi Lindsay" userId="de6a98d1-5de2-490a-89f2-3f2a57680c98" providerId="ADAL" clId="{4CB3173A-C1D3-4833-A7DE-2E6614DF6323}" dt="2020-02-21T15:23:46.557" v="2407" actId="478"/>
          <ac:spMkLst>
            <pc:docMk/>
            <pc:sldMk cId="1672813052" sldId="310"/>
            <ac:spMk id="8" creationId="{6B6B42E8-4A34-41A1-837F-0BCC82CA7C7E}"/>
          </ac:spMkLst>
        </pc:spChg>
      </pc:sldChg>
      <pc:sldChg chg="addSp delSp modSp">
        <pc:chgData name="Jodi Lindsay" userId="de6a98d1-5de2-490a-89f2-3f2a57680c98" providerId="ADAL" clId="{4CB3173A-C1D3-4833-A7DE-2E6614DF6323}" dt="2020-02-21T16:06:22.330" v="4114" actId="20577"/>
        <pc:sldMkLst>
          <pc:docMk/>
          <pc:sldMk cId="3165434987" sldId="311"/>
        </pc:sldMkLst>
        <pc:spChg chg="mod">
          <ac:chgData name="Jodi Lindsay" userId="de6a98d1-5de2-490a-89f2-3f2a57680c98" providerId="ADAL" clId="{4CB3173A-C1D3-4833-A7DE-2E6614DF6323}" dt="2020-02-21T16:06:22.330" v="4114" actId="20577"/>
          <ac:spMkLst>
            <pc:docMk/>
            <pc:sldMk cId="3165434987" sldId="311"/>
            <ac:spMk id="2" creationId="{866DC92F-65C8-47F9-BA7B-2D3CF7118F9F}"/>
          </ac:spMkLst>
        </pc:spChg>
        <pc:spChg chg="add del">
          <ac:chgData name="Jodi Lindsay" userId="de6a98d1-5de2-490a-89f2-3f2a57680c98" providerId="ADAL" clId="{4CB3173A-C1D3-4833-A7DE-2E6614DF6323}" dt="2020-02-21T15:23:49.166" v="2408" actId="478"/>
          <ac:spMkLst>
            <pc:docMk/>
            <pc:sldMk cId="3165434987" sldId="311"/>
            <ac:spMk id="3" creationId="{485DA586-4CE1-4F4D-8D5B-9345E00F5C14}"/>
          </ac:spMkLst>
        </pc:spChg>
      </pc:sldChg>
      <pc:sldChg chg="modSp">
        <pc:chgData name="Jodi Lindsay" userId="de6a98d1-5de2-490a-89f2-3f2a57680c98" providerId="ADAL" clId="{4CB3173A-C1D3-4833-A7DE-2E6614DF6323}" dt="2020-02-21T14:51:58.716" v="2050" actId="20577"/>
        <pc:sldMkLst>
          <pc:docMk/>
          <pc:sldMk cId="3742800499" sldId="312"/>
        </pc:sldMkLst>
        <pc:spChg chg="mod">
          <ac:chgData name="Jodi Lindsay" userId="de6a98d1-5de2-490a-89f2-3f2a57680c98" providerId="ADAL" clId="{4CB3173A-C1D3-4833-A7DE-2E6614DF6323}" dt="2020-02-21T14:15:12.305" v="705" actId="20577"/>
          <ac:spMkLst>
            <pc:docMk/>
            <pc:sldMk cId="3742800499" sldId="312"/>
            <ac:spMk id="5" creationId="{10FAC57F-6F66-47A6-A4D4-1DE975EF6C8C}"/>
          </ac:spMkLst>
        </pc:spChg>
        <pc:spChg chg="mod">
          <ac:chgData name="Jodi Lindsay" userId="de6a98d1-5de2-490a-89f2-3f2a57680c98" providerId="ADAL" clId="{4CB3173A-C1D3-4833-A7DE-2E6614DF6323}" dt="2020-02-21T14:51:58.716" v="2050" actId="20577"/>
          <ac:spMkLst>
            <pc:docMk/>
            <pc:sldMk cId="3742800499" sldId="312"/>
            <ac:spMk id="6" creationId="{D6B530BB-6FB5-4062-8310-A0C19D6216E0}"/>
          </ac:spMkLst>
        </pc:spChg>
        <pc:graphicFrameChg chg="mod">
          <ac:chgData name="Jodi Lindsay" userId="de6a98d1-5de2-490a-89f2-3f2a57680c98" providerId="ADAL" clId="{4CB3173A-C1D3-4833-A7DE-2E6614DF6323}" dt="2020-02-21T14:15:03.663" v="704" actId="1036"/>
          <ac:graphicFrameMkLst>
            <pc:docMk/>
            <pc:sldMk cId="3742800499" sldId="312"/>
            <ac:graphicFrameMk id="4" creationId="{C46A5125-74DB-49A5-B094-9E958E2BDAF4}"/>
          </ac:graphicFrameMkLst>
        </pc:graphicFrameChg>
      </pc:sldChg>
      <pc:sldChg chg="addSp delSp modSp add modAnim">
        <pc:chgData name="Jodi Lindsay" userId="de6a98d1-5de2-490a-89f2-3f2a57680c98" providerId="ADAL" clId="{4CB3173A-C1D3-4833-A7DE-2E6614DF6323}" dt="2020-02-21T16:04:31.002" v="4104" actId="20577"/>
        <pc:sldMkLst>
          <pc:docMk/>
          <pc:sldMk cId="272269324" sldId="313"/>
        </pc:sldMkLst>
        <pc:spChg chg="add mod">
          <ac:chgData name="Jodi Lindsay" userId="de6a98d1-5de2-490a-89f2-3f2a57680c98" providerId="ADAL" clId="{4CB3173A-C1D3-4833-A7DE-2E6614DF6323}" dt="2020-02-21T16:04:31.002" v="4104" actId="20577"/>
          <ac:spMkLst>
            <pc:docMk/>
            <pc:sldMk cId="272269324" sldId="313"/>
            <ac:spMk id="2" creationId="{E9E0EA5D-9D4D-4AA4-98D3-C0AA635A4BC9}"/>
          </ac:spMkLst>
        </pc:spChg>
        <pc:spChg chg="add del">
          <ac:chgData name="Jodi Lindsay" userId="de6a98d1-5de2-490a-89f2-3f2a57680c98" providerId="ADAL" clId="{4CB3173A-C1D3-4833-A7DE-2E6614DF6323}" dt="2020-02-21T14:21:07.033" v="846" actId="478"/>
          <ac:spMkLst>
            <pc:docMk/>
            <pc:sldMk cId="272269324" sldId="313"/>
            <ac:spMk id="4" creationId="{8FED52E2-C70E-482D-8CE9-BBD5B0E6AAA9}"/>
          </ac:spMkLst>
        </pc:spChg>
        <pc:spChg chg="add del">
          <ac:chgData name="Jodi Lindsay" userId="de6a98d1-5de2-490a-89f2-3f2a57680c98" providerId="ADAL" clId="{4CB3173A-C1D3-4833-A7DE-2E6614DF6323}" dt="2020-02-21T15:23:59.459" v="2409" actId="478"/>
          <ac:spMkLst>
            <pc:docMk/>
            <pc:sldMk cId="272269324" sldId="313"/>
            <ac:spMk id="5" creationId="{B4C42342-00D0-4E85-855D-486CAC596CDE}"/>
          </ac:spMkLst>
        </pc:spChg>
        <pc:picChg chg="add">
          <ac:chgData name="Jodi Lindsay" userId="de6a98d1-5de2-490a-89f2-3f2a57680c98" providerId="ADAL" clId="{4CB3173A-C1D3-4833-A7DE-2E6614DF6323}" dt="2020-02-21T13:51:13.541" v="91"/>
          <ac:picMkLst>
            <pc:docMk/>
            <pc:sldMk cId="272269324" sldId="313"/>
            <ac:picMk id="3" creationId="{872033A8-F62F-4630-A0A4-A23B9351915B}"/>
          </ac:picMkLst>
        </pc:picChg>
      </pc:sldChg>
      <pc:sldChg chg="addSp delSp modSp add modAnim">
        <pc:chgData name="Jodi Lindsay" userId="de6a98d1-5de2-490a-89f2-3f2a57680c98" providerId="ADAL" clId="{4CB3173A-C1D3-4833-A7DE-2E6614DF6323}" dt="2020-02-21T15:23:15.721" v="2400" actId="478"/>
        <pc:sldMkLst>
          <pc:docMk/>
          <pc:sldMk cId="1177106466" sldId="314"/>
        </pc:sldMkLst>
        <pc:spChg chg="add mod">
          <ac:chgData name="Jodi Lindsay" userId="de6a98d1-5de2-490a-89f2-3f2a57680c98" providerId="ADAL" clId="{4CB3173A-C1D3-4833-A7DE-2E6614DF6323}" dt="2020-02-21T14:37:09.478" v="979" actId="14100"/>
          <ac:spMkLst>
            <pc:docMk/>
            <pc:sldMk cId="1177106466" sldId="314"/>
            <ac:spMk id="2" creationId="{D971DA65-5514-4E12-8616-A5D105B2FA1D}"/>
          </ac:spMkLst>
        </pc:spChg>
        <pc:spChg chg="add mod">
          <ac:chgData name="Jodi Lindsay" userId="de6a98d1-5de2-490a-89f2-3f2a57680c98" providerId="ADAL" clId="{4CB3173A-C1D3-4833-A7DE-2E6614DF6323}" dt="2020-02-21T14:37:21.241" v="981" actId="1076"/>
          <ac:spMkLst>
            <pc:docMk/>
            <pc:sldMk cId="1177106466" sldId="314"/>
            <ac:spMk id="3" creationId="{A306466A-DCD7-499F-8112-E2BA708B52DA}"/>
          </ac:spMkLst>
        </pc:spChg>
        <pc:spChg chg="add mod">
          <ac:chgData name="Jodi Lindsay" userId="de6a98d1-5de2-490a-89f2-3f2a57680c98" providerId="ADAL" clId="{4CB3173A-C1D3-4833-A7DE-2E6614DF6323}" dt="2020-02-21T14:41:26.400" v="1563" actId="20577"/>
          <ac:spMkLst>
            <pc:docMk/>
            <pc:sldMk cId="1177106466" sldId="314"/>
            <ac:spMk id="4" creationId="{F805D770-F67D-47B0-9C67-A9B3C1805AB7}"/>
          </ac:spMkLst>
        </pc:spChg>
        <pc:spChg chg="add del">
          <ac:chgData name="Jodi Lindsay" userId="de6a98d1-5de2-490a-89f2-3f2a57680c98" providerId="ADAL" clId="{4CB3173A-C1D3-4833-A7DE-2E6614DF6323}" dt="2020-02-21T15:23:15.721" v="2400" actId="478"/>
          <ac:spMkLst>
            <pc:docMk/>
            <pc:sldMk cId="1177106466" sldId="314"/>
            <ac:spMk id="5" creationId="{38080E9D-1576-4970-910F-08ED2C67F554}"/>
          </ac:spMkLst>
        </pc:spChg>
      </pc:sldChg>
      <pc:sldChg chg="addSp modSp add">
        <pc:chgData name="Jodi Lindsay" userId="de6a98d1-5de2-490a-89f2-3f2a57680c98" providerId="ADAL" clId="{4CB3173A-C1D3-4833-A7DE-2E6614DF6323}" dt="2020-02-21T15:53:39.811" v="4004"/>
        <pc:sldMkLst>
          <pc:docMk/>
          <pc:sldMk cId="1583446651" sldId="315"/>
        </pc:sldMkLst>
        <pc:spChg chg="mod">
          <ac:chgData name="Jodi Lindsay" userId="de6a98d1-5de2-490a-89f2-3f2a57680c98" providerId="ADAL" clId="{4CB3173A-C1D3-4833-A7DE-2E6614DF6323}" dt="2020-02-21T15:05:22.380" v="2376" actId="20577"/>
          <ac:spMkLst>
            <pc:docMk/>
            <pc:sldMk cId="1583446651" sldId="315"/>
            <ac:spMk id="2" creationId="{00000000-0000-0000-0000-000000000000}"/>
          </ac:spMkLst>
        </pc:spChg>
        <pc:spChg chg="add">
          <ac:chgData name="Jodi Lindsay" userId="de6a98d1-5de2-490a-89f2-3f2a57680c98" providerId="ADAL" clId="{4CB3173A-C1D3-4833-A7DE-2E6614DF6323}" dt="2020-02-21T15:53:39.811" v="4004"/>
          <ac:spMkLst>
            <pc:docMk/>
            <pc:sldMk cId="1583446651" sldId="315"/>
            <ac:spMk id="4" creationId="{8E52F85D-F99F-4726-9283-5354A318C1F2}"/>
          </ac:spMkLst>
        </pc:spChg>
      </pc:sldChg>
      <pc:sldChg chg="addSp modSp add">
        <pc:chgData name="Jodi Lindsay" userId="de6a98d1-5de2-490a-89f2-3f2a57680c98" providerId="ADAL" clId="{4CB3173A-C1D3-4833-A7DE-2E6614DF6323}" dt="2020-02-21T15:53:42.960" v="4005"/>
        <pc:sldMkLst>
          <pc:docMk/>
          <pc:sldMk cId="812893891" sldId="316"/>
        </pc:sldMkLst>
        <pc:spChg chg="mod">
          <ac:chgData name="Jodi Lindsay" userId="de6a98d1-5de2-490a-89f2-3f2a57680c98" providerId="ADAL" clId="{4CB3173A-C1D3-4833-A7DE-2E6614DF6323}" dt="2020-02-21T15:10:54.404" v="2378" actId="20577"/>
          <ac:spMkLst>
            <pc:docMk/>
            <pc:sldMk cId="812893891" sldId="316"/>
            <ac:spMk id="2" creationId="{00000000-0000-0000-0000-000000000000}"/>
          </ac:spMkLst>
        </pc:spChg>
        <pc:spChg chg="mod">
          <ac:chgData name="Jodi Lindsay" userId="de6a98d1-5de2-490a-89f2-3f2a57680c98" providerId="ADAL" clId="{4CB3173A-C1D3-4833-A7DE-2E6614DF6323}" dt="2020-02-21T15:10:39.690" v="2377" actId="20577"/>
          <ac:spMkLst>
            <pc:docMk/>
            <pc:sldMk cId="812893891" sldId="316"/>
            <ac:spMk id="3" creationId="{00000000-0000-0000-0000-000000000000}"/>
          </ac:spMkLst>
        </pc:spChg>
        <pc:spChg chg="add">
          <ac:chgData name="Jodi Lindsay" userId="de6a98d1-5de2-490a-89f2-3f2a57680c98" providerId="ADAL" clId="{4CB3173A-C1D3-4833-A7DE-2E6614DF6323}" dt="2020-02-21T15:53:42.960" v="4005"/>
          <ac:spMkLst>
            <pc:docMk/>
            <pc:sldMk cId="812893891" sldId="316"/>
            <ac:spMk id="4" creationId="{26F48515-CD33-4C01-AF58-F4BFBF349A58}"/>
          </ac:spMkLst>
        </pc:spChg>
      </pc:sldChg>
      <pc:sldChg chg="addSp modSp add modAnim">
        <pc:chgData name="Jodi Lindsay" userId="de6a98d1-5de2-490a-89f2-3f2a57680c98" providerId="ADAL" clId="{4CB3173A-C1D3-4833-A7DE-2E6614DF6323}" dt="2020-02-21T17:28:00.865" v="5853" actId="20577"/>
        <pc:sldMkLst>
          <pc:docMk/>
          <pc:sldMk cId="55143154" sldId="317"/>
        </pc:sldMkLst>
        <pc:spChg chg="add mod">
          <ac:chgData name="Jodi Lindsay" userId="de6a98d1-5de2-490a-89f2-3f2a57680c98" providerId="ADAL" clId="{4CB3173A-C1D3-4833-A7DE-2E6614DF6323}" dt="2020-02-21T17:17:17.061" v="5813"/>
          <ac:spMkLst>
            <pc:docMk/>
            <pc:sldMk cId="55143154" sldId="317"/>
            <ac:spMk id="2" creationId="{29D18D0A-14D6-4A53-BEAD-33B8DD8F2DBA}"/>
          </ac:spMkLst>
        </pc:spChg>
        <pc:spChg chg="add mod">
          <ac:chgData name="Jodi Lindsay" userId="de6a98d1-5de2-490a-89f2-3f2a57680c98" providerId="ADAL" clId="{4CB3173A-C1D3-4833-A7DE-2E6614DF6323}" dt="2020-02-21T17:18:14.280" v="5826" actId="1076"/>
          <ac:spMkLst>
            <pc:docMk/>
            <pc:sldMk cId="55143154" sldId="317"/>
            <ac:spMk id="3" creationId="{92964DB9-C9B3-424B-8BDE-1C70AB7324A4}"/>
          </ac:spMkLst>
        </pc:spChg>
        <pc:spChg chg="add mod">
          <ac:chgData name="Jodi Lindsay" userId="de6a98d1-5de2-490a-89f2-3f2a57680c98" providerId="ADAL" clId="{4CB3173A-C1D3-4833-A7DE-2E6614DF6323}" dt="2020-02-21T17:18:20.534" v="5828" actId="1076"/>
          <ac:spMkLst>
            <pc:docMk/>
            <pc:sldMk cId="55143154" sldId="317"/>
            <ac:spMk id="4" creationId="{A63F2661-A93E-4B24-924A-723759DCDA32}"/>
          </ac:spMkLst>
        </pc:spChg>
        <pc:spChg chg="add mod">
          <ac:chgData name="Jodi Lindsay" userId="de6a98d1-5de2-490a-89f2-3f2a57680c98" providerId="ADAL" clId="{4CB3173A-C1D3-4833-A7DE-2E6614DF6323}" dt="2020-02-21T17:28:00.865" v="5853" actId="20577"/>
          <ac:spMkLst>
            <pc:docMk/>
            <pc:sldMk cId="55143154" sldId="317"/>
            <ac:spMk id="5" creationId="{B961401D-D9EE-4F69-8106-280C64DC4665}"/>
          </ac:spMkLst>
        </pc:spChg>
      </pc:sldChg>
    </pc:docChg>
  </pc:docChgLst>
  <pc:docChgLst>
    <pc:chgData name="Jodi Lindsay" userId="S::jlindsay@sgul.ac.uk::de6a98d1-5de2-490a-89f2-3f2a57680c98" providerId="AD" clId="Web-{92211A92-5751-4AC1-9423-83A34B3C0A9B}"/>
    <pc:docChg chg="delSld modSld sldOrd">
      <pc:chgData name="Jodi Lindsay" userId="S::jlindsay@sgul.ac.uk::de6a98d1-5de2-490a-89f2-3f2a57680c98" providerId="AD" clId="Web-{92211A92-5751-4AC1-9423-83A34B3C0A9B}" dt="2020-02-21T11:48:20.060" v="454" actId="20577"/>
      <pc:docMkLst>
        <pc:docMk/>
      </pc:docMkLst>
      <pc:sldChg chg="modSp">
        <pc:chgData name="Jodi Lindsay" userId="S::jlindsay@sgul.ac.uk::de6a98d1-5de2-490a-89f2-3f2a57680c98" providerId="AD" clId="Web-{92211A92-5751-4AC1-9423-83A34B3C0A9B}" dt="2020-02-21T11:48:20.060" v="453" actId="20577"/>
        <pc:sldMkLst>
          <pc:docMk/>
          <pc:sldMk cId="3141205859" sldId="266"/>
        </pc:sldMkLst>
        <pc:spChg chg="mod">
          <ac:chgData name="Jodi Lindsay" userId="S::jlindsay@sgul.ac.uk::de6a98d1-5de2-490a-89f2-3f2a57680c98" providerId="AD" clId="Web-{92211A92-5751-4AC1-9423-83A34B3C0A9B}" dt="2020-02-21T11:48:20.060" v="453" actId="20577"/>
          <ac:spMkLst>
            <pc:docMk/>
            <pc:sldMk cId="3141205859" sldId="266"/>
            <ac:spMk id="2" creationId="{00000000-0000-0000-0000-000000000000}"/>
          </ac:spMkLst>
        </pc:spChg>
      </pc:sldChg>
      <pc:sldChg chg="ord">
        <pc:chgData name="Jodi Lindsay" userId="S::jlindsay@sgul.ac.uk::de6a98d1-5de2-490a-89f2-3f2a57680c98" providerId="AD" clId="Web-{92211A92-5751-4AC1-9423-83A34B3C0A9B}" dt="2020-02-21T11:42:26.116" v="284"/>
        <pc:sldMkLst>
          <pc:docMk/>
          <pc:sldMk cId="2540165669" sldId="269"/>
        </pc:sldMkLst>
      </pc:sldChg>
      <pc:sldChg chg="ord">
        <pc:chgData name="Jodi Lindsay" userId="S::jlindsay@sgul.ac.uk::de6a98d1-5de2-490a-89f2-3f2a57680c98" providerId="AD" clId="Web-{92211A92-5751-4AC1-9423-83A34B3C0A9B}" dt="2020-02-21T11:42:37.523" v="285"/>
        <pc:sldMkLst>
          <pc:docMk/>
          <pc:sldMk cId="1239062953" sldId="270"/>
        </pc:sldMkLst>
      </pc:sldChg>
      <pc:sldChg chg="modSp">
        <pc:chgData name="Jodi Lindsay" userId="S::jlindsay@sgul.ac.uk::de6a98d1-5de2-490a-89f2-3f2a57680c98" providerId="AD" clId="Web-{92211A92-5751-4AC1-9423-83A34B3C0A9B}" dt="2020-02-21T11:44:30.243" v="322" actId="20577"/>
        <pc:sldMkLst>
          <pc:docMk/>
          <pc:sldMk cId="1814011808" sldId="272"/>
        </pc:sldMkLst>
        <pc:spChg chg="mod">
          <ac:chgData name="Jodi Lindsay" userId="S::jlindsay@sgul.ac.uk::de6a98d1-5de2-490a-89f2-3f2a57680c98" providerId="AD" clId="Web-{92211A92-5751-4AC1-9423-83A34B3C0A9B}" dt="2020-02-21T11:44:30.243" v="322" actId="20577"/>
          <ac:spMkLst>
            <pc:docMk/>
            <pc:sldMk cId="1814011808" sldId="272"/>
            <ac:spMk id="2" creationId="{00000000-0000-0000-0000-000000000000}"/>
          </ac:spMkLst>
        </pc:spChg>
      </pc:sldChg>
      <pc:sldChg chg="del">
        <pc:chgData name="Jodi Lindsay" userId="S::jlindsay@sgul.ac.uk::de6a98d1-5de2-490a-89f2-3f2a57680c98" providerId="AD" clId="Web-{92211A92-5751-4AC1-9423-83A34B3C0A9B}" dt="2020-02-21T11:45:00.417" v="324"/>
        <pc:sldMkLst>
          <pc:docMk/>
          <pc:sldMk cId="793970095" sldId="286"/>
        </pc:sldMkLst>
      </pc:sldChg>
      <pc:sldChg chg="modSp">
        <pc:chgData name="Jodi Lindsay" userId="S::jlindsay@sgul.ac.uk::de6a98d1-5de2-490a-89f2-3f2a57680c98" providerId="AD" clId="Web-{92211A92-5751-4AC1-9423-83A34B3C0A9B}" dt="2020-02-21T11:47:09.400" v="395" actId="20577"/>
        <pc:sldMkLst>
          <pc:docMk/>
          <pc:sldMk cId="3165434987" sldId="311"/>
        </pc:sldMkLst>
        <pc:spChg chg="mod">
          <ac:chgData name="Jodi Lindsay" userId="S::jlindsay@sgul.ac.uk::de6a98d1-5de2-490a-89f2-3f2a57680c98" providerId="AD" clId="Web-{92211A92-5751-4AC1-9423-83A34B3C0A9B}" dt="2020-02-21T11:47:09.400" v="395" actId="20577"/>
          <ac:spMkLst>
            <pc:docMk/>
            <pc:sldMk cId="3165434987" sldId="311"/>
            <ac:spMk id="2" creationId="{866DC92F-65C8-47F9-BA7B-2D3CF7118F9F}"/>
          </ac:spMkLst>
        </pc:spChg>
      </pc:sldChg>
    </pc:docChg>
  </pc:docChgLst>
  <pc:docChgLst>
    <pc:chgData name="Jodi Lindsay" userId="de6a98d1-5de2-490a-89f2-3f2a57680c98" providerId="ADAL" clId="{528379CD-110A-40E3-8186-145B9DA3A794}"/>
    <pc:docChg chg="custSel addSld delSld modSld sldOrd">
      <pc:chgData name="Jodi Lindsay" userId="de6a98d1-5de2-490a-89f2-3f2a57680c98" providerId="ADAL" clId="{528379CD-110A-40E3-8186-145B9DA3A794}" dt="2020-02-20T19:50:13.953" v="3624"/>
      <pc:docMkLst>
        <pc:docMk/>
      </pc:docMkLst>
      <pc:sldChg chg="delSp modSp ord">
        <pc:chgData name="Jodi Lindsay" userId="de6a98d1-5de2-490a-89f2-3f2a57680c98" providerId="ADAL" clId="{528379CD-110A-40E3-8186-145B9DA3A794}" dt="2020-02-20T19:44:36.892" v="3421" actId="20577"/>
        <pc:sldMkLst>
          <pc:docMk/>
          <pc:sldMk cId="2026221120" sldId="262"/>
        </pc:sldMkLst>
        <pc:spChg chg="del mod">
          <ac:chgData name="Jodi Lindsay" userId="de6a98d1-5de2-490a-89f2-3f2a57680c98" providerId="ADAL" clId="{528379CD-110A-40E3-8186-145B9DA3A794}" dt="2020-02-20T18:52:45.875" v="1105"/>
          <ac:spMkLst>
            <pc:docMk/>
            <pc:sldMk cId="2026221120" sldId="262"/>
            <ac:spMk id="6" creationId="{00000000-0000-0000-0000-000000000000}"/>
          </ac:spMkLst>
        </pc:spChg>
        <pc:spChg chg="mod">
          <ac:chgData name="Jodi Lindsay" userId="de6a98d1-5de2-490a-89f2-3f2a57680c98" providerId="ADAL" clId="{528379CD-110A-40E3-8186-145B9DA3A794}" dt="2020-02-20T19:44:36.892" v="3421" actId="20577"/>
          <ac:spMkLst>
            <pc:docMk/>
            <pc:sldMk cId="2026221120" sldId="262"/>
            <ac:spMk id="7" creationId="{00000000-0000-0000-0000-000000000000}"/>
          </ac:spMkLst>
        </pc:spChg>
        <pc:spChg chg="mod">
          <ac:chgData name="Jodi Lindsay" userId="de6a98d1-5de2-490a-89f2-3f2a57680c98" providerId="ADAL" clId="{528379CD-110A-40E3-8186-145B9DA3A794}" dt="2020-02-20T19:00:55.731" v="1476"/>
          <ac:spMkLst>
            <pc:docMk/>
            <pc:sldMk cId="2026221120" sldId="262"/>
            <ac:spMk id="8" creationId="{00000000-0000-0000-0000-000000000000}"/>
          </ac:spMkLst>
        </pc:spChg>
        <pc:picChg chg="mod">
          <ac:chgData name="Jodi Lindsay" userId="de6a98d1-5de2-490a-89f2-3f2a57680c98" providerId="ADAL" clId="{528379CD-110A-40E3-8186-145B9DA3A794}" dt="2020-02-20T19:01:10.652" v="1478" actId="14100"/>
          <ac:picMkLst>
            <pc:docMk/>
            <pc:sldMk cId="2026221120" sldId="262"/>
            <ac:picMk id="3" creationId="{00000000-0000-0000-0000-000000000000}"/>
          </ac:picMkLst>
        </pc:picChg>
        <pc:picChg chg="mod">
          <ac:chgData name="Jodi Lindsay" userId="de6a98d1-5de2-490a-89f2-3f2a57680c98" providerId="ADAL" clId="{528379CD-110A-40E3-8186-145B9DA3A794}" dt="2020-02-20T19:10:50.130" v="1701" actId="1076"/>
          <ac:picMkLst>
            <pc:docMk/>
            <pc:sldMk cId="2026221120" sldId="262"/>
            <ac:picMk id="5" creationId="{00000000-0000-0000-0000-000000000000}"/>
          </ac:picMkLst>
        </pc:picChg>
      </pc:sldChg>
      <pc:sldChg chg="modSp">
        <pc:chgData name="Jodi Lindsay" userId="de6a98d1-5de2-490a-89f2-3f2a57680c98" providerId="ADAL" clId="{528379CD-110A-40E3-8186-145B9DA3A794}" dt="2020-02-20T18:32:13.920" v="136" actId="1076"/>
        <pc:sldMkLst>
          <pc:docMk/>
          <pc:sldMk cId="1049587172" sldId="265"/>
        </pc:sldMkLst>
        <pc:spChg chg="mod">
          <ac:chgData name="Jodi Lindsay" userId="de6a98d1-5de2-490a-89f2-3f2a57680c98" providerId="ADAL" clId="{528379CD-110A-40E3-8186-145B9DA3A794}" dt="2020-02-20T18:32:13.920" v="136" actId="1076"/>
          <ac:spMkLst>
            <pc:docMk/>
            <pc:sldMk cId="1049587172" sldId="265"/>
            <ac:spMk id="2" creationId="{00000000-0000-0000-0000-000000000000}"/>
          </ac:spMkLst>
        </pc:spChg>
      </pc:sldChg>
      <pc:sldChg chg="modSp">
        <pc:chgData name="Jodi Lindsay" userId="de6a98d1-5de2-490a-89f2-3f2a57680c98" providerId="ADAL" clId="{528379CD-110A-40E3-8186-145B9DA3A794}" dt="2020-02-20T18:30:37.538" v="133" actId="20577"/>
        <pc:sldMkLst>
          <pc:docMk/>
          <pc:sldMk cId="2540165669" sldId="269"/>
        </pc:sldMkLst>
        <pc:spChg chg="mod">
          <ac:chgData name="Jodi Lindsay" userId="de6a98d1-5de2-490a-89f2-3f2a57680c98" providerId="ADAL" clId="{528379CD-110A-40E3-8186-145B9DA3A794}" dt="2020-02-20T18:30:05.784" v="101" actId="20577"/>
          <ac:spMkLst>
            <pc:docMk/>
            <pc:sldMk cId="2540165669" sldId="269"/>
            <ac:spMk id="2" creationId="{00000000-0000-0000-0000-000000000000}"/>
          </ac:spMkLst>
        </pc:spChg>
        <pc:spChg chg="mod">
          <ac:chgData name="Jodi Lindsay" userId="de6a98d1-5de2-490a-89f2-3f2a57680c98" providerId="ADAL" clId="{528379CD-110A-40E3-8186-145B9DA3A794}" dt="2020-02-20T18:30:37.538" v="133" actId="20577"/>
          <ac:spMkLst>
            <pc:docMk/>
            <pc:sldMk cId="2540165669" sldId="269"/>
            <ac:spMk id="3" creationId="{00000000-0000-0000-0000-000000000000}"/>
          </ac:spMkLst>
        </pc:spChg>
      </pc:sldChg>
      <pc:sldChg chg="modSp">
        <pc:chgData name="Jodi Lindsay" userId="de6a98d1-5de2-490a-89f2-3f2a57680c98" providerId="ADAL" clId="{528379CD-110A-40E3-8186-145B9DA3A794}" dt="2020-02-20T19:42:31.752" v="3299" actId="20577"/>
        <pc:sldMkLst>
          <pc:docMk/>
          <pc:sldMk cId="1814011808" sldId="272"/>
        </pc:sldMkLst>
        <pc:spChg chg="mod">
          <ac:chgData name="Jodi Lindsay" userId="de6a98d1-5de2-490a-89f2-3f2a57680c98" providerId="ADAL" clId="{528379CD-110A-40E3-8186-145B9DA3A794}" dt="2020-02-20T19:42:10.562" v="3291" actId="20577"/>
          <ac:spMkLst>
            <pc:docMk/>
            <pc:sldMk cId="1814011808" sldId="272"/>
            <ac:spMk id="2" creationId="{00000000-0000-0000-0000-000000000000}"/>
          </ac:spMkLst>
        </pc:spChg>
        <pc:spChg chg="mod">
          <ac:chgData name="Jodi Lindsay" userId="de6a98d1-5de2-490a-89f2-3f2a57680c98" providerId="ADAL" clId="{528379CD-110A-40E3-8186-145B9DA3A794}" dt="2020-02-20T19:42:31.752" v="3299" actId="20577"/>
          <ac:spMkLst>
            <pc:docMk/>
            <pc:sldMk cId="1814011808" sldId="272"/>
            <ac:spMk id="5" creationId="{00000000-0000-0000-0000-000000000000}"/>
          </ac:spMkLst>
        </pc:spChg>
      </pc:sldChg>
      <pc:sldChg chg="del">
        <pc:chgData name="Jodi Lindsay" userId="de6a98d1-5de2-490a-89f2-3f2a57680c98" providerId="ADAL" clId="{528379CD-110A-40E3-8186-145B9DA3A794}" dt="2020-02-20T18:35:46.474" v="167" actId="2696"/>
        <pc:sldMkLst>
          <pc:docMk/>
          <pc:sldMk cId="4118627233" sldId="276"/>
        </pc:sldMkLst>
      </pc:sldChg>
      <pc:sldChg chg="modSp">
        <pc:chgData name="Jodi Lindsay" userId="de6a98d1-5de2-490a-89f2-3f2a57680c98" providerId="ADAL" clId="{528379CD-110A-40E3-8186-145B9DA3A794}" dt="2020-02-20T19:45:53.344" v="3466" actId="20577"/>
        <pc:sldMkLst>
          <pc:docMk/>
          <pc:sldMk cId="1795724527" sldId="277"/>
        </pc:sldMkLst>
        <pc:spChg chg="mod">
          <ac:chgData name="Jodi Lindsay" userId="de6a98d1-5de2-490a-89f2-3f2a57680c98" providerId="ADAL" clId="{528379CD-110A-40E3-8186-145B9DA3A794}" dt="2020-02-20T19:45:53.344" v="3466" actId="20577"/>
          <ac:spMkLst>
            <pc:docMk/>
            <pc:sldMk cId="1795724527" sldId="277"/>
            <ac:spMk id="3" creationId="{00000000-0000-0000-0000-000000000000}"/>
          </ac:spMkLst>
        </pc:spChg>
      </pc:sldChg>
      <pc:sldChg chg="modSp">
        <pc:chgData name="Jodi Lindsay" userId="de6a98d1-5de2-490a-89f2-3f2a57680c98" providerId="ADAL" clId="{528379CD-110A-40E3-8186-145B9DA3A794}" dt="2020-02-20T19:31:16.417" v="2661" actId="207"/>
        <pc:sldMkLst>
          <pc:docMk/>
          <pc:sldMk cId="3433948716" sldId="278"/>
        </pc:sldMkLst>
        <pc:spChg chg="mod">
          <ac:chgData name="Jodi Lindsay" userId="de6a98d1-5de2-490a-89f2-3f2a57680c98" providerId="ADAL" clId="{528379CD-110A-40E3-8186-145B9DA3A794}" dt="2020-02-20T19:31:16.417" v="2661" actId="207"/>
          <ac:spMkLst>
            <pc:docMk/>
            <pc:sldMk cId="3433948716" sldId="278"/>
            <ac:spMk id="4" creationId="{00000000-0000-0000-0000-000000000000}"/>
          </ac:spMkLst>
        </pc:spChg>
      </pc:sldChg>
      <pc:sldChg chg="modSp">
        <pc:chgData name="Jodi Lindsay" userId="de6a98d1-5de2-490a-89f2-3f2a57680c98" providerId="ADAL" clId="{528379CD-110A-40E3-8186-145B9DA3A794}" dt="2020-02-20T19:32:03.482" v="2667" actId="20577"/>
        <pc:sldMkLst>
          <pc:docMk/>
          <pc:sldMk cId="1191986246" sldId="280"/>
        </pc:sldMkLst>
        <pc:spChg chg="mod">
          <ac:chgData name="Jodi Lindsay" userId="de6a98d1-5de2-490a-89f2-3f2a57680c98" providerId="ADAL" clId="{528379CD-110A-40E3-8186-145B9DA3A794}" dt="2020-02-20T19:32:03.482" v="2667" actId="20577"/>
          <ac:spMkLst>
            <pc:docMk/>
            <pc:sldMk cId="1191986246" sldId="280"/>
            <ac:spMk id="2" creationId="{00000000-0000-0000-0000-000000000000}"/>
          </ac:spMkLst>
        </pc:spChg>
      </pc:sldChg>
      <pc:sldChg chg="modSp">
        <pc:chgData name="Jodi Lindsay" userId="de6a98d1-5de2-490a-89f2-3f2a57680c98" providerId="ADAL" clId="{528379CD-110A-40E3-8186-145B9DA3A794}" dt="2020-02-20T19:39:00.659" v="3135"/>
        <pc:sldMkLst>
          <pc:docMk/>
          <pc:sldMk cId="3837002341" sldId="282"/>
        </pc:sldMkLst>
        <pc:spChg chg="mod">
          <ac:chgData name="Jodi Lindsay" userId="de6a98d1-5de2-490a-89f2-3f2a57680c98" providerId="ADAL" clId="{528379CD-110A-40E3-8186-145B9DA3A794}" dt="2020-02-20T19:38:57.596" v="3134"/>
          <ac:spMkLst>
            <pc:docMk/>
            <pc:sldMk cId="3837002341" sldId="282"/>
            <ac:spMk id="3" creationId="{00000000-0000-0000-0000-000000000000}"/>
          </ac:spMkLst>
        </pc:spChg>
        <pc:spChg chg="mod">
          <ac:chgData name="Jodi Lindsay" userId="de6a98d1-5de2-490a-89f2-3f2a57680c98" providerId="ADAL" clId="{528379CD-110A-40E3-8186-145B9DA3A794}" dt="2020-02-20T19:39:00.659" v="3135"/>
          <ac:spMkLst>
            <pc:docMk/>
            <pc:sldMk cId="3837002341" sldId="282"/>
            <ac:spMk id="4" creationId="{00000000-0000-0000-0000-000000000000}"/>
          </ac:spMkLst>
        </pc:spChg>
      </pc:sldChg>
      <pc:sldChg chg="modSp">
        <pc:chgData name="Jodi Lindsay" userId="de6a98d1-5de2-490a-89f2-3f2a57680c98" providerId="ADAL" clId="{528379CD-110A-40E3-8186-145B9DA3A794}" dt="2020-02-20T19:36:57.329" v="3112" actId="1076"/>
        <pc:sldMkLst>
          <pc:docMk/>
          <pc:sldMk cId="3269582710" sldId="283"/>
        </pc:sldMkLst>
        <pc:spChg chg="mod">
          <ac:chgData name="Jodi Lindsay" userId="de6a98d1-5de2-490a-89f2-3f2a57680c98" providerId="ADAL" clId="{528379CD-110A-40E3-8186-145B9DA3A794}" dt="2020-02-20T19:36:06.716" v="3078" actId="20577"/>
          <ac:spMkLst>
            <pc:docMk/>
            <pc:sldMk cId="3269582710" sldId="283"/>
            <ac:spMk id="2" creationId="{00000000-0000-0000-0000-000000000000}"/>
          </ac:spMkLst>
        </pc:spChg>
        <pc:spChg chg="mod">
          <ac:chgData name="Jodi Lindsay" userId="de6a98d1-5de2-490a-89f2-3f2a57680c98" providerId="ADAL" clId="{528379CD-110A-40E3-8186-145B9DA3A794}" dt="2020-02-20T19:36:52.121" v="3111" actId="20577"/>
          <ac:spMkLst>
            <pc:docMk/>
            <pc:sldMk cId="3269582710" sldId="283"/>
            <ac:spMk id="3" creationId="{00000000-0000-0000-0000-000000000000}"/>
          </ac:spMkLst>
        </pc:spChg>
        <pc:spChg chg="mod">
          <ac:chgData name="Jodi Lindsay" userId="de6a98d1-5de2-490a-89f2-3f2a57680c98" providerId="ADAL" clId="{528379CD-110A-40E3-8186-145B9DA3A794}" dt="2020-02-20T19:36:57.329" v="3112" actId="1076"/>
          <ac:spMkLst>
            <pc:docMk/>
            <pc:sldMk cId="3269582710" sldId="283"/>
            <ac:spMk id="4" creationId="{00000000-0000-0000-0000-000000000000}"/>
          </ac:spMkLst>
        </pc:spChg>
      </pc:sldChg>
      <pc:sldChg chg="delSp modSp">
        <pc:chgData name="Jodi Lindsay" userId="de6a98d1-5de2-490a-89f2-3f2a57680c98" providerId="ADAL" clId="{528379CD-110A-40E3-8186-145B9DA3A794}" dt="2020-02-20T19:02:38.755" v="1567"/>
        <pc:sldMkLst>
          <pc:docMk/>
          <pc:sldMk cId="1111293401" sldId="284"/>
        </pc:sldMkLst>
        <pc:spChg chg="mod">
          <ac:chgData name="Jodi Lindsay" userId="de6a98d1-5de2-490a-89f2-3f2a57680c98" providerId="ADAL" clId="{528379CD-110A-40E3-8186-145B9DA3A794}" dt="2020-02-20T19:02:25.190" v="1524" actId="20577"/>
          <ac:spMkLst>
            <pc:docMk/>
            <pc:sldMk cId="1111293401" sldId="284"/>
            <ac:spMk id="3" creationId="{00000000-0000-0000-0000-000000000000}"/>
          </ac:spMkLst>
        </pc:spChg>
        <pc:spChg chg="del mod">
          <ac:chgData name="Jodi Lindsay" userId="de6a98d1-5de2-490a-89f2-3f2a57680c98" providerId="ADAL" clId="{528379CD-110A-40E3-8186-145B9DA3A794}" dt="2020-02-20T19:02:38.755" v="1567"/>
          <ac:spMkLst>
            <pc:docMk/>
            <pc:sldMk cId="1111293401" sldId="284"/>
            <ac:spMk id="5" creationId="{00000000-0000-0000-0000-000000000000}"/>
          </ac:spMkLst>
        </pc:spChg>
      </pc:sldChg>
      <pc:sldChg chg="modSp">
        <pc:chgData name="Jodi Lindsay" userId="de6a98d1-5de2-490a-89f2-3f2a57680c98" providerId="ADAL" clId="{528379CD-110A-40E3-8186-145B9DA3A794}" dt="2020-02-20T19:12:35.703" v="1704" actId="207"/>
        <pc:sldMkLst>
          <pc:docMk/>
          <pc:sldMk cId="1942040650" sldId="285"/>
        </pc:sldMkLst>
        <pc:spChg chg="mod">
          <ac:chgData name="Jodi Lindsay" userId="de6a98d1-5de2-490a-89f2-3f2a57680c98" providerId="ADAL" clId="{528379CD-110A-40E3-8186-145B9DA3A794}" dt="2020-02-20T19:12:35.703" v="1704" actId="207"/>
          <ac:spMkLst>
            <pc:docMk/>
            <pc:sldMk cId="1942040650" sldId="285"/>
            <ac:spMk id="2" creationId="{00000000-0000-0000-0000-000000000000}"/>
          </ac:spMkLst>
        </pc:spChg>
      </pc:sldChg>
      <pc:sldChg chg="delSp modSp ord">
        <pc:chgData name="Jodi Lindsay" userId="de6a98d1-5de2-490a-89f2-3f2a57680c98" providerId="ADAL" clId="{528379CD-110A-40E3-8186-145B9DA3A794}" dt="2020-02-20T19:50:13.953" v="3624"/>
        <pc:sldMkLst>
          <pc:docMk/>
          <pc:sldMk cId="2004749040" sldId="287"/>
        </pc:sldMkLst>
        <pc:spChg chg="del mod">
          <ac:chgData name="Jodi Lindsay" userId="de6a98d1-5de2-490a-89f2-3f2a57680c98" providerId="ADAL" clId="{528379CD-110A-40E3-8186-145B9DA3A794}" dt="2020-02-20T19:06:12.112" v="1663"/>
          <ac:spMkLst>
            <pc:docMk/>
            <pc:sldMk cId="2004749040" sldId="287"/>
            <ac:spMk id="2" creationId="{00000000-0000-0000-0000-000000000000}"/>
          </ac:spMkLst>
        </pc:spChg>
        <pc:spChg chg="mod">
          <ac:chgData name="Jodi Lindsay" userId="de6a98d1-5de2-490a-89f2-3f2a57680c98" providerId="ADAL" clId="{528379CD-110A-40E3-8186-145B9DA3A794}" dt="2020-02-20T19:05:21.763" v="1630" actId="1076"/>
          <ac:spMkLst>
            <pc:docMk/>
            <pc:sldMk cId="2004749040" sldId="287"/>
            <ac:spMk id="3" creationId="{00000000-0000-0000-0000-000000000000}"/>
          </ac:spMkLst>
        </pc:spChg>
        <pc:spChg chg="mod">
          <ac:chgData name="Jodi Lindsay" userId="de6a98d1-5de2-490a-89f2-3f2a57680c98" providerId="ADAL" clId="{528379CD-110A-40E3-8186-145B9DA3A794}" dt="2020-02-20T19:06:11.218" v="1661" actId="1076"/>
          <ac:spMkLst>
            <pc:docMk/>
            <pc:sldMk cId="2004749040" sldId="287"/>
            <ac:spMk id="5" creationId="{00000000-0000-0000-0000-000000000000}"/>
          </ac:spMkLst>
        </pc:spChg>
      </pc:sldChg>
      <pc:sldChg chg="modSp">
        <pc:chgData name="Jodi Lindsay" userId="de6a98d1-5de2-490a-89f2-3f2a57680c98" providerId="ADAL" clId="{528379CD-110A-40E3-8186-145B9DA3A794}" dt="2020-02-20T19:33:10.546" v="2775" actId="20577"/>
        <pc:sldMkLst>
          <pc:docMk/>
          <pc:sldMk cId="3117953907" sldId="288"/>
        </pc:sldMkLst>
        <pc:spChg chg="mod">
          <ac:chgData name="Jodi Lindsay" userId="de6a98d1-5de2-490a-89f2-3f2a57680c98" providerId="ADAL" clId="{528379CD-110A-40E3-8186-145B9DA3A794}" dt="2020-02-20T19:33:10.546" v="2775" actId="20577"/>
          <ac:spMkLst>
            <pc:docMk/>
            <pc:sldMk cId="3117953907" sldId="288"/>
            <ac:spMk id="2" creationId="{00000000-0000-0000-0000-000000000000}"/>
          </ac:spMkLst>
        </pc:spChg>
      </pc:sldChg>
      <pc:sldChg chg="modSp">
        <pc:chgData name="Jodi Lindsay" userId="de6a98d1-5de2-490a-89f2-3f2a57680c98" providerId="ADAL" clId="{528379CD-110A-40E3-8186-145B9DA3A794}" dt="2020-02-20T19:31:02.062" v="2658"/>
        <pc:sldMkLst>
          <pc:docMk/>
          <pc:sldMk cId="2068399621" sldId="289"/>
        </pc:sldMkLst>
        <pc:spChg chg="mod">
          <ac:chgData name="Jodi Lindsay" userId="de6a98d1-5de2-490a-89f2-3f2a57680c98" providerId="ADAL" clId="{528379CD-110A-40E3-8186-145B9DA3A794}" dt="2020-02-20T19:31:02.062" v="2658"/>
          <ac:spMkLst>
            <pc:docMk/>
            <pc:sldMk cId="2068399621" sldId="289"/>
            <ac:spMk id="3" creationId="{00000000-0000-0000-0000-000000000000}"/>
          </ac:spMkLst>
        </pc:spChg>
      </pc:sldChg>
      <pc:sldChg chg="delSp modSp">
        <pc:chgData name="Jodi Lindsay" userId="de6a98d1-5de2-490a-89f2-3f2a57680c98" providerId="ADAL" clId="{528379CD-110A-40E3-8186-145B9DA3A794}" dt="2020-02-20T19:31:50.148" v="2665"/>
        <pc:sldMkLst>
          <pc:docMk/>
          <pc:sldMk cId="4199388548" sldId="292"/>
        </pc:sldMkLst>
        <pc:spChg chg="del mod">
          <ac:chgData name="Jodi Lindsay" userId="de6a98d1-5de2-490a-89f2-3f2a57680c98" providerId="ADAL" clId="{528379CD-110A-40E3-8186-145B9DA3A794}" dt="2020-02-20T19:31:50.148" v="2665"/>
          <ac:spMkLst>
            <pc:docMk/>
            <pc:sldMk cId="4199388548" sldId="292"/>
            <ac:spMk id="6" creationId="{00000000-0000-0000-0000-000000000000}"/>
          </ac:spMkLst>
        </pc:spChg>
      </pc:sldChg>
      <pc:sldChg chg="modSp">
        <pc:chgData name="Jodi Lindsay" userId="de6a98d1-5de2-490a-89f2-3f2a57680c98" providerId="ADAL" clId="{528379CD-110A-40E3-8186-145B9DA3A794}" dt="2020-02-20T19:03:18.720" v="1568" actId="207"/>
        <pc:sldMkLst>
          <pc:docMk/>
          <pc:sldMk cId="3429730468" sldId="294"/>
        </pc:sldMkLst>
        <pc:spChg chg="mod">
          <ac:chgData name="Jodi Lindsay" userId="de6a98d1-5de2-490a-89f2-3f2a57680c98" providerId="ADAL" clId="{528379CD-110A-40E3-8186-145B9DA3A794}" dt="2020-02-20T19:03:18.720" v="1568" actId="207"/>
          <ac:spMkLst>
            <pc:docMk/>
            <pc:sldMk cId="3429730468" sldId="294"/>
            <ac:spMk id="2" creationId="{00000000-0000-0000-0000-000000000000}"/>
          </ac:spMkLst>
        </pc:spChg>
      </pc:sldChg>
      <pc:sldChg chg="modSp">
        <pc:chgData name="Jodi Lindsay" userId="de6a98d1-5de2-490a-89f2-3f2a57680c98" providerId="ADAL" clId="{528379CD-110A-40E3-8186-145B9DA3A794}" dt="2020-02-20T19:47:25.816" v="3533" actId="20577"/>
        <pc:sldMkLst>
          <pc:docMk/>
          <pc:sldMk cId="1490549177" sldId="299"/>
        </pc:sldMkLst>
        <pc:spChg chg="mod">
          <ac:chgData name="Jodi Lindsay" userId="de6a98d1-5de2-490a-89f2-3f2a57680c98" providerId="ADAL" clId="{528379CD-110A-40E3-8186-145B9DA3A794}" dt="2020-02-20T19:47:25.816" v="3533" actId="20577"/>
          <ac:spMkLst>
            <pc:docMk/>
            <pc:sldMk cId="1490549177" sldId="299"/>
            <ac:spMk id="2" creationId="{00000000-0000-0000-0000-000000000000}"/>
          </ac:spMkLst>
        </pc:spChg>
      </pc:sldChg>
      <pc:sldChg chg="del">
        <pc:chgData name="Jodi Lindsay" userId="de6a98d1-5de2-490a-89f2-3f2a57680c98" providerId="ADAL" clId="{528379CD-110A-40E3-8186-145B9DA3A794}" dt="2020-02-20T19:39:28.336" v="3136" actId="2696"/>
        <pc:sldMkLst>
          <pc:docMk/>
          <pc:sldMk cId="1306715614" sldId="300"/>
        </pc:sldMkLst>
      </pc:sldChg>
      <pc:sldChg chg="del">
        <pc:chgData name="Jodi Lindsay" userId="de6a98d1-5de2-490a-89f2-3f2a57680c98" providerId="ADAL" clId="{528379CD-110A-40E3-8186-145B9DA3A794}" dt="2020-02-20T19:39:32.732" v="3138" actId="2696"/>
        <pc:sldMkLst>
          <pc:docMk/>
          <pc:sldMk cId="4288224904" sldId="301"/>
        </pc:sldMkLst>
      </pc:sldChg>
      <pc:sldChg chg="del">
        <pc:chgData name="Jodi Lindsay" userId="de6a98d1-5de2-490a-89f2-3f2a57680c98" providerId="ADAL" clId="{528379CD-110A-40E3-8186-145B9DA3A794}" dt="2020-02-20T19:39:30.689" v="3137" actId="2696"/>
        <pc:sldMkLst>
          <pc:docMk/>
          <pc:sldMk cId="1227727038" sldId="302"/>
        </pc:sldMkLst>
      </pc:sldChg>
      <pc:sldChg chg="modSp">
        <pc:chgData name="Jodi Lindsay" userId="de6a98d1-5de2-490a-89f2-3f2a57680c98" providerId="ADAL" clId="{528379CD-110A-40E3-8186-145B9DA3A794}" dt="2020-02-20T19:29:45.688" v="2572" actId="20577"/>
        <pc:sldMkLst>
          <pc:docMk/>
          <pc:sldMk cId="4103825312" sldId="303"/>
        </pc:sldMkLst>
        <pc:spChg chg="mod">
          <ac:chgData name="Jodi Lindsay" userId="de6a98d1-5de2-490a-89f2-3f2a57680c98" providerId="ADAL" clId="{528379CD-110A-40E3-8186-145B9DA3A794}" dt="2020-02-20T19:29:45.688" v="2572" actId="20577"/>
          <ac:spMkLst>
            <pc:docMk/>
            <pc:sldMk cId="4103825312" sldId="303"/>
            <ac:spMk id="2" creationId="{00000000-0000-0000-0000-000000000000}"/>
          </ac:spMkLst>
        </pc:spChg>
      </pc:sldChg>
      <pc:sldChg chg="del">
        <pc:chgData name="Jodi Lindsay" userId="de6a98d1-5de2-490a-89f2-3f2a57680c98" providerId="ADAL" clId="{528379CD-110A-40E3-8186-145B9DA3A794}" dt="2020-02-20T19:03:47.093" v="1569" actId="2696"/>
        <pc:sldMkLst>
          <pc:docMk/>
          <pc:sldMk cId="2336592951" sldId="304"/>
        </pc:sldMkLst>
      </pc:sldChg>
      <pc:sldChg chg="del">
        <pc:chgData name="Jodi Lindsay" userId="de6a98d1-5de2-490a-89f2-3f2a57680c98" providerId="ADAL" clId="{528379CD-110A-40E3-8186-145B9DA3A794}" dt="2020-02-20T19:39:34.356" v="3139" actId="2696"/>
        <pc:sldMkLst>
          <pc:docMk/>
          <pc:sldMk cId="1379149954" sldId="305"/>
        </pc:sldMkLst>
      </pc:sldChg>
      <pc:sldChg chg="modSp">
        <pc:chgData name="Jodi Lindsay" userId="de6a98d1-5de2-490a-89f2-3f2a57680c98" providerId="ADAL" clId="{528379CD-110A-40E3-8186-145B9DA3A794}" dt="2020-02-20T19:45:05.839" v="3441" actId="20577"/>
        <pc:sldMkLst>
          <pc:docMk/>
          <pc:sldMk cId="3430546127" sldId="306"/>
        </pc:sldMkLst>
        <pc:spChg chg="mod">
          <ac:chgData name="Jodi Lindsay" userId="de6a98d1-5de2-490a-89f2-3f2a57680c98" providerId="ADAL" clId="{528379CD-110A-40E3-8186-145B9DA3A794}" dt="2020-02-20T19:45:05.839" v="3441" actId="20577"/>
          <ac:spMkLst>
            <pc:docMk/>
            <pc:sldMk cId="3430546127" sldId="306"/>
            <ac:spMk id="2" creationId="{00000000-0000-0000-0000-000000000000}"/>
          </ac:spMkLst>
        </pc:spChg>
        <pc:picChg chg="mod">
          <ac:chgData name="Jodi Lindsay" userId="de6a98d1-5de2-490a-89f2-3f2a57680c98" providerId="ADAL" clId="{528379CD-110A-40E3-8186-145B9DA3A794}" dt="2020-02-20T18:37:44.588" v="271" actId="1076"/>
          <ac:picMkLst>
            <pc:docMk/>
            <pc:sldMk cId="3430546127" sldId="306"/>
            <ac:picMk id="3" creationId="{00000000-0000-0000-0000-000000000000}"/>
          </ac:picMkLst>
        </pc:picChg>
      </pc:sldChg>
      <pc:sldChg chg="modSp ord">
        <pc:chgData name="Jodi Lindsay" userId="de6a98d1-5de2-490a-89f2-3f2a57680c98" providerId="ADAL" clId="{528379CD-110A-40E3-8186-145B9DA3A794}" dt="2020-02-20T19:25:48.953" v="2133"/>
        <pc:sldMkLst>
          <pc:docMk/>
          <pc:sldMk cId="3979386904" sldId="307"/>
        </pc:sldMkLst>
        <pc:spChg chg="mod">
          <ac:chgData name="Jodi Lindsay" userId="de6a98d1-5de2-490a-89f2-3f2a57680c98" providerId="ADAL" clId="{528379CD-110A-40E3-8186-145B9DA3A794}" dt="2020-02-20T19:06:54.051" v="1678" actId="1076"/>
          <ac:spMkLst>
            <pc:docMk/>
            <pc:sldMk cId="3979386904" sldId="307"/>
            <ac:spMk id="2" creationId="{00000000-0000-0000-0000-000000000000}"/>
          </ac:spMkLst>
        </pc:spChg>
        <pc:spChg chg="mod">
          <ac:chgData name="Jodi Lindsay" userId="de6a98d1-5de2-490a-89f2-3f2a57680c98" providerId="ADAL" clId="{528379CD-110A-40E3-8186-145B9DA3A794}" dt="2020-02-20T19:07:20.082" v="1696" actId="1076"/>
          <ac:spMkLst>
            <pc:docMk/>
            <pc:sldMk cId="3979386904" sldId="307"/>
            <ac:spMk id="3" creationId="{00000000-0000-0000-0000-000000000000}"/>
          </ac:spMkLst>
        </pc:spChg>
        <pc:spChg chg="mod">
          <ac:chgData name="Jodi Lindsay" userId="de6a98d1-5de2-490a-89f2-3f2a57680c98" providerId="ADAL" clId="{528379CD-110A-40E3-8186-145B9DA3A794}" dt="2020-02-20T19:07:24.539" v="1697" actId="1076"/>
          <ac:spMkLst>
            <pc:docMk/>
            <pc:sldMk cId="3979386904" sldId="307"/>
            <ac:spMk id="5" creationId="{00000000-0000-0000-0000-000000000000}"/>
          </ac:spMkLst>
        </pc:spChg>
      </pc:sldChg>
      <pc:sldChg chg="addSp delSp modSp delAnim modAnim">
        <pc:chgData name="Jodi Lindsay" userId="de6a98d1-5de2-490a-89f2-3f2a57680c98" providerId="ADAL" clId="{528379CD-110A-40E3-8186-145B9DA3A794}" dt="2020-02-20T19:00:25.286" v="1472" actId="255"/>
        <pc:sldMkLst>
          <pc:docMk/>
          <pc:sldMk cId="1672813052" sldId="310"/>
        </pc:sldMkLst>
        <pc:spChg chg="mod">
          <ac:chgData name="Jodi Lindsay" userId="de6a98d1-5de2-490a-89f2-3f2a57680c98" providerId="ADAL" clId="{528379CD-110A-40E3-8186-145B9DA3A794}" dt="2020-02-20T18:54:34.631" v="1127" actId="20577"/>
          <ac:spMkLst>
            <pc:docMk/>
            <pc:sldMk cId="1672813052" sldId="310"/>
            <ac:spMk id="2" creationId="{00000000-0000-0000-0000-000000000000}"/>
          </ac:spMkLst>
        </pc:spChg>
        <pc:spChg chg="mod">
          <ac:chgData name="Jodi Lindsay" userId="de6a98d1-5de2-490a-89f2-3f2a57680c98" providerId="ADAL" clId="{528379CD-110A-40E3-8186-145B9DA3A794}" dt="2020-02-20T18:55:01.102" v="1128" actId="20577"/>
          <ac:spMkLst>
            <pc:docMk/>
            <pc:sldMk cId="1672813052" sldId="310"/>
            <ac:spMk id="3" creationId="{00000000-0000-0000-0000-000000000000}"/>
          </ac:spMkLst>
        </pc:spChg>
        <pc:spChg chg="mod">
          <ac:chgData name="Jodi Lindsay" userId="de6a98d1-5de2-490a-89f2-3f2a57680c98" providerId="ADAL" clId="{528379CD-110A-40E3-8186-145B9DA3A794}" dt="2020-02-20T18:59:17.770" v="1460" actId="20577"/>
          <ac:spMkLst>
            <pc:docMk/>
            <pc:sldMk cId="1672813052" sldId="310"/>
            <ac:spMk id="4" creationId="{00000000-0000-0000-0000-000000000000}"/>
          </ac:spMkLst>
        </pc:spChg>
        <pc:spChg chg="mod">
          <ac:chgData name="Jodi Lindsay" userId="de6a98d1-5de2-490a-89f2-3f2a57680c98" providerId="ADAL" clId="{528379CD-110A-40E3-8186-145B9DA3A794}" dt="2020-02-20T18:59:30.649" v="1465"/>
          <ac:spMkLst>
            <pc:docMk/>
            <pc:sldMk cId="1672813052" sldId="310"/>
            <ac:spMk id="5" creationId="{00000000-0000-0000-0000-000000000000}"/>
          </ac:spMkLst>
        </pc:spChg>
        <pc:spChg chg="del mod">
          <ac:chgData name="Jodi Lindsay" userId="de6a98d1-5de2-490a-89f2-3f2a57680c98" providerId="ADAL" clId="{528379CD-110A-40E3-8186-145B9DA3A794}" dt="2020-02-20T18:57:29.984" v="1375"/>
          <ac:spMkLst>
            <pc:docMk/>
            <pc:sldMk cId="1672813052" sldId="310"/>
            <ac:spMk id="6" creationId="{00000000-0000-0000-0000-000000000000}"/>
          </ac:spMkLst>
        </pc:spChg>
        <pc:spChg chg="add mod">
          <ac:chgData name="Jodi Lindsay" userId="de6a98d1-5de2-490a-89f2-3f2a57680c98" providerId="ADAL" clId="{528379CD-110A-40E3-8186-145B9DA3A794}" dt="2020-02-20T19:00:25.286" v="1472" actId="255"/>
          <ac:spMkLst>
            <pc:docMk/>
            <pc:sldMk cId="1672813052" sldId="310"/>
            <ac:spMk id="7" creationId="{184AB1B2-F663-4035-AF84-EB940E07F7AE}"/>
          </ac:spMkLst>
        </pc:spChg>
      </pc:sldChg>
      <pc:sldChg chg="addSp modSp add">
        <pc:chgData name="Jodi Lindsay" userId="de6a98d1-5de2-490a-89f2-3f2a57680c98" providerId="ADAL" clId="{528379CD-110A-40E3-8186-145B9DA3A794}" dt="2020-02-20T19:09:13.555" v="1699" actId="207"/>
        <pc:sldMkLst>
          <pc:docMk/>
          <pc:sldMk cId="3165434987" sldId="311"/>
        </pc:sldMkLst>
        <pc:spChg chg="add mod">
          <ac:chgData name="Jodi Lindsay" userId="de6a98d1-5de2-490a-89f2-3f2a57680c98" providerId="ADAL" clId="{528379CD-110A-40E3-8186-145B9DA3A794}" dt="2020-02-20T19:09:13.555" v="1699" actId="207"/>
          <ac:spMkLst>
            <pc:docMk/>
            <pc:sldMk cId="3165434987" sldId="311"/>
            <ac:spMk id="2" creationId="{866DC92F-65C8-47F9-BA7B-2D3CF7118F9F}"/>
          </ac:spMkLst>
        </pc:spChg>
      </pc:sldChg>
      <pc:sldChg chg="addSp delSp modSp add">
        <pc:chgData name="Jodi Lindsay" userId="de6a98d1-5de2-490a-89f2-3f2a57680c98" providerId="ADAL" clId="{528379CD-110A-40E3-8186-145B9DA3A794}" dt="2020-02-20T19:49:26.256" v="3621" actId="20577"/>
        <pc:sldMkLst>
          <pc:docMk/>
          <pc:sldMk cId="3742800499" sldId="312"/>
        </pc:sldMkLst>
        <pc:spChg chg="add del mod">
          <ac:chgData name="Jodi Lindsay" userId="de6a98d1-5de2-490a-89f2-3f2a57680c98" providerId="ADAL" clId="{528379CD-110A-40E3-8186-145B9DA3A794}" dt="2020-02-20T19:17:30.793" v="1717" actId="478"/>
          <ac:spMkLst>
            <pc:docMk/>
            <pc:sldMk cId="3742800499" sldId="312"/>
            <ac:spMk id="3" creationId="{74D94AD0-ADF5-4D12-ACA2-B2065CCAB514}"/>
          </ac:spMkLst>
        </pc:spChg>
        <pc:spChg chg="add mod">
          <ac:chgData name="Jodi Lindsay" userId="de6a98d1-5de2-490a-89f2-3f2a57680c98" providerId="ADAL" clId="{528379CD-110A-40E3-8186-145B9DA3A794}" dt="2020-02-20T19:22:53.026" v="1917" actId="20577"/>
          <ac:spMkLst>
            <pc:docMk/>
            <pc:sldMk cId="3742800499" sldId="312"/>
            <ac:spMk id="5" creationId="{10FAC57F-6F66-47A6-A4D4-1DE975EF6C8C}"/>
          </ac:spMkLst>
        </pc:spChg>
        <pc:spChg chg="add mod">
          <ac:chgData name="Jodi Lindsay" userId="de6a98d1-5de2-490a-89f2-3f2a57680c98" providerId="ADAL" clId="{528379CD-110A-40E3-8186-145B9DA3A794}" dt="2020-02-20T19:49:26.256" v="3621" actId="20577"/>
          <ac:spMkLst>
            <pc:docMk/>
            <pc:sldMk cId="3742800499" sldId="312"/>
            <ac:spMk id="6" creationId="{D6B530BB-6FB5-4062-8310-A0C19D6216E0}"/>
          </ac:spMkLst>
        </pc:spChg>
        <pc:graphicFrameChg chg="add del mod">
          <ac:chgData name="Jodi Lindsay" userId="de6a98d1-5de2-490a-89f2-3f2a57680c98" providerId="ADAL" clId="{528379CD-110A-40E3-8186-145B9DA3A794}" dt="2020-02-20T19:19:21.828" v="1718" actId="478"/>
          <ac:graphicFrameMkLst>
            <pc:docMk/>
            <pc:sldMk cId="3742800499" sldId="312"/>
            <ac:graphicFrameMk id="2" creationId="{A7118464-9CEA-4C32-A0A9-B7D5E0E80C86}"/>
          </ac:graphicFrameMkLst>
        </pc:graphicFrameChg>
        <pc:graphicFrameChg chg="add mod modGraphic">
          <ac:chgData name="Jodi Lindsay" userId="de6a98d1-5de2-490a-89f2-3f2a57680c98" providerId="ADAL" clId="{528379CD-110A-40E3-8186-145B9DA3A794}" dt="2020-02-20T19:48:02.030" v="3535" actId="14100"/>
          <ac:graphicFrameMkLst>
            <pc:docMk/>
            <pc:sldMk cId="3742800499" sldId="312"/>
            <ac:graphicFrameMk id="4" creationId="{C46A5125-74DB-49A5-B094-9E958E2BDAF4}"/>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1"/>
            <a:ext cx="2945659" cy="498056"/>
          </a:xfrm>
          <a:prstGeom prst="rect">
            <a:avLst/>
          </a:prstGeom>
        </p:spPr>
        <p:txBody>
          <a:bodyPr vert="horz" lIns="91440" tIns="45720" rIns="91440" bIns="45720" rtlCol="0"/>
          <a:lstStyle>
            <a:lvl1pPr algn="r">
              <a:defRPr sz="1200"/>
            </a:lvl1pPr>
          </a:lstStyle>
          <a:p>
            <a:fld id="{A5811386-AD4E-4F2D-84B3-B433E49AE843}" type="datetimeFigureOut">
              <a:rPr lang="en-GB" smtClean="0"/>
              <a:t>25/02/2020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86ABDA65-DCF5-4E45-90AA-790E235EA694}" type="slidenum">
              <a:rPr lang="en-GB" smtClean="0"/>
              <a:t>‹#›</a:t>
            </a:fld>
            <a:endParaRPr lang="en-GB"/>
          </a:p>
        </p:txBody>
      </p:sp>
    </p:spTree>
    <p:extLst>
      <p:ext uri="{BB962C8B-B14F-4D97-AF65-F5344CB8AC3E}">
        <p14:creationId xmlns:p14="http://schemas.microsoft.com/office/powerpoint/2010/main" val="229532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621C5D6-1870-4162-8984-8F0317ABB065}" type="datetimeFigureOut">
              <a:rPr lang="en-GB" smtClean="0"/>
              <a:t>25/02/2020</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98916D0-5453-4DFE-8ADD-843DD4271BE6}" type="slidenum">
              <a:rPr lang="en-GB" smtClean="0"/>
              <a:t>‹#›</a:t>
            </a:fld>
            <a:endParaRPr lang="en-GB"/>
          </a:p>
        </p:txBody>
      </p:sp>
    </p:spTree>
    <p:extLst>
      <p:ext uri="{BB962C8B-B14F-4D97-AF65-F5344CB8AC3E}">
        <p14:creationId xmlns:p14="http://schemas.microsoft.com/office/powerpoint/2010/main" val="6052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8916D0-5453-4DFE-8ADD-843DD4271BE6}" type="slidenum">
              <a:rPr lang="en-GB" smtClean="0"/>
              <a:t>1</a:t>
            </a:fld>
            <a:endParaRPr lang="en-GB"/>
          </a:p>
        </p:txBody>
      </p:sp>
    </p:spTree>
    <p:extLst>
      <p:ext uri="{BB962C8B-B14F-4D97-AF65-F5344CB8AC3E}">
        <p14:creationId xmlns:p14="http://schemas.microsoft.com/office/powerpoint/2010/main" val="129365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BF7872E-F4F5-0341-AE02-6BC9659FF03A}"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117812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BF7872E-F4F5-0341-AE02-6BC9659FF03A}"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274865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BF7872E-F4F5-0341-AE02-6BC9659FF03A}"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52646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BF7872E-F4F5-0341-AE02-6BC9659FF03A}"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398321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BF7872E-F4F5-0341-AE02-6BC9659FF03A}"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183691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BF7872E-F4F5-0341-AE02-6BC9659FF03A}"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284627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BF7872E-F4F5-0341-AE02-6BC9659FF03A}" type="datetimeFigureOut">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212005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BF7872E-F4F5-0341-AE02-6BC9659FF03A}" type="datetimeFigureOut">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311228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7872E-F4F5-0341-AE02-6BC9659FF03A}" type="datetimeFigureOut">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74186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BF7872E-F4F5-0341-AE02-6BC9659FF03A}"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82443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BF7872E-F4F5-0341-AE02-6BC9659FF03A}"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724BC-279F-D449-843E-F3D888ECC18F}" type="slidenum">
              <a:rPr lang="en-US" smtClean="0"/>
              <a:t>‹#›</a:t>
            </a:fld>
            <a:endParaRPr lang="en-US"/>
          </a:p>
        </p:txBody>
      </p:sp>
    </p:spTree>
    <p:extLst>
      <p:ext uri="{BB962C8B-B14F-4D97-AF65-F5344CB8AC3E}">
        <p14:creationId xmlns:p14="http://schemas.microsoft.com/office/powerpoint/2010/main" val="310779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7872E-F4F5-0341-AE02-6BC9659FF03A}" type="datetimeFigureOut">
              <a:rPr lang="en-US" smtClean="0"/>
              <a:t>2/25/2020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724BC-279F-D449-843E-F3D888ECC18F}" type="slidenum">
              <a:rPr lang="en-US" smtClean="0"/>
              <a:t>‹#›</a:t>
            </a:fld>
            <a:endParaRPr lang="en-US"/>
          </a:p>
        </p:txBody>
      </p:sp>
    </p:spTree>
    <p:extLst>
      <p:ext uri="{BB962C8B-B14F-4D97-AF65-F5344CB8AC3E}">
        <p14:creationId xmlns:p14="http://schemas.microsoft.com/office/powerpoint/2010/main" val="3682269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gul.ac.uk/research/our-impact/research-excellence-framework/ref-202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cris.sgul.ac.uk/"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cris.sgul.ac.uk/" TargetMode="External"/><Relationship Id="rId4" Type="http://schemas.openxmlformats.org/officeDocument/2006/relationships/hyperlink" Target="https://www.sgul.ac.uk/about/our-professional-services/information-services/library/researchers/cris-and-sor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rcid.or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ref.ac.uk/"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ok.mimas.ac.uk/" TargetMode="External"/><Relationship Id="rId2" Type="http://schemas.openxmlformats.org/officeDocument/2006/relationships/hyperlink" Target="https://www.ref.ac.uk/guidance/citation-and-contextual-data-guidance/"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hyperlink" Target="http://impact.ref.ac.uk/CaseStudies"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hyperlink" Target="https://www.ref.ac.uk/publications/panel-criteria-and-working-methods-201902/"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ref.ac.uk/"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mailto:jlindsay@sgul.ac.uk"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results.ref.ac.uk/"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ref.ac.uk/2014/"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827" y="922732"/>
            <a:ext cx="7401065" cy="5909310"/>
          </a:xfrm>
          <a:prstGeom prst="rect">
            <a:avLst/>
          </a:prstGeom>
          <a:noFill/>
        </p:spPr>
        <p:txBody>
          <a:bodyPr wrap="none" rtlCol="0">
            <a:spAutoFit/>
          </a:bodyPr>
          <a:lstStyle/>
          <a:p>
            <a:r>
              <a:rPr lang="en-US" sz="2400" dirty="0"/>
              <a:t>REF2021: impact and strategies for St George’s</a:t>
            </a:r>
            <a:endParaRPr lang="en-GB" sz="2400" dirty="0"/>
          </a:p>
          <a:p>
            <a:r>
              <a:rPr lang="en-US" dirty="0"/>
              <a:t> </a:t>
            </a:r>
          </a:p>
          <a:p>
            <a:endParaRPr lang="en-US" dirty="0"/>
          </a:p>
          <a:p>
            <a:endParaRPr lang="en-GB" dirty="0"/>
          </a:p>
          <a:p>
            <a:endParaRPr lang="en-US" dirty="0"/>
          </a:p>
          <a:p>
            <a:endParaRPr lang="en-US" dirty="0"/>
          </a:p>
          <a:p>
            <a:endParaRPr lang="en-US" dirty="0"/>
          </a:p>
          <a:p>
            <a:endParaRPr lang="en-US" dirty="0"/>
          </a:p>
          <a:p>
            <a:endParaRPr lang="en-US" dirty="0"/>
          </a:p>
          <a:p>
            <a:endParaRPr lang="en-US" dirty="0"/>
          </a:p>
          <a:p>
            <a:pPr algn="ctr"/>
            <a:endParaRPr lang="en-US" dirty="0"/>
          </a:p>
          <a:p>
            <a:pPr algn="ctr"/>
            <a:endParaRPr lang="en-US" dirty="0"/>
          </a:p>
          <a:p>
            <a:pPr algn="ctr"/>
            <a:endParaRPr lang="en-US" dirty="0"/>
          </a:p>
          <a:p>
            <a:pPr algn="ctr"/>
            <a:r>
              <a:rPr lang="en-US" dirty="0"/>
              <a:t>Jodi Lindsay</a:t>
            </a:r>
            <a:endParaRPr lang="en-GB" dirty="0"/>
          </a:p>
          <a:p>
            <a:pPr algn="ctr"/>
            <a:r>
              <a:rPr lang="en-US" dirty="0"/>
              <a:t>Academic Lead for REF2021</a:t>
            </a:r>
            <a:endParaRPr lang="en-GB" dirty="0"/>
          </a:p>
          <a:p>
            <a:pPr algn="ctr"/>
            <a:endParaRPr lang="en-GB" dirty="0"/>
          </a:p>
          <a:p>
            <a:r>
              <a:rPr lang="en-US" dirty="0"/>
              <a:t> </a:t>
            </a:r>
          </a:p>
          <a:p>
            <a:pPr algn="ctr"/>
            <a:r>
              <a:rPr lang="en-US" sz="1600" dirty="0"/>
              <a:t>Update Feb 2020</a:t>
            </a:r>
          </a:p>
          <a:p>
            <a:pPr algn="ctr"/>
            <a:r>
              <a:rPr lang="en-US" sz="1600" dirty="0"/>
              <a:t>The slides are deposited on the SGUL website</a:t>
            </a:r>
          </a:p>
          <a:p>
            <a:pPr algn="ctr"/>
            <a:r>
              <a:rPr lang="en-US" sz="1600" dirty="0">
                <a:hlinkClick r:id="rId3"/>
              </a:rPr>
              <a:t>https://www.sgul.ac.uk/research/our-impact/research-excellence-framework/ref-2021</a:t>
            </a:r>
            <a:endParaRPr lang="en-US" sz="1600" dirty="0"/>
          </a:p>
          <a:p>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60" y="1935510"/>
            <a:ext cx="3810000" cy="1781175"/>
          </a:xfrm>
          <a:prstGeom prst="rect">
            <a:avLst/>
          </a:prstGeom>
        </p:spPr>
      </p:pic>
      <p:pic>
        <p:nvPicPr>
          <p:cNvPr id="4" name="Picture 3" descr="Screen Shot 2018-04-29 at 16.42.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8413" y="2170444"/>
            <a:ext cx="2621012" cy="1169375"/>
          </a:xfrm>
          <a:prstGeom prst="rect">
            <a:avLst/>
          </a:prstGeom>
        </p:spPr>
      </p:pic>
    </p:spTree>
    <p:extLst>
      <p:ext uri="{BB962C8B-B14F-4D97-AF65-F5344CB8AC3E}">
        <p14:creationId xmlns:p14="http://schemas.microsoft.com/office/powerpoint/2010/main" val="104958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4-29 at 15.18.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367" y="233516"/>
            <a:ext cx="6887633" cy="6624484"/>
          </a:xfrm>
          <a:prstGeom prst="rect">
            <a:avLst/>
          </a:prstGeom>
        </p:spPr>
      </p:pic>
      <p:sp>
        <p:nvSpPr>
          <p:cNvPr id="6" name="TextBox 5"/>
          <p:cNvSpPr txBox="1"/>
          <p:nvPr/>
        </p:nvSpPr>
        <p:spPr>
          <a:xfrm>
            <a:off x="508000" y="931333"/>
            <a:ext cx="1793956" cy="3416320"/>
          </a:xfrm>
          <a:prstGeom prst="rect">
            <a:avLst/>
          </a:prstGeom>
          <a:noFill/>
        </p:spPr>
        <p:txBody>
          <a:bodyPr wrap="none" rtlCol="0">
            <a:spAutoFit/>
          </a:bodyPr>
          <a:lstStyle/>
          <a:p>
            <a:r>
              <a:rPr lang="en-US" dirty="0"/>
              <a:t>The Times</a:t>
            </a:r>
          </a:p>
          <a:p>
            <a:r>
              <a:rPr lang="en-US" dirty="0"/>
              <a:t>Higher Education</a:t>
            </a:r>
          </a:p>
          <a:p>
            <a:r>
              <a:rPr lang="en-US" dirty="0"/>
              <a:t>(THE)</a:t>
            </a:r>
          </a:p>
          <a:p>
            <a:r>
              <a:rPr lang="en-US" dirty="0"/>
              <a:t>Subject specific</a:t>
            </a:r>
          </a:p>
          <a:p>
            <a:endParaRPr lang="en-US" dirty="0"/>
          </a:p>
          <a:p>
            <a:r>
              <a:rPr lang="en-US" dirty="0"/>
              <a:t>St George’s rank</a:t>
            </a:r>
          </a:p>
          <a:p>
            <a:r>
              <a:rPr lang="en-US" dirty="0"/>
              <a:t>for UoA1</a:t>
            </a:r>
          </a:p>
          <a:p>
            <a:r>
              <a:rPr lang="en-US" dirty="0"/>
              <a:t>Clinical Medicine</a:t>
            </a:r>
          </a:p>
          <a:p>
            <a:endParaRPr lang="en-US" dirty="0"/>
          </a:p>
          <a:p>
            <a:r>
              <a:rPr lang="en-US" dirty="0"/>
              <a:t>Overall = 27/31</a:t>
            </a:r>
          </a:p>
          <a:p>
            <a:r>
              <a:rPr lang="en-US" dirty="0"/>
              <a:t>Outputs = 18/31</a:t>
            </a:r>
          </a:p>
          <a:p>
            <a:r>
              <a:rPr lang="en-US" dirty="0"/>
              <a:t>Impact = 21/31</a:t>
            </a:r>
          </a:p>
        </p:txBody>
      </p:sp>
      <p:sp>
        <p:nvSpPr>
          <p:cNvPr id="4" name="Rectangle 3"/>
          <p:cNvSpPr/>
          <p:nvPr/>
        </p:nvSpPr>
        <p:spPr>
          <a:xfrm>
            <a:off x="2246047" y="5940193"/>
            <a:ext cx="3145760"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5286702" y="4222049"/>
            <a:ext cx="1954925"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7094482" y="4767111"/>
            <a:ext cx="2081779"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9C06CE43-4BCE-4501-8035-05A6AC071B79}"/>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26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31990" y="0"/>
            <a:ext cx="6841067" cy="6688667"/>
            <a:chOff x="965200" y="546100"/>
            <a:chExt cx="7213600" cy="7277100"/>
          </a:xfrm>
        </p:grpSpPr>
        <p:pic>
          <p:nvPicPr>
            <p:cNvPr id="3" name="Picture 2" descr="Screen Shot 2018-04-29 at 15.3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2349500"/>
              <a:ext cx="7213600" cy="2159000"/>
            </a:xfrm>
            <a:prstGeom prst="rect">
              <a:avLst/>
            </a:prstGeom>
          </p:spPr>
        </p:pic>
        <p:pic>
          <p:nvPicPr>
            <p:cNvPr id="4" name="Picture 3" descr="Screen Shot 2018-04-29 at 15.31.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546100"/>
              <a:ext cx="7213600" cy="1803400"/>
            </a:xfrm>
            <a:prstGeom prst="rect">
              <a:avLst/>
            </a:prstGeom>
          </p:spPr>
        </p:pic>
        <p:pic>
          <p:nvPicPr>
            <p:cNvPr id="6" name="Picture 5" descr="Screen Shot 2018-04-29 at 15.34.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4508500"/>
              <a:ext cx="7200900" cy="3314700"/>
            </a:xfrm>
            <a:prstGeom prst="rect">
              <a:avLst/>
            </a:prstGeom>
          </p:spPr>
        </p:pic>
      </p:grpSp>
      <p:sp>
        <p:nvSpPr>
          <p:cNvPr id="8" name="Rectangle 7"/>
          <p:cNvSpPr/>
          <p:nvPr/>
        </p:nvSpPr>
        <p:spPr>
          <a:xfrm>
            <a:off x="152400" y="840306"/>
            <a:ext cx="4572000" cy="3970318"/>
          </a:xfrm>
          <a:prstGeom prst="rect">
            <a:avLst/>
          </a:prstGeom>
        </p:spPr>
        <p:txBody>
          <a:bodyPr>
            <a:spAutoFit/>
          </a:bodyPr>
          <a:lstStyle/>
          <a:p>
            <a:r>
              <a:rPr lang="en-US" dirty="0"/>
              <a:t>The Times</a:t>
            </a:r>
          </a:p>
          <a:p>
            <a:r>
              <a:rPr lang="en-US" dirty="0"/>
              <a:t>Higher Education</a:t>
            </a:r>
          </a:p>
          <a:p>
            <a:r>
              <a:rPr lang="en-US" dirty="0"/>
              <a:t>(THE)</a:t>
            </a:r>
          </a:p>
          <a:p>
            <a:r>
              <a:rPr lang="en-US" dirty="0"/>
              <a:t>Subject specific</a:t>
            </a:r>
          </a:p>
          <a:p>
            <a:endParaRPr lang="en-US" dirty="0"/>
          </a:p>
          <a:p>
            <a:r>
              <a:rPr lang="en-US" dirty="0"/>
              <a:t>St George’s rank</a:t>
            </a:r>
          </a:p>
          <a:p>
            <a:r>
              <a:rPr lang="en-US" dirty="0"/>
              <a:t>for UoA2</a:t>
            </a:r>
          </a:p>
          <a:p>
            <a:r>
              <a:rPr lang="en-US" dirty="0"/>
              <a:t>Public Health,</a:t>
            </a:r>
          </a:p>
          <a:p>
            <a:r>
              <a:rPr lang="en-US" dirty="0"/>
              <a:t>Health Services &amp;</a:t>
            </a:r>
          </a:p>
          <a:p>
            <a:r>
              <a:rPr lang="en-US" dirty="0"/>
              <a:t>Primary Care</a:t>
            </a:r>
          </a:p>
          <a:p>
            <a:endParaRPr lang="en-US" dirty="0"/>
          </a:p>
          <a:p>
            <a:r>
              <a:rPr lang="en-US" dirty="0"/>
              <a:t>Overall = =15/32</a:t>
            </a:r>
          </a:p>
          <a:p>
            <a:r>
              <a:rPr lang="en-US" dirty="0"/>
              <a:t>Outputs = =7/32</a:t>
            </a:r>
          </a:p>
          <a:p>
            <a:r>
              <a:rPr lang="en-US" dirty="0"/>
              <a:t>Impact = 14/32</a:t>
            </a:r>
          </a:p>
        </p:txBody>
      </p:sp>
      <p:sp>
        <p:nvSpPr>
          <p:cNvPr id="9" name="Rectangle 8"/>
          <p:cNvSpPr/>
          <p:nvPr/>
        </p:nvSpPr>
        <p:spPr>
          <a:xfrm>
            <a:off x="1920841" y="4120874"/>
            <a:ext cx="3239738"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4992414" y="2752725"/>
            <a:ext cx="2112580"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6747640" y="3993355"/>
            <a:ext cx="2205161"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08F37D55-DC0E-4F02-A9DE-C42459015EB5}"/>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741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3586" y="980400"/>
            <a:ext cx="7586535" cy="4873577"/>
          </a:xfrm>
          <a:prstGeom prst="rect">
            <a:avLst/>
          </a:prstGeom>
        </p:spPr>
      </p:pic>
      <p:sp>
        <p:nvSpPr>
          <p:cNvPr id="5" name="Rectangle 4"/>
          <p:cNvSpPr/>
          <p:nvPr/>
        </p:nvSpPr>
        <p:spPr>
          <a:xfrm>
            <a:off x="1231277" y="3564854"/>
            <a:ext cx="6874306"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893379" y="513636"/>
            <a:ext cx="3383234" cy="369332"/>
          </a:xfrm>
          <a:prstGeom prst="rect">
            <a:avLst/>
          </a:prstGeom>
          <a:noFill/>
        </p:spPr>
        <p:txBody>
          <a:bodyPr wrap="none" rtlCol="0">
            <a:spAutoFit/>
          </a:bodyPr>
          <a:lstStyle/>
          <a:p>
            <a:r>
              <a:rPr lang="en-GB" dirty="0"/>
              <a:t>SGUL ranked 4</a:t>
            </a:r>
            <a:r>
              <a:rPr lang="en-GB" baseline="30000" dirty="0"/>
              <a:t>th</a:t>
            </a:r>
            <a:r>
              <a:rPr lang="en-GB" dirty="0"/>
              <a:t> overall for Impact</a:t>
            </a:r>
          </a:p>
        </p:txBody>
      </p:sp>
    </p:spTree>
    <p:extLst>
      <p:ext uri="{BB962C8B-B14F-4D97-AF65-F5344CB8AC3E}">
        <p14:creationId xmlns:p14="http://schemas.microsoft.com/office/powerpoint/2010/main" val="817566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2717" y="628270"/>
            <a:ext cx="7635766" cy="3970318"/>
          </a:xfrm>
          <a:prstGeom prst="rect">
            <a:avLst/>
          </a:prstGeom>
        </p:spPr>
        <p:txBody>
          <a:bodyPr wrap="square">
            <a:spAutoFit/>
          </a:bodyPr>
          <a:lstStyle/>
          <a:p>
            <a:pPr>
              <a:spcAft>
                <a:spcPts val="0"/>
              </a:spcAft>
            </a:pPr>
            <a:r>
              <a:rPr lang="en-US" dirty="0">
                <a:solidFill>
                  <a:srgbClr val="0070C0"/>
                </a:solidFill>
                <a:ea typeface="MS Mincho" panose="02020609040205080304" pitchFamily="49" charset="-128"/>
                <a:cs typeface="Times New Roman" panose="02020603050405020304" pitchFamily="18" charset="0"/>
              </a:rPr>
              <a:t>What’s new for REF2021?</a:t>
            </a:r>
            <a:endParaRPr lang="en-GB" dirty="0">
              <a:solidFill>
                <a:srgbClr val="0070C0"/>
              </a:solidFill>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Consultation – Stern review 2016</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In REF2014, only a selection of research active academics were returned, each having 4 quality outputs (papers).  It was felt this was an assessment of academics rather than institutions.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In REF2014, each academic was returned by the institution employing them on the census date in 2013.  This led to a marketplace for academics with 4* papers, and not enough credit to universities that developed academic careers.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endParaRPr lang="en-GB" dirty="0">
              <a:effectLst/>
              <a:ea typeface="MS Mincho" panose="02020609040205080304" pitchFamily="49" charset="-128"/>
              <a:cs typeface="Times New Roman" panose="02020603050405020304" pitchFamily="18" charset="0"/>
            </a:endParaRPr>
          </a:p>
        </p:txBody>
      </p:sp>
      <p:pic>
        <p:nvPicPr>
          <p:cNvPr id="3" name="Picture 2" descr="Screen Shot 2018-04-29 at 16.4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236" y="398606"/>
            <a:ext cx="2144632" cy="956836"/>
          </a:xfrm>
          <a:prstGeom prst="rect">
            <a:avLst/>
          </a:prstGeom>
        </p:spPr>
      </p:pic>
      <p:sp>
        <p:nvSpPr>
          <p:cNvPr id="4" name="Rectangle 3"/>
          <p:cNvSpPr/>
          <p:nvPr/>
        </p:nvSpPr>
        <p:spPr>
          <a:xfrm>
            <a:off x="982717" y="4073492"/>
            <a:ext cx="7635766" cy="1477328"/>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Important changes this time</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 Staff eligibility</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 Portability of staff</a:t>
            </a:r>
            <a:endParaRPr lang="en-US" dirty="0">
              <a:solidFill>
                <a:srgbClr val="FF0000"/>
              </a:solidFill>
              <a:ea typeface="MS Mincho" panose="02020609040205080304" pitchFamily="49" charset="-128"/>
              <a:cs typeface="Times New Roman" panose="02020603050405020304" pitchFamily="18" charset="0"/>
            </a:endParaRPr>
          </a:p>
          <a:p>
            <a:pPr>
              <a:spcAft>
                <a:spcPts val="0"/>
              </a:spcAft>
            </a:pPr>
            <a:endParaRPr lang="en-GB" dirty="0">
              <a:ea typeface="MS Mincho" panose="02020609040205080304" pitchFamily="49" charset="-128"/>
              <a:cs typeface="Times New Roman" panose="02020603050405020304" pitchFamily="18" charset="0"/>
            </a:endParaRPr>
          </a:p>
          <a:p>
            <a:r>
              <a:rPr lang="en-US" dirty="0">
                <a:ea typeface="MS Mincho" panose="02020609040205080304" pitchFamily="49" charset="-128"/>
                <a:cs typeface="Times New Roman" panose="02020603050405020304" pitchFamily="18" charset="0"/>
              </a:rPr>
              <a:t> </a:t>
            </a:r>
          </a:p>
        </p:txBody>
      </p:sp>
      <p:sp>
        <p:nvSpPr>
          <p:cNvPr id="5" name="Star: 5 Points 4">
            <a:extLst>
              <a:ext uri="{FF2B5EF4-FFF2-40B4-BE49-F238E27FC236}">
                <a16:creationId xmlns:a16="http://schemas.microsoft.com/office/drawing/2014/main" id="{0D14375F-63A3-433D-B95A-6142AB2C2708}"/>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38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675" y="684929"/>
            <a:ext cx="7912999" cy="4524315"/>
          </a:xfrm>
          <a:prstGeom prst="rect">
            <a:avLst/>
          </a:prstGeom>
        </p:spPr>
        <p:txBody>
          <a:bodyPr wrap="square" anchor="t">
            <a:spAutoFit/>
          </a:bodyPr>
          <a:lstStyle/>
          <a:p>
            <a:r>
              <a:rPr lang="en-US" dirty="0">
                <a:solidFill>
                  <a:srgbClr val="0070C0"/>
                </a:solidFill>
                <a:ea typeface="MS Mincho"/>
                <a:cs typeface="Times New Roman"/>
              </a:rPr>
              <a:t>Which staff are eligible for REF submission?</a:t>
            </a:r>
            <a:endParaRPr lang="en-GB" dirty="0">
              <a:solidFill>
                <a:srgbClr val="000000"/>
              </a:solidFill>
              <a:ea typeface="MS Mincho"/>
              <a:cs typeface="Times New Roman"/>
            </a:endParaRPr>
          </a:p>
          <a:p>
            <a:endParaRPr lang="en-US" dirty="0">
              <a:solidFill>
                <a:srgbClr val="0070C0"/>
              </a:solidFill>
              <a:ea typeface="MS Mincho"/>
              <a:cs typeface="Times New Roman"/>
            </a:endParaRPr>
          </a:p>
          <a:p>
            <a:r>
              <a:rPr lang="en-US" dirty="0">
                <a:solidFill>
                  <a:srgbClr val="0070C0"/>
                </a:solidFill>
                <a:ea typeface="MS Mincho"/>
                <a:cs typeface="Times New Roman"/>
              </a:rPr>
              <a:t>SGUL’s Strategy is documented in our Code of Practice (approved by REF2021)</a:t>
            </a:r>
            <a:endParaRPr lang="en-GB" dirty="0">
              <a:ea typeface="MS Mincho"/>
              <a:cs typeface="Times New Roman"/>
            </a:endParaRP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All academics who </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Have a Significant responsibility for research</a:t>
            </a:r>
          </a:p>
          <a:p>
            <a:pPr>
              <a:spcAft>
                <a:spcPts val="0"/>
              </a:spcAft>
            </a:pPr>
            <a:r>
              <a:rPr lang="en-US" dirty="0">
                <a:ea typeface="MS Mincho" panose="02020609040205080304" pitchFamily="49" charset="-128"/>
                <a:cs typeface="Times New Roman" panose="02020603050405020304" pitchFamily="18" charset="0"/>
              </a:rPr>
              <a:t>     (at SGUL : are a Member or Joint Member of a Research Institute) </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Are ‘independent’ </a:t>
            </a:r>
          </a:p>
          <a:p>
            <a:pPr>
              <a:spcAft>
                <a:spcPts val="0"/>
              </a:spcAft>
            </a:pPr>
            <a:r>
              <a:rPr lang="en-US" dirty="0">
                <a:ea typeface="MS Mincho" panose="02020609040205080304" pitchFamily="49" charset="-128"/>
                <a:cs typeface="Times New Roman" panose="02020603050405020304" pitchFamily="18" charset="0"/>
              </a:rPr>
              <a:t>      (at SGUL: job title is Lecturer, SL, Reader, Prof or holder of an independent 	fellowship post-PhD)</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Employed by SGUL at least 0.2 FTE on the census date of 31 July 2020 </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endParaRPr lang="en-GB"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Picture 2" descr="Screen Shot 2018-04-29 at 16.4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043" y="206511"/>
            <a:ext cx="2144632" cy="956836"/>
          </a:xfrm>
          <a:prstGeom prst="rect">
            <a:avLst/>
          </a:prstGeom>
        </p:spPr>
      </p:pic>
      <p:sp>
        <p:nvSpPr>
          <p:cNvPr id="6" name="TextBox 5">
            <a:extLst>
              <a:ext uri="{FF2B5EF4-FFF2-40B4-BE49-F238E27FC236}">
                <a16:creationId xmlns:a16="http://schemas.microsoft.com/office/drawing/2014/main" id="{84231C5E-5BDE-4538-AA24-74AB2DCE7711}"/>
              </a:ext>
            </a:extLst>
          </p:cNvPr>
          <p:cNvSpPr txBox="1"/>
          <p:nvPr/>
        </p:nvSpPr>
        <p:spPr>
          <a:xfrm>
            <a:off x="940675" y="4572000"/>
            <a:ext cx="3327834" cy="1200329"/>
          </a:xfrm>
          <a:prstGeom prst="rect">
            <a:avLst/>
          </a:prstGeom>
          <a:noFill/>
        </p:spPr>
        <p:txBody>
          <a:bodyPr wrap="none" rtlCol="0">
            <a:spAutoFit/>
          </a:bodyPr>
          <a:lstStyle/>
          <a:p>
            <a:r>
              <a:rPr lang="en-GB" dirty="0"/>
              <a:t>SGUL will submit approx. :</a:t>
            </a:r>
          </a:p>
          <a:p>
            <a:endParaRPr lang="en-GB" dirty="0"/>
          </a:p>
          <a:p>
            <a:r>
              <a:rPr lang="en-GB" dirty="0"/>
              <a:t>UoA1 (Clinical Medicine) – 94 FTE</a:t>
            </a:r>
          </a:p>
          <a:p>
            <a:r>
              <a:rPr lang="en-GB" dirty="0"/>
              <a:t>UoA2 (Public Health) – 18 FTE</a:t>
            </a:r>
          </a:p>
        </p:txBody>
      </p:sp>
      <p:pic>
        <p:nvPicPr>
          <p:cNvPr id="8" name="Picture 7">
            <a:extLst>
              <a:ext uri="{FF2B5EF4-FFF2-40B4-BE49-F238E27FC236}">
                <a16:creationId xmlns:a16="http://schemas.microsoft.com/office/drawing/2014/main" id="{C48BC883-E695-4C59-BD34-69A9CA6D0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670" y="5238977"/>
            <a:ext cx="2426329" cy="1619023"/>
          </a:xfrm>
          <a:prstGeom prst="rect">
            <a:avLst/>
          </a:prstGeom>
        </p:spPr>
      </p:pic>
    </p:spTree>
    <p:extLst>
      <p:ext uri="{BB962C8B-B14F-4D97-AF65-F5344CB8AC3E}">
        <p14:creationId xmlns:p14="http://schemas.microsoft.com/office/powerpoint/2010/main" val="18140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255" y="1037183"/>
            <a:ext cx="7019524" cy="4247317"/>
          </a:xfrm>
          <a:prstGeom prst="rect">
            <a:avLst/>
          </a:prstGeom>
        </p:spPr>
        <p:txBody>
          <a:bodyPr wrap="square">
            <a:spAutoFit/>
          </a:bodyPr>
          <a:lstStyle/>
          <a:p>
            <a:pPr>
              <a:spcAft>
                <a:spcPts val="0"/>
              </a:spcAft>
            </a:pPr>
            <a:r>
              <a:rPr lang="en-US" dirty="0">
                <a:solidFill>
                  <a:srgbClr val="0070C0"/>
                </a:solidFill>
                <a:ea typeface="MS Mincho" panose="02020609040205080304" pitchFamily="49" charset="-128"/>
                <a:cs typeface="Times New Roman" panose="02020603050405020304" pitchFamily="18" charset="0"/>
              </a:rPr>
              <a:t>New Rules for REF2021 – portability</a:t>
            </a:r>
            <a:endParaRPr lang="en-GB" dirty="0">
              <a:solidFill>
                <a:srgbClr val="0070C0"/>
              </a:solidFill>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If a member of staff was eligible for REF but has left, retired, etc. and is not employed on the census date of 31 July 2020, they are not included in the FTE.</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But, outputs and impact cases generated while that staff member was employed at St George’s </a:t>
            </a:r>
            <a:r>
              <a:rPr lang="en-US" b="1" dirty="0">
                <a:ea typeface="MS Mincho" panose="02020609040205080304" pitchFamily="49" charset="-128"/>
                <a:cs typeface="Times New Roman" panose="02020603050405020304" pitchFamily="18" charset="0"/>
              </a:rPr>
              <a:t>can be submitted</a:t>
            </a:r>
            <a:r>
              <a:rPr lang="en-US" dirty="0">
                <a:ea typeface="MS Mincho" panose="02020609040205080304" pitchFamily="49" charset="-128"/>
                <a:cs typeface="Times New Roman" panose="02020603050405020304" pitchFamily="18" charset="0"/>
              </a:rPr>
              <a:t>.</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p>
          <a:p>
            <a:pPr>
              <a:spcAft>
                <a:spcPts val="0"/>
              </a:spcAft>
            </a:pPr>
            <a:r>
              <a:rPr lang="en-US" dirty="0">
                <a:ea typeface="MS Mincho" panose="02020609040205080304" pitchFamily="49" charset="-128"/>
                <a:cs typeface="Times New Roman" panose="02020603050405020304" pitchFamily="18" charset="0"/>
              </a:rPr>
              <a:t>New staff employed on the census date count towards our FTE and we can include their outputs.  </a:t>
            </a:r>
          </a:p>
          <a:p>
            <a:pPr>
              <a:spcAft>
                <a:spcPts val="0"/>
              </a:spcAft>
            </a:pPr>
            <a:r>
              <a:rPr lang="en-US" dirty="0">
                <a:ea typeface="MS Mincho" panose="02020609040205080304" pitchFamily="49" charset="-128"/>
                <a:cs typeface="Times New Roman" panose="02020603050405020304" pitchFamily="18" charset="0"/>
              </a:rPr>
              <a:t>We can include their impact cases if the impact was generated by SGUL.</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GB"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GB"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Picture 2" descr="Screen Shot 2018-04-29 at 16.4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567" y="472179"/>
            <a:ext cx="2144632" cy="956836"/>
          </a:xfrm>
          <a:prstGeom prst="rect">
            <a:avLst/>
          </a:prstGeom>
        </p:spPr>
      </p:pic>
      <p:pic>
        <p:nvPicPr>
          <p:cNvPr id="4" name="Picture 3" descr="Screen Shot 2018-04-29 at 16.36.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237" y="4605403"/>
            <a:ext cx="2163165" cy="2057645"/>
          </a:xfrm>
          <a:prstGeom prst="rect">
            <a:avLst/>
          </a:prstGeom>
        </p:spPr>
      </p:pic>
    </p:spTree>
    <p:extLst>
      <p:ext uri="{BB962C8B-B14F-4D97-AF65-F5344CB8AC3E}">
        <p14:creationId xmlns:p14="http://schemas.microsoft.com/office/powerpoint/2010/main" val="215789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E0EA5D-9D4D-4AA4-98D3-C0AA635A4BC9}"/>
              </a:ext>
            </a:extLst>
          </p:cNvPr>
          <p:cNvSpPr/>
          <p:nvPr/>
        </p:nvSpPr>
        <p:spPr>
          <a:xfrm>
            <a:off x="879114" y="591523"/>
            <a:ext cx="7119959" cy="4524315"/>
          </a:xfrm>
          <a:prstGeom prst="rect">
            <a:avLst/>
          </a:prstGeom>
        </p:spPr>
        <p:txBody>
          <a:bodyPr wrap="square">
            <a:spAutoFit/>
          </a:bodyPr>
          <a:lstStyle/>
          <a:p>
            <a:pPr>
              <a:spcAft>
                <a:spcPts val="0"/>
              </a:spcAft>
            </a:pPr>
            <a:r>
              <a:rPr lang="en-US" dirty="0">
                <a:solidFill>
                  <a:srgbClr val="0070C0"/>
                </a:solidFill>
                <a:ea typeface="MS Mincho" panose="02020609040205080304" pitchFamily="49" charset="-128"/>
                <a:cs typeface="Times New Roman" panose="02020603050405020304" pitchFamily="18" charset="0"/>
              </a:rPr>
              <a:t>Outputs</a:t>
            </a:r>
          </a:p>
          <a:p>
            <a:pPr>
              <a:spcAft>
                <a:spcPts val="0"/>
              </a:spcAft>
            </a:pPr>
            <a:endParaRPr lang="en-US" dirty="0">
              <a:solidFill>
                <a:srgbClr val="0070C0"/>
              </a:solidFill>
              <a:ea typeface="MS Mincho" panose="02020609040205080304" pitchFamily="49" charset="-128"/>
              <a:cs typeface="Times New Roman" panose="02020603050405020304" pitchFamily="18" charset="0"/>
            </a:endParaRPr>
          </a:p>
          <a:p>
            <a:pPr>
              <a:spcAft>
                <a:spcPts val="0"/>
              </a:spcAft>
            </a:pPr>
            <a:r>
              <a:rPr lang="en-US" dirty="0">
                <a:solidFill>
                  <a:srgbClr val="0070C0"/>
                </a:solidFill>
                <a:ea typeface="MS Mincho" panose="02020609040205080304" pitchFamily="49" charset="-128"/>
                <a:cs typeface="Times New Roman" panose="02020603050405020304" pitchFamily="18" charset="0"/>
              </a:rPr>
              <a:t>Numbers of outputs</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All REF2021 eligible academics </a:t>
            </a:r>
            <a:r>
              <a:rPr lang="en-US" b="1" dirty="0">
                <a:ea typeface="MS Mincho" panose="02020609040205080304" pitchFamily="49" charset="-128"/>
                <a:cs typeface="Times New Roman" panose="02020603050405020304" pitchFamily="18" charset="0"/>
              </a:rPr>
              <a:t>must submit at least one output</a:t>
            </a:r>
            <a:r>
              <a:rPr lang="en-US" dirty="0">
                <a:ea typeface="MS Mincho" panose="02020609040205080304" pitchFamily="49" charset="-128"/>
                <a:cs typeface="Times New Roman" panose="02020603050405020304" pitchFamily="18" charset="0"/>
              </a:rPr>
              <a:t> (paper)</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The </a:t>
            </a:r>
            <a:r>
              <a:rPr lang="en-US" b="1" dirty="0">
                <a:ea typeface="MS Mincho" panose="02020609040205080304" pitchFamily="49" charset="-128"/>
                <a:cs typeface="Times New Roman" panose="02020603050405020304" pitchFamily="18" charset="0"/>
              </a:rPr>
              <a:t>maximum</a:t>
            </a:r>
            <a:r>
              <a:rPr lang="en-US" dirty="0">
                <a:ea typeface="MS Mincho" panose="02020609040205080304" pitchFamily="49" charset="-128"/>
                <a:cs typeface="Times New Roman" panose="02020603050405020304" pitchFamily="18" charset="0"/>
              </a:rPr>
              <a:t> number of papers submitted by one academic is </a:t>
            </a:r>
            <a:r>
              <a:rPr lang="en-US" b="1" dirty="0">
                <a:ea typeface="MS Mincho" panose="02020609040205080304" pitchFamily="49" charset="-128"/>
                <a:cs typeface="Times New Roman" panose="02020603050405020304" pitchFamily="18" charset="0"/>
              </a:rPr>
              <a:t>five</a:t>
            </a:r>
            <a:r>
              <a:rPr lang="en-US" dirty="0">
                <a:ea typeface="MS Mincho" panose="02020609040205080304" pitchFamily="49" charset="-128"/>
                <a:cs typeface="Times New Roman" panose="02020603050405020304" pitchFamily="18" charset="0"/>
              </a:rPr>
              <a:t>.</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The total number of papers submitted will be </a:t>
            </a:r>
            <a:r>
              <a:rPr lang="en-US" b="1" dirty="0">
                <a:ea typeface="MS Mincho" panose="02020609040205080304" pitchFamily="49" charset="-128"/>
                <a:cs typeface="Times New Roman" panose="02020603050405020304" pitchFamily="18" charset="0"/>
              </a:rPr>
              <a:t>2.5 x FTE</a:t>
            </a:r>
          </a:p>
          <a:p>
            <a:pPr algn="ctr">
              <a:spcAft>
                <a:spcPts val="0"/>
              </a:spcAft>
            </a:pPr>
            <a:endParaRPr lang="en-US" b="1" dirty="0">
              <a:ea typeface="MS Mincho" panose="02020609040205080304" pitchFamily="49" charset="-128"/>
              <a:cs typeface="Times New Roman" panose="02020603050405020304" pitchFamily="18" charset="0"/>
            </a:endParaRPr>
          </a:p>
          <a:p>
            <a:pPr algn="ctr">
              <a:spcAft>
                <a:spcPts val="0"/>
              </a:spcAft>
            </a:pPr>
            <a:endParaRPr lang="en-US" b="1" dirty="0">
              <a:ea typeface="MS Mincho" panose="02020609040205080304" pitchFamily="49" charset="-128"/>
              <a:cs typeface="Times New Roman" panose="02020603050405020304" pitchFamily="18" charset="0"/>
            </a:endParaRPr>
          </a:p>
          <a:p>
            <a:pPr algn="ct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GB" dirty="0">
                <a:ea typeface="MS Mincho" panose="02020609040205080304" pitchFamily="49" charset="-128"/>
                <a:cs typeface="Times New Roman" panose="02020603050405020304" pitchFamily="18" charset="0"/>
              </a:rPr>
              <a:t>SGUL will submit approx. :</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GB" dirty="0">
                <a:ea typeface="MS Mincho" panose="02020609040205080304" pitchFamily="49" charset="-128"/>
                <a:cs typeface="Times New Roman" panose="02020603050405020304" pitchFamily="18" charset="0"/>
              </a:rPr>
              <a:t>UoA1 (Clinical Medicine) – 235 papers</a:t>
            </a:r>
          </a:p>
          <a:p>
            <a:pPr>
              <a:spcAft>
                <a:spcPts val="0"/>
              </a:spcAft>
            </a:pPr>
            <a:r>
              <a:rPr lang="en-GB" dirty="0">
                <a:ea typeface="MS Mincho" panose="02020609040205080304" pitchFamily="49" charset="-128"/>
                <a:cs typeface="Times New Roman" panose="02020603050405020304" pitchFamily="18" charset="0"/>
              </a:rPr>
              <a:t>UoA2 (Public Health) – 45 papers</a:t>
            </a:r>
          </a:p>
        </p:txBody>
      </p:sp>
      <p:pic>
        <p:nvPicPr>
          <p:cNvPr id="3" name="Picture 2" descr="Screen Shot 2018-04-29 at 16.51.47.png">
            <a:extLst>
              <a:ext uri="{FF2B5EF4-FFF2-40B4-BE49-F238E27FC236}">
                <a16:creationId xmlns:a16="http://schemas.microsoft.com/office/drawing/2014/main" id="{872033A8-F62F-4630-A0A4-A23B93519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785" y="5535053"/>
            <a:ext cx="2350220" cy="1312288"/>
          </a:xfrm>
          <a:prstGeom prst="rect">
            <a:avLst/>
          </a:prstGeom>
        </p:spPr>
      </p:pic>
    </p:spTree>
    <p:extLst>
      <p:ext uri="{BB962C8B-B14F-4D97-AF65-F5344CB8AC3E}">
        <p14:creationId xmlns:p14="http://schemas.microsoft.com/office/powerpoint/2010/main" val="27226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6DC92F-65C8-47F9-BA7B-2D3CF7118F9F}"/>
              </a:ext>
            </a:extLst>
          </p:cNvPr>
          <p:cNvSpPr txBox="1"/>
          <p:nvPr/>
        </p:nvSpPr>
        <p:spPr>
          <a:xfrm>
            <a:off x="1023257" y="827315"/>
            <a:ext cx="7282543" cy="5078313"/>
          </a:xfrm>
          <a:prstGeom prst="rect">
            <a:avLst/>
          </a:prstGeom>
          <a:noFill/>
        </p:spPr>
        <p:txBody>
          <a:bodyPr wrap="square" rtlCol="0" anchor="t">
            <a:spAutoFit/>
          </a:bodyPr>
          <a:lstStyle/>
          <a:p>
            <a:r>
              <a:rPr lang="en-GB" dirty="0">
                <a:solidFill>
                  <a:schemeClr val="tx2"/>
                </a:solidFill>
              </a:rPr>
              <a:t>Outputs </a:t>
            </a:r>
          </a:p>
          <a:p>
            <a:endParaRPr lang="en-GB" dirty="0">
              <a:solidFill>
                <a:schemeClr val="tx2"/>
              </a:solidFill>
              <a:cs typeface="Calibri"/>
            </a:endParaRPr>
          </a:p>
          <a:p>
            <a:r>
              <a:rPr lang="en-GB" dirty="0">
                <a:solidFill>
                  <a:schemeClr val="tx2"/>
                </a:solidFill>
                <a:cs typeface="Calibri"/>
              </a:rPr>
              <a:t>The Mock REF Feb 2020 – have your say in how we choose your Outputs</a:t>
            </a:r>
          </a:p>
          <a:p>
            <a:endParaRPr lang="en-GB" dirty="0"/>
          </a:p>
          <a:p>
            <a:r>
              <a:rPr lang="en-GB" dirty="0"/>
              <a:t>SGUL’s Mock REF Outputs </a:t>
            </a:r>
            <a:r>
              <a:rPr lang="en-GB" dirty="0">
                <a:solidFill>
                  <a:srgbClr val="FF0000"/>
                </a:solidFill>
              </a:rPr>
              <a:t>is in progress</a:t>
            </a:r>
            <a:r>
              <a:rPr lang="en-GB" dirty="0"/>
              <a:t>.</a:t>
            </a:r>
          </a:p>
          <a:p>
            <a:r>
              <a:rPr lang="en-GB" dirty="0"/>
              <a:t>REF eligible staff please submit your top papers before March 9, 2020.</a:t>
            </a:r>
          </a:p>
          <a:p>
            <a:endParaRPr lang="en-GB" dirty="0"/>
          </a:p>
          <a:p>
            <a:r>
              <a:rPr lang="en-GB" dirty="0"/>
              <a:t>Use </a:t>
            </a:r>
            <a:r>
              <a:rPr lang="en-GB" u="sng" dirty="0">
                <a:hlinkClick r:id="rId2"/>
              </a:rPr>
              <a:t>https://cris.sgul.ac.uk/</a:t>
            </a:r>
            <a:r>
              <a:rPr lang="en-GB" u="sng" dirty="0"/>
              <a:t>.  </a:t>
            </a:r>
            <a:endParaRPr lang="en-GB" dirty="0"/>
          </a:p>
          <a:p>
            <a:r>
              <a:rPr lang="en-GB" dirty="0"/>
              <a:t>Detailed instructions were sent by email to eligible staff on Jan 22, Feb 6 and Feb 21 2020.</a:t>
            </a:r>
          </a:p>
          <a:p>
            <a:endParaRPr lang="en-GB" dirty="0"/>
          </a:p>
          <a:p>
            <a:r>
              <a:rPr lang="en-GB" dirty="0"/>
              <a:t>Choose a minimum of 1 and a maximum of 6 of your eligible papers and tell us why they are eligible and why we should submit them (originality, significance, rigour).  </a:t>
            </a:r>
          </a:p>
          <a:p>
            <a:r>
              <a:rPr lang="en-GB" dirty="0"/>
              <a:t>We are also providing guidance on REF2021 contextual citation data</a:t>
            </a:r>
          </a:p>
          <a:p>
            <a:endParaRPr lang="en-GB" dirty="0"/>
          </a:p>
          <a:p>
            <a:r>
              <a:rPr lang="en-GB" dirty="0"/>
              <a:t>Each paper can only be submitted once to the mock REF</a:t>
            </a:r>
          </a:p>
          <a:p>
            <a:endParaRPr lang="en-GB" dirty="0"/>
          </a:p>
        </p:txBody>
      </p:sp>
    </p:spTree>
    <p:extLst>
      <p:ext uri="{BB962C8B-B14F-4D97-AF65-F5344CB8AC3E}">
        <p14:creationId xmlns:p14="http://schemas.microsoft.com/office/powerpoint/2010/main" val="316543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1847" y="440859"/>
            <a:ext cx="7777656" cy="1508105"/>
          </a:xfrm>
          <a:prstGeom prst="rect">
            <a:avLst/>
          </a:prstGeom>
        </p:spPr>
        <p:txBody>
          <a:bodyPr wrap="square">
            <a:spAutoFit/>
          </a:bodyPr>
          <a:lstStyle/>
          <a:p>
            <a:pPr>
              <a:spcAft>
                <a:spcPts val="0"/>
              </a:spcAft>
            </a:pPr>
            <a:r>
              <a:rPr lang="en-US" sz="1600" dirty="0">
                <a:solidFill>
                  <a:srgbClr val="0070C0"/>
                </a:solidFill>
                <a:ea typeface="MS Mincho" panose="02020609040205080304" pitchFamily="49" charset="-128"/>
                <a:cs typeface="Times New Roman" panose="02020603050405020304" pitchFamily="18" charset="0"/>
              </a:rPr>
              <a:t>What is an eligible paper?  </a:t>
            </a:r>
            <a:endParaRPr lang="en-GB" sz="1600" dirty="0">
              <a:solidFill>
                <a:srgbClr val="0070C0"/>
              </a:solidFill>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 </a:t>
            </a:r>
            <a:endParaRPr lang="en-GB" sz="1600" dirty="0">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1. First made publicly available between Jan 1, 2014 and Dec 31, 2020</a:t>
            </a:r>
            <a:endParaRPr lang="en-GB" sz="1600" dirty="0">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 </a:t>
            </a:r>
            <a:endParaRPr lang="en-GB" sz="1600" dirty="0">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 </a:t>
            </a:r>
            <a:endParaRPr lang="en-GB" sz="1600" dirty="0">
              <a:ea typeface="MS Mincho" panose="02020609040205080304" pitchFamily="49" charset="-128"/>
              <a:cs typeface="Times New Roman" panose="02020603050405020304" pitchFamily="18" charset="0"/>
            </a:endParaRPr>
          </a:p>
          <a:p>
            <a:pPr>
              <a:spcAft>
                <a:spcPts val="0"/>
              </a:spcAft>
            </a:pPr>
            <a:r>
              <a:rPr lang="en-US" sz="1200" dirty="0">
                <a:latin typeface="Cambria" panose="02040503050406030204" pitchFamily="18" charset="0"/>
                <a:ea typeface="MS Mincho" panose="02020609040205080304" pitchFamily="49" charset="-128"/>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Rectangle 2"/>
          <p:cNvSpPr/>
          <p:nvPr/>
        </p:nvSpPr>
        <p:spPr>
          <a:xfrm>
            <a:off x="861846" y="1329751"/>
            <a:ext cx="5830355" cy="584775"/>
          </a:xfrm>
          <a:prstGeom prst="rect">
            <a:avLst/>
          </a:prstGeom>
        </p:spPr>
        <p:txBody>
          <a:bodyPr wrap="square">
            <a:spAutoFit/>
          </a:bodyPr>
          <a:lstStyle/>
          <a:p>
            <a:pPr>
              <a:spcAft>
                <a:spcPts val="0"/>
              </a:spcAft>
            </a:pPr>
            <a:endParaRPr lang="en-US" sz="1600" dirty="0">
              <a:ea typeface="MS Mincho" panose="02020609040205080304" pitchFamily="49" charset="-128"/>
              <a:cs typeface="Times New Roman" panose="02020603050405020304" pitchFamily="18" charset="0"/>
            </a:endParaRPr>
          </a:p>
          <a:p>
            <a:pPr>
              <a:spcAft>
                <a:spcPts val="0"/>
              </a:spcAft>
            </a:pPr>
            <a:endParaRPr lang="en-GB" sz="1600" dirty="0">
              <a:ea typeface="MS Mincho" panose="02020609040205080304" pitchFamily="49" charset="-128"/>
              <a:cs typeface="Times New Roman" panose="02020603050405020304" pitchFamily="18" charset="0"/>
            </a:endParaRPr>
          </a:p>
        </p:txBody>
      </p:sp>
      <p:sp>
        <p:nvSpPr>
          <p:cNvPr id="4" name="Rectangle 3"/>
          <p:cNvSpPr/>
          <p:nvPr/>
        </p:nvSpPr>
        <p:spPr>
          <a:xfrm>
            <a:off x="861847" y="1416324"/>
            <a:ext cx="7777656" cy="1077218"/>
          </a:xfrm>
          <a:prstGeom prst="rect">
            <a:avLst/>
          </a:prstGeom>
        </p:spPr>
        <p:txBody>
          <a:bodyPr wrap="square">
            <a:spAutoFit/>
          </a:bodyPr>
          <a:lstStyle/>
          <a:p>
            <a:pPr>
              <a:spcAft>
                <a:spcPts val="0"/>
              </a:spcAft>
            </a:pPr>
            <a:r>
              <a:rPr lang="en-US" sz="1600" dirty="0">
                <a:ea typeface="MS Mincho" panose="02020609040205080304" pitchFamily="49" charset="-128"/>
                <a:cs typeface="Times New Roman" panose="02020603050405020304" pitchFamily="18" charset="0"/>
              </a:rPr>
              <a:t> </a:t>
            </a:r>
            <a:r>
              <a:rPr lang="en-GB" sz="1600" dirty="0">
                <a:ea typeface="MS Mincho" panose="02020609040205080304" pitchFamily="49" charset="-128"/>
                <a:cs typeface="Times New Roman" panose="02020603050405020304" pitchFamily="18" charset="0"/>
              </a:rPr>
              <a:t>2. Open access.   	</a:t>
            </a:r>
          </a:p>
          <a:p>
            <a:pPr>
              <a:spcAft>
                <a:spcPts val="0"/>
              </a:spcAft>
            </a:pPr>
            <a:r>
              <a:rPr lang="en-GB" sz="1600" dirty="0">
                <a:ea typeface="MS Mincho" panose="02020609040205080304" pitchFamily="49" charset="-128"/>
                <a:cs typeface="Times New Roman" panose="02020603050405020304" pitchFamily="18" charset="0"/>
              </a:rPr>
              <a:t>	Before 1 April 2016 not required.</a:t>
            </a:r>
          </a:p>
          <a:p>
            <a:pPr>
              <a:spcAft>
                <a:spcPts val="0"/>
              </a:spcAft>
            </a:pPr>
            <a:r>
              <a:rPr lang="en-GB" sz="1600" dirty="0">
                <a:ea typeface="MS Mincho" panose="02020609040205080304" pitchFamily="49" charset="-128"/>
                <a:cs typeface="Times New Roman" panose="02020603050405020304" pitchFamily="18" charset="0"/>
              </a:rPr>
              <a:t>	1 April 2016 – 31 March 2018, deposited in CRIS/SORA within 3 months of publication</a:t>
            </a:r>
          </a:p>
          <a:p>
            <a:pPr>
              <a:spcAft>
                <a:spcPts val="0"/>
              </a:spcAft>
            </a:pPr>
            <a:r>
              <a:rPr lang="en-GB" sz="1600" dirty="0">
                <a:ea typeface="MS Mincho" panose="02020609040205080304" pitchFamily="49" charset="-128"/>
                <a:cs typeface="Times New Roman" panose="02020603050405020304" pitchFamily="18" charset="0"/>
              </a:rPr>
              <a:t>	After 1 April 2018, deposited in CRIS/SORA within 3 months of acceptance</a:t>
            </a:r>
          </a:p>
        </p:txBody>
      </p:sp>
      <p:sp>
        <p:nvSpPr>
          <p:cNvPr id="5" name="Rectangle 4"/>
          <p:cNvSpPr/>
          <p:nvPr/>
        </p:nvSpPr>
        <p:spPr>
          <a:xfrm>
            <a:off x="861846" y="2693504"/>
            <a:ext cx="6855288" cy="3770263"/>
          </a:xfrm>
          <a:prstGeom prst="rect">
            <a:avLst/>
          </a:prstGeom>
        </p:spPr>
        <p:txBody>
          <a:bodyPr wrap="square">
            <a:spAutoFit/>
          </a:bodyPr>
          <a:lstStyle/>
          <a:p>
            <a:pPr>
              <a:spcAft>
                <a:spcPts val="0"/>
              </a:spcAft>
            </a:pPr>
            <a:r>
              <a:rPr lang="en-US" sz="1600" dirty="0">
                <a:ea typeface="MS Mincho" panose="02020609040205080304" pitchFamily="49" charset="-128"/>
                <a:cs typeface="Times New Roman" panose="02020603050405020304" pitchFamily="18" charset="0"/>
              </a:rPr>
              <a:t>3. Contribution </a:t>
            </a:r>
            <a:endParaRPr lang="en-GB" sz="1600" dirty="0">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Nominated academic is one of </a:t>
            </a:r>
            <a:r>
              <a:rPr lang="en-US" sz="1600" dirty="0">
                <a:solidFill>
                  <a:srgbClr val="FF0000"/>
                </a:solidFill>
                <a:ea typeface="MS Mincho" panose="02020609040205080304" pitchFamily="49" charset="-128"/>
                <a:cs typeface="Times New Roman" panose="02020603050405020304" pitchFamily="18" charset="0"/>
              </a:rPr>
              <a:t>FIFTEEN </a:t>
            </a:r>
            <a:r>
              <a:rPr lang="en-US" sz="1600" dirty="0">
                <a:ea typeface="MS Mincho" panose="02020609040205080304" pitchFamily="49" charset="-128"/>
                <a:cs typeface="Times New Roman" panose="02020603050405020304" pitchFamily="18" charset="0"/>
              </a:rPr>
              <a:t>or less authors</a:t>
            </a:r>
            <a:endParaRPr lang="en-GB" sz="1600" dirty="0">
              <a:ea typeface="MS Mincho" panose="02020609040205080304" pitchFamily="49" charset="-128"/>
              <a:cs typeface="Times New Roman" panose="02020603050405020304" pitchFamily="18" charset="0"/>
            </a:endParaRPr>
          </a:p>
          <a:p>
            <a:pPr>
              <a:spcAft>
                <a:spcPts val="0"/>
              </a:spcAft>
            </a:pPr>
            <a:r>
              <a:rPr lang="en-US" sz="1600" b="1" dirty="0">
                <a:ea typeface="MS Mincho" panose="02020609040205080304" pitchFamily="49" charset="-128"/>
                <a:cs typeface="Times New Roman" panose="02020603050405020304" pitchFamily="18" charset="0"/>
              </a:rPr>
              <a:t>OR</a:t>
            </a:r>
            <a:endParaRPr lang="en-GB" sz="1600" dirty="0">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Nominated academic is a lead or corresponding author </a:t>
            </a:r>
            <a:endParaRPr lang="en-GB" sz="1600" dirty="0">
              <a:ea typeface="MS Mincho" panose="02020609040205080304" pitchFamily="49" charset="-128"/>
              <a:cs typeface="Times New Roman" panose="02020603050405020304" pitchFamily="18" charset="0"/>
            </a:endParaRPr>
          </a:p>
          <a:p>
            <a:pPr>
              <a:spcAft>
                <a:spcPts val="0"/>
              </a:spcAft>
            </a:pPr>
            <a:r>
              <a:rPr lang="en-US" sz="1600" b="1" dirty="0">
                <a:ea typeface="MS Mincho" panose="02020609040205080304" pitchFamily="49" charset="-128"/>
                <a:cs typeface="Times New Roman" panose="02020603050405020304" pitchFamily="18" charset="0"/>
              </a:rPr>
              <a:t>OR</a:t>
            </a:r>
            <a:endParaRPr lang="en-GB" sz="1600" dirty="0">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Statement submitted with REF return on the nominated academic’s role, and </a:t>
            </a:r>
            <a:r>
              <a:rPr lang="en-US" sz="1600" i="1" dirty="0">
                <a:ea typeface="MS Mincho" panose="02020609040205080304" pitchFamily="49" charset="-128"/>
                <a:cs typeface="Times New Roman" panose="02020603050405020304" pitchFamily="18" charset="0"/>
              </a:rPr>
              <a:t>ideally also published in the ‘Author Contribution’ section of the manuscript which takes </a:t>
            </a:r>
            <a:r>
              <a:rPr lang="en-US" sz="1600" i="1" dirty="0" err="1">
                <a:ea typeface="MS Mincho" panose="02020609040205080304" pitchFamily="49" charset="-128"/>
                <a:cs typeface="Times New Roman" panose="02020603050405020304" pitchFamily="18" charset="0"/>
              </a:rPr>
              <a:t>precendent</a:t>
            </a:r>
            <a:r>
              <a:rPr lang="en-US" sz="1600" i="1" dirty="0">
                <a:ea typeface="MS Mincho" panose="02020609040205080304" pitchFamily="49" charset="-128"/>
                <a:cs typeface="Times New Roman" panose="02020603050405020304" pitchFamily="18" charset="0"/>
              </a:rPr>
              <a:t> over any REF statement</a:t>
            </a:r>
            <a:r>
              <a:rPr lang="en-US" sz="1600" dirty="0">
                <a:ea typeface="MS Mincho" panose="02020609040205080304" pitchFamily="49" charset="-128"/>
                <a:cs typeface="Times New Roman" panose="02020603050405020304" pitchFamily="18" charset="0"/>
              </a:rPr>
              <a:t>, which needs to include both :</a:t>
            </a:r>
            <a:endParaRPr lang="en-GB" sz="1600" dirty="0">
              <a:ea typeface="MS Mincho" panose="02020609040205080304" pitchFamily="49" charset="-128"/>
              <a:cs typeface="Times New Roman" panose="02020603050405020304" pitchFamily="18" charset="0"/>
            </a:endParaRPr>
          </a:p>
          <a:p>
            <a:pPr marL="742950" lvl="1" indent="-285750">
              <a:lnSpc>
                <a:spcPts val="1500"/>
              </a:lnSpc>
              <a:spcAft>
                <a:spcPts val="1200"/>
              </a:spcAft>
              <a:buFont typeface="+mj-lt"/>
              <a:buAutoNum type="alphaLcPeriod"/>
            </a:pPr>
            <a:r>
              <a:rPr lang="en-US" sz="1600" dirty="0">
                <a:ea typeface="MS Mincho" panose="02020609040205080304" pitchFamily="49" charset="-128"/>
                <a:cs typeface="Arial" panose="020B0604020202020204" pitchFamily="34" charset="0"/>
              </a:rPr>
              <a:t>The author made a substantial contribution either to the conception and design of the study; or to the organization of the conduct of the study; or to carrying out the study (including acquisition of study data); or to analysis and interpretation of study data.  </a:t>
            </a:r>
            <a:r>
              <a:rPr lang="en-US" sz="1600" b="1" dirty="0">
                <a:ea typeface="MS Mincho" panose="02020609040205080304" pitchFamily="49" charset="-128"/>
                <a:cs typeface="Arial" panose="020B0604020202020204" pitchFamily="34" charset="0"/>
              </a:rPr>
              <a:t>AND</a:t>
            </a:r>
            <a:endParaRPr lang="en-GB" sz="1600" dirty="0">
              <a:ea typeface="MS Mincho" panose="02020609040205080304" pitchFamily="49" charset="-128"/>
              <a:cs typeface="Times New Roman" panose="02020603050405020304" pitchFamily="18" charset="0"/>
            </a:endParaRPr>
          </a:p>
          <a:p>
            <a:pPr marL="742950" lvl="1" indent="-285750">
              <a:lnSpc>
                <a:spcPts val="1500"/>
              </a:lnSpc>
              <a:spcAft>
                <a:spcPts val="1200"/>
              </a:spcAft>
              <a:buFont typeface="+mj-lt"/>
              <a:buAutoNum type="alphaLcPeriod"/>
            </a:pPr>
            <a:r>
              <a:rPr lang="en-US" sz="1600" dirty="0">
                <a:ea typeface="MS Mincho" panose="02020609040205080304" pitchFamily="49" charset="-128"/>
                <a:cs typeface="Arial" panose="020B0604020202020204" pitchFamily="34" charset="0"/>
              </a:rPr>
              <a:t>The author helped draft the output; or critique the output for important intellectual content</a:t>
            </a:r>
            <a:endParaRPr lang="en-GB" sz="1600" dirty="0">
              <a:ea typeface="MS Mincho" panose="02020609040205080304" pitchFamily="49" charset="-128"/>
              <a:cs typeface="Times New Roman" panose="02020603050405020304" pitchFamily="18" charset="0"/>
            </a:endParaRPr>
          </a:p>
          <a:p>
            <a:pPr>
              <a:spcAft>
                <a:spcPts val="0"/>
              </a:spcAft>
            </a:pPr>
            <a:r>
              <a:rPr lang="en-US" sz="1600" dirty="0">
                <a:ea typeface="MS Mincho" panose="02020609040205080304" pitchFamily="49" charset="-128"/>
                <a:cs typeface="Times New Roman" panose="02020603050405020304" pitchFamily="18" charset="0"/>
              </a:rPr>
              <a:t> </a:t>
            </a:r>
            <a:endParaRPr lang="en-GB" sz="1600" dirty="0">
              <a:ea typeface="MS Mincho" panose="02020609040205080304" pitchFamily="49" charset="-128"/>
              <a:cs typeface="Times New Roman" panose="02020603050405020304" pitchFamily="18" charset="0"/>
            </a:endParaRPr>
          </a:p>
        </p:txBody>
      </p:sp>
      <p:sp>
        <p:nvSpPr>
          <p:cNvPr id="7" name="Rectangle 6">
            <a:extLst>
              <a:ext uri="{FF2B5EF4-FFF2-40B4-BE49-F238E27FC236}">
                <a16:creationId xmlns:a16="http://schemas.microsoft.com/office/drawing/2014/main" id="{184AB1B2-F663-4035-AF84-EB940E07F7AE}"/>
              </a:ext>
            </a:extLst>
          </p:cNvPr>
          <p:cNvSpPr/>
          <p:nvPr/>
        </p:nvSpPr>
        <p:spPr>
          <a:xfrm>
            <a:off x="861847" y="6152545"/>
            <a:ext cx="6955972" cy="338554"/>
          </a:xfrm>
          <a:prstGeom prst="rect">
            <a:avLst/>
          </a:prstGeom>
        </p:spPr>
        <p:txBody>
          <a:bodyPr wrap="square">
            <a:spAutoFit/>
          </a:bodyPr>
          <a:lstStyle/>
          <a:p>
            <a:pPr>
              <a:spcAft>
                <a:spcPts val="0"/>
              </a:spcAft>
            </a:pPr>
            <a:r>
              <a:rPr lang="en-US" sz="1600" dirty="0">
                <a:ea typeface="MS Mincho" panose="02020609040205080304" pitchFamily="49" charset="-128"/>
                <a:cs typeface="Times New Roman" panose="02020603050405020304" pitchFamily="18" charset="0"/>
              </a:rPr>
              <a:t>4. Not a Review or comment, but could be a Systematic Review.</a:t>
            </a:r>
            <a:endParaRPr lang="en-GB" sz="16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672813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29 at 17.08.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00" y="1223952"/>
            <a:ext cx="4510983" cy="4066505"/>
          </a:xfrm>
          <a:prstGeom prst="rect">
            <a:avLst/>
          </a:prstGeom>
        </p:spPr>
      </p:pic>
      <p:sp>
        <p:nvSpPr>
          <p:cNvPr id="4" name="Rectangle 3"/>
          <p:cNvSpPr/>
          <p:nvPr/>
        </p:nvSpPr>
        <p:spPr>
          <a:xfrm>
            <a:off x="4834321" y="1223952"/>
            <a:ext cx="3659120" cy="1200329"/>
          </a:xfrm>
          <a:prstGeom prst="rect">
            <a:avLst/>
          </a:prstGeom>
        </p:spPr>
        <p:txBody>
          <a:bodyPr wrap="square">
            <a:spAutoFit/>
          </a:bodyPr>
          <a:lstStyle/>
          <a:p>
            <a:r>
              <a:rPr lang="en-US" dirty="0"/>
              <a:t>SGUL’s Research Publications Policy requires that the upload is made via the CRIS for our institutional repository, SORA.</a:t>
            </a:r>
          </a:p>
        </p:txBody>
      </p:sp>
      <p:pic>
        <p:nvPicPr>
          <p:cNvPr id="5" name="Picture 4" descr="Screen Shot 2018-04-29 at 17.10.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175" y="2506914"/>
            <a:ext cx="4527036" cy="2935943"/>
          </a:xfrm>
          <a:prstGeom prst="rect">
            <a:avLst/>
          </a:prstGeom>
        </p:spPr>
      </p:pic>
      <p:sp>
        <p:nvSpPr>
          <p:cNvPr id="7" name="Rectangle 6"/>
          <p:cNvSpPr/>
          <p:nvPr/>
        </p:nvSpPr>
        <p:spPr>
          <a:xfrm>
            <a:off x="851090" y="5634048"/>
            <a:ext cx="7334285" cy="1661993"/>
          </a:xfrm>
          <a:prstGeom prst="rect">
            <a:avLst/>
          </a:prstGeom>
        </p:spPr>
        <p:txBody>
          <a:bodyPr wrap="square">
            <a:spAutoFit/>
          </a:bodyPr>
          <a:lstStyle/>
          <a:p>
            <a:r>
              <a:rPr lang="en-US" dirty="0">
                <a:hlinkClick r:id="rId4">
                  <a:extLst>
                    <a:ext uri="{A12FA001-AC4F-418D-AE19-62706E023703}">
                      <ahyp:hlinkClr xmlns:ahyp="http://schemas.microsoft.com/office/drawing/2018/hyperlinkcolor" val="tx"/>
                    </a:ext>
                  </a:extLst>
                </a:hlinkClick>
              </a:rPr>
              <a:t>Don’t wait for CRIS to notify you that a paper has been detected.  As soon as your paper is accepted, deposit it!</a:t>
            </a:r>
          </a:p>
          <a:p>
            <a:endParaRPr lang="en-US" dirty="0">
              <a:hlinkClick r:id="rId4">
                <a:extLst>
                  <a:ext uri="{A12FA001-AC4F-418D-AE19-62706E023703}">
                    <ahyp:hlinkClr xmlns:ahyp="http://schemas.microsoft.com/office/drawing/2018/hyperlinkcolor" val="tx"/>
                  </a:ext>
                </a:extLst>
              </a:hlinkClick>
            </a:endParaRPr>
          </a:p>
          <a:p>
            <a:r>
              <a:rPr lang="en-US" sz="1200" dirty="0">
                <a:hlinkClick r:id="rId4">
                  <a:extLst>
                    <a:ext uri="{A12FA001-AC4F-418D-AE19-62706E023703}">
                      <ahyp:hlinkClr xmlns:ahyp="http://schemas.microsoft.com/office/drawing/2018/hyperlinkcolor" val="tx"/>
                    </a:ext>
                  </a:extLst>
                </a:hlinkClick>
              </a:rPr>
              <a:t>https://www.sgul.ac.uk/about/our-professional-services/information-services/library/researchers/cris-and-sora</a:t>
            </a:r>
            <a:endParaRPr lang="en-US" sz="1200" dirty="0"/>
          </a:p>
          <a:p>
            <a:endParaRPr lang="en-US" dirty="0"/>
          </a:p>
          <a:p>
            <a:endParaRPr lang="en-US" dirty="0"/>
          </a:p>
        </p:txBody>
      </p:sp>
      <p:sp>
        <p:nvSpPr>
          <p:cNvPr id="8" name="TextBox 7"/>
          <p:cNvSpPr txBox="1"/>
          <p:nvPr/>
        </p:nvSpPr>
        <p:spPr>
          <a:xfrm>
            <a:off x="897749" y="517853"/>
            <a:ext cx="5001754" cy="369332"/>
          </a:xfrm>
          <a:prstGeom prst="rect">
            <a:avLst/>
          </a:prstGeom>
          <a:noFill/>
        </p:spPr>
        <p:txBody>
          <a:bodyPr wrap="none" rtlCol="0">
            <a:spAutoFit/>
          </a:bodyPr>
          <a:lstStyle/>
          <a:p>
            <a:r>
              <a:rPr lang="en-US" dirty="0"/>
              <a:t>Open Access at St George’s - </a:t>
            </a:r>
            <a:r>
              <a:rPr lang="en-GB" u="sng" dirty="0">
                <a:hlinkClick r:id="rId5"/>
              </a:rPr>
              <a:t>https://cris.sgul.ac.uk/</a:t>
            </a:r>
            <a:endParaRPr lang="en-US" dirty="0"/>
          </a:p>
        </p:txBody>
      </p:sp>
    </p:spTree>
    <p:extLst>
      <p:ext uri="{BB962C8B-B14F-4D97-AF65-F5344CB8AC3E}">
        <p14:creationId xmlns:p14="http://schemas.microsoft.com/office/powerpoint/2010/main" val="202622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5575" y="413216"/>
            <a:ext cx="7429081" cy="5355312"/>
          </a:xfrm>
          <a:prstGeom prst="rect">
            <a:avLst/>
          </a:prstGeom>
        </p:spPr>
        <p:txBody>
          <a:bodyPr wrap="square" anchor="t">
            <a:spAutoFit/>
          </a:bodyPr>
          <a:lstStyle/>
          <a:p>
            <a:r>
              <a:rPr lang="en-US" dirty="0">
                <a:solidFill>
                  <a:srgbClr val="0070C0"/>
                </a:solidFill>
                <a:ea typeface="MS Mincho"/>
                <a:cs typeface="Times New Roman"/>
              </a:rPr>
              <a:t>Overview Update</a:t>
            </a:r>
            <a:endParaRPr lang="en-US" dirty="0">
              <a:solidFill>
                <a:srgbClr val="0070C0"/>
              </a:solidFill>
              <a:ea typeface="MS Mincho" panose="02020609040205080304" pitchFamily="49" charset="-128"/>
              <a:cs typeface="Times New Roman" panose="02020603050405020304" pitchFamily="18" charset="0"/>
            </a:endParaRP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r>
              <a:rPr lang="en-US" dirty="0">
                <a:ea typeface="MS Mincho"/>
                <a:cs typeface="Times New Roman"/>
              </a:rPr>
              <a:t>What is REF and w</a:t>
            </a:r>
            <a:r>
              <a:rPr lang="en-US" dirty="0">
                <a:ea typeface="MS Mincho" panose="02020609040205080304" pitchFamily="49" charset="-128"/>
                <a:cs typeface="Times New Roman" panose="02020603050405020304" pitchFamily="18" charset="0"/>
              </a:rPr>
              <a:t>hat does REF mean to SGUL?  Income and reputation</a:t>
            </a:r>
            <a:endParaRPr lang="en-GB" dirty="0">
              <a:ea typeface="MS Mincho" panose="02020609040205080304" pitchFamily="49" charset="-128"/>
              <a:cs typeface="Times New Roman" panose="02020603050405020304" pitchFamily="18" charset="0"/>
            </a:endParaRPr>
          </a:p>
          <a:p>
            <a:r>
              <a:rPr lang="en-US" dirty="0">
                <a:ea typeface="MS Mincho"/>
                <a:cs typeface="Times New Roman"/>
              </a:rPr>
              <a:t>What is assessed and how?</a:t>
            </a:r>
            <a:endParaRPr lang="en-GB" dirty="0">
              <a:ea typeface="MS Mincho"/>
              <a:cs typeface="Times New Roman"/>
            </a:endParaRP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endParaRPr lang="en-US" dirty="0">
              <a:ea typeface="MS Mincho" panose="02020609040205080304" pitchFamily="49" charset="-128"/>
              <a:cs typeface="Times New Roman" panose="02020603050405020304" pitchFamily="18" charset="0"/>
            </a:endParaRPr>
          </a:p>
          <a:p>
            <a:r>
              <a:rPr lang="en-US" dirty="0">
                <a:ea typeface="MS Mincho"/>
                <a:cs typeface="Times New Roman"/>
              </a:rPr>
              <a:t>        Which staff will be submitted?</a:t>
            </a:r>
            <a:endParaRPr lang="en-GB" dirty="0">
              <a:ea typeface="MS Mincho"/>
              <a:cs typeface="Times New Roman"/>
            </a:endParaRPr>
          </a:p>
          <a:p>
            <a:r>
              <a:rPr lang="en-US" dirty="0">
                <a:ea typeface="MS Mincho"/>
                <a:cs typeface="Times New Roman"/>
              </a:rPr>
              <a:t>	Output papers</a:t>
            </a:r>
            <a:endParaRPr lang="en-GB" dirty="0">
              <a:ea typeface="MS Mincho"/>
              <a:cs typeface="Times New Roman"/>
            </a:endParaRPr>
          </a:p>
          <a:p>
            <a:r>
              <a:rPr lang="en-US" dirty="0">
                <a:ea typeface="MS Mincho"/>
                <a:cs typeface="Times New Roman"/>
              </a:rPr>
              <a:t>                	Which papers will we submit?</a:t>
            </a:r>
          </a:p>
          <a:p>
            <a:r>
              <a:rPr lang="en-US" dirty="0">
                <a:ea typeface="MS Mincho"/>
                <a:cs typeface="Times New Roman"/>
              </a:rPr>
              <a:t>		Mock REF (</a:t>
            </a:r>
            <a:r>
              <a:rPr lang="en-US" dirty="0">
                <a:solidFill>
                  <a:srgbClr val="0070C0"/>
                </a:solidFill>
                <a:ea typeface="MS Mincho"/>
                <a:cs typeface="Times New Roman"/>
              </a:rPr>
              <a:t>currently open</a:t>
            </a:r>
            <a:r>
              <a:rPr lang="en-US" dirty="0">
                <a:ea typeface="MS Mincho"/>
                <a:cs typeface="Times New Roman"/>
              </a:rPr>
              <a:t>) 	</a:t>
            </a:r>
            <a:endParaRPr lang="en-GB" dirty="0">
              <a:ea typeface="MS Mincho"/>
              <a:cs typeface="Times New Roman"/>
            </a:endParaRPr>
          </a:p>
          <a:p>
            <a:r>
              <a:rPr lang="en-US" dirty="0">
                <a:ea typeface="MS Mincho"/>
                <a:cs typeface="Times New Roman"/>
              </a:rPr>
              <a:t>                	What is an eligible paper?</a:t>
            </a:r>
          </a:p>
          <a:p>
            <a:r>
              <a:rPr lang="en-US" dirty="0">
                <a:ea typeface="MS Mincho"/>
                <a:cs typeface="Times New Roman"/>
              </a:rPr>
              <a:t>		What if there are multiple SGUL authors on a paper?</a:t>
            </a:r>
            <a:endParaRPr lang="en-GB" dirty="0">
              <a:ea typeface="MS Mincho"/>
              <a:cs typeface="Times New Roman"/>
            </a:endParaRPr>
          </a:p>
          <a:p>
            <a:r>
              <a:rPr lang="en-US" dirty="0">
                <a:ea typeface="MS Mincho"/>
                <a:cs typeface="Times New Roman"/>
              </a:rPr>
              <a:t>                	How is the quality of papers assessed?</a:t>
            </a:r>
          </a:p>
          <a:p>
            <a:r>
              <a:rPr lang="en-US" dirty="0">
                <a:ea typeface="MS Mincho"/>
                <a:cs typeface="Times New Roman"/>
              </a:rPr>
              <a:t>               	Next steps</a:t>
            </a:r>
          </a:p>
          <a:p>
            <a:r>
              <a:rPr lang="en-US" dirty="0">
                <a:ea typeface="MS Mincho"/>
                <a:cs typeface="Times New Roman"/>
              </a:rPr>
              <a:t>         Impact cases</a:t>
            </a:r>
            <a:endParaRPr lang="en-GB" dirty="0">
              <a:ea typeface="MS Mincho"/>
              <a:cs typeface="Times New Roman"/>
            </a:endParaRPr>
          </a:p>
          <a:p>
            <a:r>
              <a:rPr lang="en-US" dirty="0">
                <a:ea typeface="MS Mincho"/>
                <a:cs typeface="Times New Roman"/>
              </a:rPr>
              <a:t>         Environment</a:t>
            </a:r>
            <a:endParaRPr lang="en-GB" dirty="0">
              <a:ea typeface="MS Mincho"/>
              <a:cs typeface="Times New Roman"/>
            </a:endParaRPr>
          </a:p>
          <a:p>
            <a:pPr>
              <a:spcAft>
                <a:spcPts val="0"/>
              </a:spcAft>
            </a:pPr>
            <a:endParaRPr lang="en-US" dirty="0">
              <a:ea typeface="MS Mincho" panose="02020609040205080304" pitchFamily="49" charset="-128"/>
              <a:cs typeface="Times New Roman" panose="02020603050405020304" pitchFamily="18" charset="0"/>
            </a:endParaRPr>
          </a:p>
          <a:p>
            <a:r>
              <a:rPr lang="en-US" dirty="0">
                <a:ea typeface="MS Mincho"/>
                <a:cs typeface="Times New Roman"/>
              </a:rPr>
              <a:t>Summary and contacts</a:t>
            </a:r>
            <a:endParaRPr lang="en-GB" dirty="0">
              <a:ea typeface="MS Mincho" panose="02020609040205080304" pitchFamily="49" charset="-128"/>
              <a:cs typeface="Times New Roman" panose="02020603050405020304" pitchFamily="18" charset="0"/>
            </a:endParaRPr>
          </a:p>
          <a:p>
            <a:pPr>
              <a:spcAft>
                <a:spcPts val="0"/>
              </a:spcAft>
            </a:pPr>
            <a:endParaRPr lang="en-GB"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41205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9086" y="541486"/>
            <a:ext cx="7247818" cy="1754326"/>
          </a:xfrm>
          <a:prstGeom prst="rect">
            <a:avLst/>
          </a:prstGeom>
          <a:noFill/>
        </p:spPr>
        <p:txBody>
          <a:bodyPr wrap="none" rtlCol="0">
            <a:spAutoFit/>
          </a:bodyPr>
          <a:lstStyle/>
          <a:p>
            <a:r>
              <a:rPr lang="en-GB" dirty="0"/>
              <a:t>ORCID  - </a:t>
            </a:r>
            <a:r>
              <a:rPr lang="en-GB" dirty="0">
                <a:hlinkClick r:id="rId2"/>
              </a:rPr>
              <a:t>https://orcid.org/</a:t>
            </a:r>
            <a:endParaRPr lang="en-GB" dirty="0"/>
          </a:p>
          <a:p>
            <a:endParaRPr lang="en-GB" dirty="0"/>
          </a:p>
          <a:p>
            <a:r>
              <a:rPr lang="en-GB" dirty="0"/>
              <a:t>REF2021 “strongly encourage” all submitted staff to have an ORCID account</a:t>
            </a:r>
          </a:p>
          <a:p>
            <a:endParaRPr lang="en-GB" dirty="0"/>
          </a:p>
          <a:p>
            <a:endParaRPr lang="en-GB" dirty="0"/>
          </a:p>
          <a:p>
            <a:endParaRPr lang="en-GB" dirty="0"/>
          </a:p>
        </p:txBody>
      </p:sp>
      <p:pic>
        <p:nvPicPr>
          <p:cNvPr id="4" name="Picture 3"/>
          <p:cNvPicPr>
            <a:picLocks noChangeAspect="1"/>
          </p:cNvPicPr>
          <p:nvPr/>
        </p:nvPicPr>
        <p:blipFill rotWithShape="1">
          <a:blip r:embed="rId3"/>
          <a:srcRect l="14726" t="37641" r="47912" b="17541"/>
          <a:stretch/>
        </p:blipFill>
        <p:spPr>
          <a:xfrm>
            <a:off x="3054699" y="1864858"/>
            <a:ext cx="3416440" cy="2632668"/>
          </a:xfrm>
          <a:prstGeom prst="rect">
            <a:avLst/>
          </a:prstGeom>
        </p:spPr>
      </p:pic>
      <p:sp>
        <p:nvSpPr>
          <p:cNvPr id="5" name="TextBox 4"/>
          <p:cNvSpPr txBox="1"/>
          <p:nvPr/>
        </p:nvSpPr>
        <p:spPr>
          <a:xfrm>
            <a:off x="443563" y="4883494"/>
            <a:ext cx="6465809" cy="1477328"/>
          </a:xfrm>
          <a:prstGeom prst="rect">
            <a:avLst/>
          </a:prstGeom>
          <a:noFill/>
        </p:spPr>
        <p:txBody>
          <a:bodyPr wrap="none" rtlCol="0">
            <a:spAutoFit/>
          </a:bodyPr>
          <a:lstStyle/>
          <a:p>
            <a:r>
              <a:rPr lang="en-GB" dirty="0"/>
              <a:t>Any REF2021 submitted papers need to be in your ORCID accounts </a:t>
            </a:r>
          </a:p>
          <a:p>
            <a:r>
              <a:rPr lang="en-GB" dirty="0"/>
              <a:t>In ORCID, your account needs to be visible to everyone (top right)</a:t>
            </a:r>
          </a:p>
          <a:p>
            <a:endParaRPr lang="en-GB" dirty="0"/>
          </a:p>
          <a:p>
            <a:r>
              <a:rPr lang="en-GB" dirty="0"/>
              <a:t>Please deposit your ORCID account number into the CRIS</a:t>
            </a:r>
          </a:p>
          <a:p>
            <a:endParaRPr lang="en-GB" dirty="0"/>
          </a:p>
        </p:txBody>
      </p:sp>
    </p:spTree>
    <p:extLst>
      <p:ext uri="{BB962C8B-B14F-4D97-AF65-F5344CB8AC3E}">
        <p14:creationId xmlns:p14="http://schemas.microsoft.com/office/powerpoint/2010/main" val="200474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5861" y="720505"/>
            <a:ext cx="8219366" cy="5909310"/>
          </a:xfrm>
          <a:prstGeom prst="rect">
            <a:avLst/>
          </a:prstGeom>
          <a:noFill/>
        </p:spPr>
        <p:txBody>
          <a:bodyPr wrap="none" rtlCol="0">
            <a:spAutoFit/>
          </a:bodyPr>
          <a:lstStyle/>
          <a:p>
            <a:r>
              <a:rPr lang="en-GB" dirty="0">
                <a:solidFill>
                  <a:srgbClr val="0070C0"/>
                </a:solidFill>
              </a:rPr>
              <a:t>What if there are multiple REF eligible SGUL authors on the paper?</a:t>
            </a:r>
          </a:p>
          <a:p>
            <a:endParaRPr lang="en-GB" dirty="0">
              <a:solidFill>
                <a:srgbClr val="0070C0"/>
              </a:solidFill>
            </a:endParaRPr>
          </a:p>
          <a:p>
            <a:r>
              <a:rPr lang="en-GB" dirty="0">
                <a:solidFill>
                  <a:srgbClr val="0070C0"/>
                </a:solidFill>
              </a:rPr>
              <a:t>Strategies for teams and collaborators -</a:t>
            </a:r>
          </a:p>
          <a:p>
            <a:endParaRPr lang="en-GB" dirty="0"/>
          </a:p>
          <a:p>
            <a:r>
              <a:rPr lang="en-GB" dirty="0"/>
              <a:t>Each paper can only be submitted once, even if there are multiple SGUL authors</a:t>
            </a:r>
          </a:p>
          <a:p>
            <a:endParaRPr lang="en-GB" dirty="0"/>
          </a:p>
          <a:p>
            <a:r>
              <a:rPr lang="en-GB" dirty="0"/>
              <a:t>Identify your REF eligible colleagues at SGUL</a:t>
            </a:r>
          </a:p>
          <a:p>
            <a:endParaRPr lang="en-GB" dirty="0"/>
          </a:p>
          <a:p>
            <a:r>
              <a:rPr lang="en-GB" dirty="0"/>
              <a:t>Each staff member must submit at least 1 and a maximum of 5 papers (6 to the mock)</a:t>
            </a:r>
          </a:p>
          <a:p>
            <a:endParaRPr lang="en-GB" dirty="0"/>
          </a:p>
          <a:p>
            <a:r>
              <a:rPr lang="en-GB" dirty="0"/>
              <a:t>Ensure everyone has at least one 3* paper to return</a:t>
            </a:r>
          </a:p>
          <a:p>
            <a:endParaRPr lang="en-GB" dirty="0"/>
          </a:p>
          <a:p>
            <a:r>
              <a:rPr lang="en-GB" dirty="0"/>
              <a:t>Ensure no 4* or strong 3* papers are excluded from return because one colleague</a:t>
            </a:r>
          </a:p>
          <a:p>
            <a:r>
              <a:rPr lang="en-GB" dirty="0"/>
              <a:t>  has &gt;5 papers</a:t>
            </a:r>
          </a:p>
          <a:p>
            <a:endParaRPr lang="en-GB" dirty="0"/>
          </a:p>
          <a:p>
            <a:r>
              <a:rPr lang="en-GB" dirty="0"/>
              <a:t>Remember : </a:t>
            </a:r>
          </a:p>
          <a:p>
            <a:r>
              <a:rPr lang="en-GB" dirty="0"/>
              <a:t>    lead or corresponding authorship can be shared</a:t>
            </a:r>
          </a:p>
          <a:p>
            <a:r>
              <a:rPr lang="en-GB" dirty="0"/>
              <a:t>    don’t forget statements on your contribution to </a:t>
            </a:r>
          </a:p>
          <a:p>
            <a:r>
              <a:rPr lang="en-GB" dirty="0"/>
              <a:t>       the manuscript</a:t>
            </a:r>
          </a:p>
          <a:p>
            <a:endParaRPr lang="en-GB" dirty="0"/>
          </a:p>
          <a:p>
            <a:endParaRPr lang="en-GB" dirty="0"/>
          </a:p>
        </p:txBody>
      </p:sp>
      <p:pic>
        <p:nvPicPr>
          <p:cNvPr id="3" name="Picture 2"/>
          <p:cNvPicPr>
            <a:picLocks noChangeAspect="1"/>
          </p:cNvPicPr>
          <p:nvPr/>
        </p:nvPicPr>
        <p:blipFill rotWithShape="1">
          <a:blip r:embed="rId2"/>
          <a:srcRect l="16634" t="36388" r="52079" b="12423"/>
          <a:stretch/>
        </p:blipFill>
        <p:spPr>
          <a:xfrm>
            <a:off x="6733724" y="4340940"/>
            <a:ext cx="2410275" cy="2517060"/>
          </a:xfrm>
          <a:prstGeom prst="rect">
            <a:avLst/>
          </a:prstGeom>
        </p:spPr>
      </p:pic>
    </p:spTree>
    <p:extLst>
      <p:ext uri="{BB962C8B-B14F-4D97-AF65-F5344CB8AC3E}">
        <p14:creationId xmlns:p14="http://schemas.microsoft.com/office/powerpoint/2010/main" val="3430546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29 at 16.39.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732" y="3028565"/>
            <a:ext cx="1941939" cy="1903100"/>
          </a:xfrm>
          <a:prstGeom prst="rect">
            <a:avLst/>
          </a:prstGeom>
        </p:spPr>
      </p:pic>
      <p:sp>
        <p:nvSpPr>
          <p:cNvPr id="3" name="Rectangle 2"/>
          <p:cNvSpPr/>
          <p:nvPr/>
        </p:nvSpPr>
        <p:spPr>
          <a:xfrm>
            <a:off x="1108842" y="672755"/>
            <a:ext cx="6815958" cy="5109091"/>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sz="2000" dirty="0">
                <a:solidFill>
                  <a:srgbClr val="0070C0"/>
                </a:solidFill>
                <a:ea typeface="MS Mincho" panose="02020609040205080304" pitchFamily="49" charset="-128"/>
                <a:cs typeface="Times New Roman" panose="02020603050405020304" pitchFamily="18" charset="0"/>
              </a:rPr>
              <a:t>Assessment - What is a 3* or 4* quality paper?</a:t>
            </a: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Important because 3* papers and 4* papers bring income, while those assessed as 2* or less do not.</a:t>
            </a:r>
          </a:p>
          <a:p>
            <a:pPr>
              <a:spcAft>
                <a:spcPts val="0"/>
              </a:spcAft>
            </a:pPr>
            <a:r>
              <a:rPr lang="en-US" dirty="0">
                <a:ea typeface="MS Mincho" panose="02020609040205080304" pitchFamily="49" charset="-128"/>
                <a:cs typeface="Times New Roman" panose="02020603050405020304" pitchFamily="18" charset="0"/>
              </a:rPr>
              <a:t>4* papers are weighted at 4 times the value of a 3* paper for REF2014</a:t>
            </a:r>
            <a:endParaRPr lang="en-GB" dirty="0">
              <a:ea typeface="MS Mincho" panose="02020609040205080304" pitchFamily="49" charset="-128"/>
              <a:cs typeface="Times New Roman" panose="02020603050405020304" pitchFamily="18" charset="0"/>
            </a:endParaRP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Guidance from REF2021 </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Guidance from panel members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Metrics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Journal impact factors are not used</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Citations are used</a:t>
            </a:r>
          </a:p>
          <a:p>
            <a:pPr>
              <a:spcAft>
                <a:spcPts val="0"/>
              </a:spcAft>
            </a:pPr>
            <a:endParaRPr lang="en-US" dirty="0">
              <a:effectLst/>
              <a:ea typeface="MS Mincho" panose="02020609040205080304" pitchFamily="49" charset="-128"/>
              <a:cs typeface="Times New Roman" panose="02020603050405020304" pitchFamily="18" charset="0"/>
            </a:endParaRP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r>
              <a:rPr lang="en-US" dirty="0">
                <a:effectLst/>
                <a:ea typeface="MS Mincho" panose="02020609040205080304" pitchFamily="49" charset="-128"/>
                <a:cs typeface="Times New Roman" panose="02020603050405020304" pitchFamily="18" charset="0"/>
              </a:rPr>
              <a:t>Note: Assessment</a:t>
            </a:r>
            <a:r>
              <a:rPr lang="en-US" dirty="0">
                <a:ea typeface="MS Mincho" panose="02020609040205080304" pitchFamily="49" charset="-128"/>
                <a:cs typeface="Times New Roman" panose="02020603050405020304" pitchFamily="18" charset="0"/>
              </a:rPr>
              <a:t> is subjective.</a:t>
            </a:r>
            <a:r>
              <a:rPr lang="en-US" dirty="0">
                <a:effectLst/>
                <a:ea typeface="MS Mincho" panose="02020609040205080304" pitchFamily="49" charset="-128"/>
                <a:cs typeface="Times New Roman" panose="02020603050405020304" pitchFamily="18" charset="0"/>
              </a:rPr>
              <a:t> </a:t>
            </a:r>
          </a:p>
          <a:p>
            <a:pPr>
              <a:spcAft>
                <a:spcPts val="0"/>
              </a:spcAft>
            </a:pPr>
            <a:r>
              <a:rPr lang="en-US" dirty="0">
                <a:ea typeface="MS Mincho" panose="02020609040205080304" pitchFamily="49" charset="-128"/>
                <a:cs typeface="Times New Roman" panose="02020603050405020304" pitchFamily="18" charset="0"/>
              </a:rPr>
              <a:t>Assessment panels undertake multiple calibration </a:t>
            </a:r>
            <a:r>
              <a:rPr lang="en-US" dirty="0" err="1">
                <a:ea typeface="MS Mincho" panose="02020609040205080304" pitchFamily="49" charset="-128"/>
                <a:cs typeface="Times New Roman" panose="02020603050405020304" pitchFamily="18" charset="0"/>
              </a:rPr>
              <a:t>excercises</a:t>
            </a:r>
            <a:endParaRPr lang="en-US"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95724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48" t="45405" r="37802" b="24110"/>
          <a:stretch/>
        </p:blipFill>
        <p:spPr>
          <a:xfrm>
            <a:off x="909376" y="1667522"/>
            <a:ext cx="7425680" cy="2662813"/>
          </a:xfrm>
          <a:prstGeom prst="rect">
            <a:avLst/>
          </a:prstGeom>
        </p:spPr>
      </p:pic>
      <p:sp>
        <p:nvSpPr>
          <p:cNvPr id="3" name="Rectangle 2"/>
          <p:cNvSpPr/>
          <p:nvPr/>
        </p:nvSpPr>
        <p:spPr>
          <a:xfrm>
            <a:off x="992940" y="651859"/>
            <a:ext cx="2324162" cy="369332"/>
          </a:xfrm>
          <a:prstGeom prst="rect">
            <a:avLst/>
          </a:prstGeom>
        </p:spPr>
        <p:txBody>
          <a:bodyPr wrap="none">
            <a:spAutoFit/>
          </a:bodyPr>
          <a:lstStyle/>
          <a:p>
            <a:r>
              <a:rPr lang="en-US" dirty="0">
                <a:ea typeface="MS Mincho" panose="02020609040205080304" pitchFamily="49" charset="-128"/>
                <a:cs typeface="Times New Roman" panose="02020603050405020304" pitchFamily="18" charset="0"/>
              </a:rPr>
              <a:t>Assessment – Outputs</a:t>
            </a:r>
            <a:r>
              <a:rPr lang="en-US" dirty="0">
                <a:solidFill>
                  <a:srgbClr val="FF0000"/>
                </a:solidFill>
                <a:ea typeface="MS Mincho" panose="02020609040205080304" pitchFamily="49" charset="-128"/>
                <a:cs typeface="Times New Roman" panose="02020603050405020304" pitchFamily="18" charset="0"/>
                <a:sym typeface="Wingdings" panose="05000000000000000000" pitchFamily="2" charset="2"/>
              </a:rPr>
              <a:t> </a:t>
            </a:r>
            <a:endParaRPr lang="en-US"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11293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181" y="692393"/>
            <a:ext cx="7450854" cy="1184940"/>
          </a:xfrm>
          <a:prstGeom prst="rect">
            <a:avLst/>
          </a:prstGeom>
        </p:spPr>
        <p:txBody>
          <a:bodyPr wrap="square">
            <a:spAutoFit/>
          </a:bodyPr>
          <a:lstStyle/>
          <a:p>
            <a:pPr lvl="0">
              <a:lnSpc>
                <a:spcPts val="1500"/>
              </a:lnSpc>
              <a:spcAft>
                <a:spcPts val="600"/>
              </a:spcAft>
            </a:pPr>
            <a:r>
              <a:rPr lang="en-GB" dirty="0">
                <a:solidFill>
                  <a:srgbClr val="0070C0"/>
                </a:solidFill>
                <a:ea typeface="MS Mincho" panose="02020609040205080304" pitchFamily="49" charset="-128"/>
                <a:cs typeface="Times New Roman" panose="02020603050405020304" pitchFamily="18" charset="0"/>
              </a:rPr>
              <a:t>Outputs - REF2021 Panel A specific guidance </a:t>
            </a:r>
            <a:endParaRPr lang="en-US" dirty="0">
              <a:solidFill>
                <a:srgbClr val="0070C0"/>
              </a:solidFill>
              <a:ea typeface="MS Mincho" panose="02020609040205080304" pitchFamily="49" charset="-128"/>
              <a:cs typeface="Times New Roman" panose="02020603050405020304" pitchFamily="18" charset="0"/>
              <a:sym typeface="Wingdings" panose="05000000000000000000" pitchFamily="2" charset="2"/>
            </a:endParaRPr>
          </a:p>
          <a:p>
            <a:pPr lvl="0">
              <a:lnSpc>
                <a:spcPts val="1500"/>
              </a:lnSpc>
              <a:spcAft>
                <a:spcPts val="600"/>
              </a:spcAft>
            </a:pPr>
            <a:endParaRPr lang="en-GB" dirty="0">
              <a:ea typeface="MS Mincho" panose="02020609040205080304" pitchFamily="49" charset="-128"/>
              <a:cs typeface="Times New Roman" panose="02020603050405020304" pitchFamily="18" charset="0"/>
            </a:endParaRPr>
          </a:p>
          <a:p>
            <a:pPr lvl="0">
              <a:spcAft>
                <a:spcPts val="600"/>
              </a:spcAft>
            </a:pPr>
            <a:r>
              <a:rPr lang="en-GB" dirty="0">
                <a:ea typeface="MS Mincho" panose="02020609040205080304" pitchFamily="49" charset="-128"/>
                <a:cs typeface="Times New Roman" panose="02020603050405020304" pitchFamily="18" charset="0"/>
              </a:rPr>
              <a:t>The sub-panels will look for evidence of the quality of the output in terms of its </a:t>
            </a:r>
            <a:r>
              <a:rPr lang="en-GB" dirty="0">
                <a:solidFill>
                  <a:srgbClr val="FF0000"/>
                </a:solidFill>
                <a:ea typeface="MS Mincho" panose="02020609040205080304" pitchFamily="49" charset="-128"/>
                <a:cs typeface="Times New Roman" panose="02020603050405020304" pitchFamily="18" charset="0"/>
              </a:rPr>
              <a:t>originality, significance and rigour</a:t>
            </a:r>
          </a:p>
        </p:txBody>
      </p:sp>
      <p:sp>
        <p:nvSpPr>
          <p:cNvPr id="4" name="TextBox 3">
            <a:extLst>
              <a:ext uri="{FF2B5EF4-FFF2-40B4-BE49-F238E27FC236}">
                <a16:creationId xmlns:a16="http://schemas.microsoft.com/office/drawing/2014/main" id="{B8706546-BF50-4D84-9A79-74CDF3298866}"/>
              </a:ext>
            </a:extLst>
          </p:cNvPr>
          <p:cNvSpPr txBox="1"/>
          <p:nvPr/>
        </p:nvSpPr>
        <p:spPr>
          <a:xfrm>
            <a:off x="968830" y="2405743"/>
            <a:ext cx="7826828" cy="2862322"/>
          </a:xfrm>
          <a:prstGeom prst="rect">
            <a:avLst/>
          </a:prstGeom>
          <a:noFill/>
        </p:spPr>
        <p:txBody>
          <a:bodyPr wrap="square" rtlCol="0">
            <a:spAutoFit/>
          </a:bodyPr>
          <a:lstStyle/>
          <a:p>
            <a:r>
              <a:rPr lang="en-GB" b="1" dirty="0"/>
              <a:t>Originality </a:t>
            </a:r>
            <a:r>
              <a:rPr lang="en-GB" dirty="0"/>
              <a:t>– the extent to which the output makes an important and innovative contribution to understanding and knowledge in the field</a:t>
            </a:r>
          </a:p>
          <a:p>
            <a:endParaRPr lang="en-GB" dirty="0"/>
          </a:p>
          <a:p>
            <a:r>
              <a:rPr lang="en-GB" b="1" dirty="0"/>
              <a:t>Significance</a:t>
            </a:r>
            <a:r>
              <a:rPr lang="en-GB" dirty="0"/>
              <a:t> – the extent to which the work has influenced or has the capacity to influence, knowledge and scholarly thought, or the development and understanding of policy and/or practice</a:t>
            </a:r>
          </a:p>
          <a:p>
            <a:endParaRPr lang="en-GB" dirty="0"/>
          </a:p>
          <a:p>
            <a:r>
              <a:rPr lang="en-GB" b="1" dirty="0"/>
              <a:t>Rigour</a:t>
            </a:r>
            <a:r>
              <a:rPr lang="en-GB" dirty="0"/>
              <a:t> – the extent to which the work demonstrates intellectual coherence and integrity, and adopts robust and appropriate concepts, analyses, sources, theories and/or methodologies</a:t>
            </a:r>
          </a:p>
        </p:txBody>
      </p:sp>
    </p:spTree>
    <p:extLst>
      <p:ext uri="{BB962C8B-B14F-4D97-AF65-F5344CB8AC3E}">
        <p14:creationId xmlns:p14="http://schemas.microsoft.com/office/powerpoint/2010/main" val="1942040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71DA65-5514-4E12-8616-A5D105B2FA1D}"/>
              </a:ext>
            </a:extLst>
          </p:cNvPr>
          <p:cNvSpPr/>
          <p:nvPr/>
        </p:nvSpPr>
        <p:spPr>
          <a:xfrm>
            <a:off x="1088571" y="1229281"/>
            <a:ext cx="6662058" cy="2262158"/>
          </a:xfrm>
          <a:prstGeom prst="rect">
            <a:avLst/>
          </a:prstGeom>
        </p:spPr>
        <p:txBody>
          <a:bodyPr wrap="square">
            <a:spAutoFit/>
          </a:bodyPr>
          <a:lstStyle/>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scientific rigour and excellence, with regard to design, method, execution and analysis</a:t>
            </a:r>
            <a:endParaRPr lang="en-GB" dirty="0">
              <a:ea typeface="Times New Roman" panose="02020603050405020304" pitchFamily="18" charset="0"/>
              <a:cs typeface="Times New Roman" panose="02020603050405020304" pitchFamily="18" charset="0"/>
            </a:endParaRPr>
          </a:p>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significant addition to knowledge and to the conceptual framework of the field</a:t>
            </a:r>
            <a:endParaRPr lang="en-GB" dirty="0">
              <a:ea typeface="Times New Roman" panose="02020603050405020304" pitchFamily="18" charset="0"/>
              <a:cs typeface="Times New Roman" panose="02020603050405020304" pitchFamily="18" charset="0"/>
            </a:endParaRPr>
          </a:p>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potential and actual significance of the research</a:t>
            </a:r>
            <a:endParaRPr lang="en-GB" dirty="0">
              <a:ea typeface="Times New Roman" panose="02020603050405020304" pitchFamily="18" charset="0"/>
              <a:cs typeface="Times New Roman" panose="02020603050405020304" pitchFamily="18" charset="0"/>
            </a:endParaRPr>
          </a:p>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the scale, challenge and logistical difficulty posed by the research</a:t>
            </a:r>
            <a:endParaRPr lang="en-GB" dirty="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306466A-DCD7-499F-8112-E2BA708B52DA}"/>
              </a:ext>
            </a:extLst>
          </p:cNvPr>
          <p:cNvSpPr/>
          <p:nvPr/>
        </p:nvSpPr>
        <p:spPr>
          <a:xfrm>
            <a:off x="1088571" y="3492782"/>
            <a:ext cx="7681966" cy="2616101"/>
          </a:xfrm>
          <a:prstGeom prst="rect">
            <a:avLst/>
          </a:prstGeom>
        </p:spPr>
        <p:txBody>
          <a:bodyPr wrap="square">
            <a:spAutoFit/>
          </a:bodyPr>
          <a:lstStyle/>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the logical coherence of argument</a:t>
            </a:r>
            <a:endParaRPr lang="en-GB" dirty="0">
              <a:ea typeface="Times New Roman" panose="02020603050405020304" pitchFamily="18" charset="0"/>
              <a:cs typeface="Times New Roman" panose="02020603050405020304" pitchFamily="18" charset="0"/>
            </a:endParaRPr>
          </a:p>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contribution to theory-building</a:t>
            </a:r>
            <a:endParaRPr lang="en-GB" dirty="0">
              <a:ea typeface="Times New Roman" panose="02020603050405020304" pitchFamily="18" charset="0"/>
              <a:cs typeface="Times New Roman" panose="02020603050405020304" pitchFamily="18" charset="0"/>
            </a:endParaRPr>
          </a:p>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significance of work to advance knowledge, skills, understanding and scholarship in theory, practice, education, management and/or policy</a:t>
            </a:r>
            <a:endParaRPr lang="en-GB" dirty="0">
              <a:ea typeface="Times New Roman" panose="02020603050405020304" pitchFamily="18" charset="0"/>
              <a:cs typeface="Times New Roman" panose="02020603050405020304" pitchFamily="18" charset="0"/>
            </a:endParaRPr>
          </a:p>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applicability and significance to the relevant service users and research users</a:t>
            </a:r>
            <a:endParaRPr lang="en-GB" dirty="0">
              <a:ea typeface="Times New Roman" panose="02020603050405020304" pitchFamily="18" charset="0"/>
              <a:cs typeface="Times New Roman" panose="02020603050405020304" pitchFamily="18" charset="0"/>
            </a:endParaRPr>
          </a:p>
          <a:p>
            <a:pPr marL="742950" lvl="1" indent="-285750">
              <a:spcAft>
                <a:spcPts val="600"/>
              </a:spcAft>
              <a:buFont typeface="Symbol" panose="05050102010706020507" pitchFamily="18" charset="2"/>
              <a:buChar char=""/>
            </a:pPr>
            <a:r>
              <a:rPr lang="en-GB" dirty="0">
                <a:ea typeface="Times New Roman" panose="02020603050405020304" pitchFamily="18" charset="0"/>
                <a:cs typeface="Arial" panose="020B0604020202020204" pitchFamily="34" charset="0"/>
              </a:rPr>
              <a:t>potential applicability for policy in, for example health, healthcare, public health, animal health or welfare.</a:t>
            </a:r>
            <a:endParaRPr lang="en-GB" dirty="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805D770-F67D-47B0-9C67-A9B3C1805AB7}"/>
              </a:ext>
            </a:extLst>
          </p:cNvPr>
          <p:cNvSpPr txBox="1"/>
          <p:nvPr/>
        </p:nvSpPr>
        <p:spPr>
          <a:xfrm>
            <a:off x="957943" y="903514"/>
            <a:ext cx="3455177" cy="369332"/>
          </a:xfrm>
          <a:prstGeom prst="rect">
            <a:avLst/>
          </a:prstGeom>
          <a:noFill/>
        </p:spPr>
        <p:txBody>
          <a:bodyPr wrap="none" rtlCol="0">
            <a:spAutoFit/>
          </a:bodyPr>
          <a:lstStyle/>
          <a:p>
            <a:r>
              <a:rPr lang="en-GB" dirty="0"/>
              <a:t>The panel will look for evidence of </a:t>
            </a:r>
          </a:p>
        </p:txBody>
      </p:sp>
    </p:spTree>
    <p:extLst>
      <p:ext uri="{BB962C8B-B14F-4D97-AF65-F5344CB8AC3E}">
        <p14:creationId xmlns:p14="http://schemas.microsoft.com/office/powerpoint/2010/main" val="11771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159" y="685745"/>
            <a:ext cx="7812250" cy="5909310"/>
          </a:xfrm>
          <a:prstGeom prst="rect">
            <a:avLst/>
          </a:prstGeom>
          <a:noFill/>
        </p:spPr>
        <p:txBody>
          <a:bodyPr wrap="square" rtlCol="0">
            <a:spAutoFit/>
          </a:bodyPr>
          <a:lstStyle/>
          <a:p>
            <a:r>
              <a:rPr lang="en-GB" dirty="0">
                <a:solidFill>
                  <a:srgbClr val="0070C0"/>
                </a:solidFill>
              </a:rPr>
              <a:t>Guidance from previous panel members</a:t>
            </a:r>
          </a:p>
          <a:p>
            <a:endParaRPr lang="en-GB" dirty="0"/>
          </a:p>
          <a:p>
            <a:r>
              <a:rPr lang="en-GB" dirty="0"/>
              <a:t>Prof Neil </a:t>
            </a:r>
            <a:r>
              <a:rPr lang="en-GB" dirty="0" err="1"/>
              <a:t>Gow</a:t>
            </a:r>
            <a:r>
              <a:rPr lang="en-GB" dirty="0"/>
              <a:t>, Aberdeen  (new DVC (R&amp;I) Exeter)  </a:t>
            </a:r>
          </a:p>
          <a:p>
            <a:r>
              <a:rPr lang="en-GB" dirty="0"/>
              <a:t>UoA5 REF2014 and Criteria panel REF2021</a:t>
            </a:r>
          </a:p>
          <a:p>
            <a:endParaRPr lang="en-GB" dirty="0"/>
          </a:p>
          <a:p>
            <a:r>
              <a:rPr lang="en-GB" b="1" u="sng" dirty="0"/>
              <a:t>A guide to REF star ratings in preparation for REF 2021</a:t>
            </a:r>
            <a:endParaRPr lang="en-GB" dirty="0"/>
          </a:p>
          <a:p>
            <a:r>
              <a:rPr lang="en-GB" dirty="0"/>
              <a:t>In preparing our papers for REF 2021, and assessing those already published, a guide to the REF 'star rating' system should be useful. In REF2021 it is almost certain that only 3* and 4* papers will be of value in a submission. </a:t>
            </a:r>
          </a:p>
          <a:p>
            <a:endParaRPr lang="en-GB" dirty="0"/>
          </a:p>
          <a:p>
            <a:r>
              <a:rPr lang="en-GB" dirty="0"/>
              <a:t>Although there will be exceptions to any set of descriptors, the following guide sets out the expected qualities of a 2*, 3* and 4* paper, in the context of the </a:t>
            </a:r>
            <a:r>
              <a:rPr lang="en-GB" i="1" dirty="0"/>
              <a:t>clear message that a paper's star rating </a:t>
            </a:r>
            <a:r>
              <a:rPr lang="en-GB" i="1" dirty="0">
                <a:solidFill>
                  <a:srgbClr val="FF0000"/>
                </a:solidFill>
              </a:rPr>
              <a:t>is not governed by its journal impact factor</a:t>
            </a:r>
            <a:r>
              <a:rPr lang="en-GB" dirty="0">
                <a:solidFill>
                  <a:srgbClr val="FF0000"/>
                </a:solidFill>
              </a:rPr>
              <a:t>.</a:t>
            </a:r>
            <a:r>
              <a:rPr lang="en-GB" dirty="0"/>
              <a:t> With the help of colleagues with extensive experience of the operation of a REF panel, we have therefore put together the following descriptors (which will evolve as guidance is issued by the REF organisation) to help as you assess papers you have already published, and which supplement the minimal (bolded) descriptions given in the official REF guidance. More importantly, we hope they will be informative as you begin to strategically plan the new papers your lab will produce over the next 4-5 years.  </a:t>
            </a:r>
          </a:p>
          <a:p>
            <a:endParaRPr lang="en-GB" dirty="0"/>
          </a:p>
        </p:txBody>
      </p:sp>
      <p:sp>
        <p:nvSpPr>
          <p:cNvPr id="3" name="Star: 5 Points 2">
            <a:extLst>
              <a:ext uri="{FF2B5EF4-FFF2-40B4-BE49-F238E27FC236}">
                <a16:creationId xmlns:a16="http://schemas.microsoft.com/office/drawing/2014/main" id="{FC2B7816-CE27-4714-86BE-729A3D9A76A7}"/>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730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853" y="320732"/>
            <a:ext cx="7928149" cy="6093976"/>
          </a:xfrm>
          <a:prstGeom prst="rect">
            <a:avLst/>
          </a:prstGeom>
        </p:spPr>
        <p:txBody>
          <a:bodyPr wrap="square">
            <a:spAutoFit/>
          </a:bodyPr>
          <a:lstStyle/>
          <a:p>
            <a:pPr>
              <a:spcAft>
                <a:spcPts val="600"/>
              </a:spcAft>
            </a:pPr>
            <a:r>
              <a:rPr lang="en-GB" sz="1400" b="1" u="sng"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4*;  Quality that is world-leading in terms of originality, significance and rigour.</a:t>
            </a:r>
            <a:endParaRPr lang="en-GB"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GB"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This will be a paper that may be paradigm-shifting, or one with major impact within and outside of its field of study. It is likely to be ‘first in its field’ rather than ‘first in organism’ or ‘first in niche area’. It will stake a claim to a new area of science rather than make a niche-specific claim. It will have some or all of the </a:t>
            </a:r>
            <a:r>
              <a:rPr lang="en-GB" sz="1400" dirty="0">
                <a:solidFill>
                  <a:srgbClr val="000000"/>
                </a:solidFill>
                <a:uFill>
                  <a:solidFill>
                    <a:srgbClr val="000000"/>
                  </a:solidFill>
                </a:uFill>
                <a:ea typeface="Calibri" panose="020F0502020204030204" pitchFamily="34" charset="0"/>
                <a:cs typeface="Calibri" panose="020F0502020204030204" pitchFamily="34" charset="0"/>
              </a:rPr>
              <a:t>following characteristics;</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Be EITHER strongly hypothesis-driven research defining and analysing a causal link between two or more effects OR a descriptive study with a breadth of scope and reach producing impact of major significance.</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Use multiple front line, modern experimental approaches that frequently draw on methodologies from a range of different subjects, for example a study fundamentally based in molecular biology may be augmented with structural biology or systems biology analyses. It will frequently describe an interdisciplinary or multidisciplinary investigation.</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Frequently involve the development and validation of completely new methodologies, or enhance and optimise, or re-purpose existing methodologies; these technologies allow hitherto remote knowledge and understanding to be accessed.</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The data will invariably be comprehensive, or will involve significant appended supplementary information to evidence the depth and rigour of the study.</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It will reach conclusions that have been tested across a range of model systems or using multiple complementary approaches, and which arrive at broad-ranging conclusions relevant to multiple research communities.</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It will be a study with strong, clear, conclusions, emphasising the positive assertions that can be made as a result of the study.  It will have the significance that has the potential to be textbook-changing in time.</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The interest and importance of the paper will be complemented by excellent, concise and clear writing in a style that is accessible to non-specialists.</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It will have a simplicity of overall message facilitated by the fundamental nature of the discovery, and a clear and compelling scientific story, written for a broad scientific readership.</a:t>
            </a:r>
            <a:endParaRPr lang="en-GB" sz="1400" u="none" strike="noStrike" kern="0" spc="0" dirty="0">
              <a:effectLst/>
              <a:ea typeface="Symbol" panose="05050102010706020507" pitchFamily="18" charset="2"/>
              <a:cs typeface="Symbol" panose="05050102010706020507" pitchFamily="18" charset="2"/>
            </a:endParaRPr>
          </a:p>
        </p:txBody>
      </p:sp>
      <p:sp>
        <p:nvSpPr>
          <p:cNvPr id="3" name="Star: 5 Points 2">
            <a:extLst>
              <a:ext uri="{FF2B5EF4-FFF2-40B4-BE49-F238E27FC236}">
                <a16:creationId xmlns:a16="http://schemas.microsoft.com/office/drawing/2014/main" id="{A7D0DECC-5FAE-466F-92A7-F3D4EA838764}"/>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939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806" y="778189"/>
            <a:ext cx="7948246" cy="4616648"/>
          </a:xfrm>
          <a:prstGeom prst="rect">
            <a:avLst/>
          </a:prstGeom>
        </p:spPr>
        <p:txBody>
          <a:bodyPr wrap="square">
            <a:spAutoFit/>
          </a:bodyPr>
          <a:lstStyle/>
          <a:p>
            <a:pPr>
              <a:spcAft>
                <a:spcPts val="600"/>
              </a:spcAft>
            </a:pPr>
            <a:r>
              <a:rPr lang="en-GB" sz="1400" b="1" u="sng" dirty="0">
                <a:solidFill>
                  <a:srgbClr val="000000"/>
                </a:solidFill>
                <a:uFill>
                  <a:solidFill>
                    <a:srgbClr val="000000"/>
                  </a:solidFill>
                </a:uFill>
                <a:ea typeface="Calibri" panose="020F0502020204030204" pitchFamily="34" charset="0"/>
                <a:cs typeface="Calibri" panose="020F0502020204030204" pitchFamily="34" charset="0"/>
              </a:rPr>
              <a:t>3*; Quality that is internationally excellent in terms of originality, significance and rigour but which falls short of the highest standards of excellence.</a:t>
            </a:r>
            <a:endParaRPr lang="en-GB" sz="1400" dirty="0">
              <a:solidFill>
                <a:srgbClr val="000000"/>
              </a:solidFill>
              <a:uFill>
                <a:solidFill>
                  <a:srgbClr val="000000"/>
                </a:solidFill>
              </a:uFill>
              <a:ea typeface="Calibri" panose="020F0502020204030204" pitchFamily="34" charset="0"/>
              <a:cs typeface="Calibri" panose="020F0502020204030204" pitchFamily="34" charset="0"/>
            </a:endParaRPr>
          </a:p>
          <a:p>
            <a:pPr>
              <a:spcAft>
                <a:spcPts val="600"/>
              </a:spcAft>
            </a:pPr>
            <a:r>
              <a:rPr lang="en-GB" sz="1400" dirty="0">
                <a:solidFill>
                  <a:srgbClr val="000000"/>
                </a:solidFill>
                <a:uFill>
                  <a:solidFill>
                    <a:srgbClr val="000000"/>
                  </a:solidFill>
                </a:uFill>
                <a:ea typeface="Calibri" panose="020F0502020204030204" pitchFamily="34" charset="0"/>
                <a:cs typeface="Calibri" panose="020F0502020204030204" pitchFamily="34" charset="0"/>
              </a:rPr>
              <a:t>Papers of 3* quality represent a very high quality descriptive analysis of a system, its correlations or its behaviour, containing some element of phenomenology. They describe research of high quality within a field, with significant but focused impact within a more restricted area of research. They will have some or all of the following characteristics;</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Be EITHER hypothesis-driven research defining and analysing a causal link between two or more effects OR a descriptive study with significant impact across the breadth of a field, but restricted to that field.</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Use limited numbers of functional tests of a hypothesis. The dataset will fully support the principal conclusions but may not be extremely comprehensive in nature.</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Employ a range, possibly a broad range, of strong but standard experimental tools and methodologies, sometimes, but not invariably restricted to a single discipline e.g. molecular biology.</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The study conclusions will be rigorous and definitive, but often be limited to a single system or organism.</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The study conclusion will be unequivocal, and will not be undermined by obvious weaknesses or gaps in the study. It may however communicate a narrowly-focused inference or deduction.</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The research investigation will be high quality, but with a restricted focus, written for the experts in that particular field. Its novelty will be significant but not paradigm changing. It may have some appeal for experts in connected fields. </a:t>
            </a:r>
            <a:endParaRPr lang="en-GB" sz="1400" u="none" strike="noStrike" kern="0" spc="0" dirty="0">
              <a:effectLst/>
              <a:ea typeface="Symbol" panose="05050102010706020507" pitchFamily="18" charset="2"/>
              <a:cs typeface="Symbol" panose="05050102010706020507" pitchFamily="18" charset="2"/>
            </a:endParaRPr>
          </a:p>
        </p:txBody>
      </p:sp>
      <p:sp>
        <p:nvSpPr>
          <p:cNvPr id="3" name="Star: 5 Points 2">
            <a:extLst>
              <a:ext uri="{FF2B5EF4-FFF2-40B4-BE49-F238E27FC236}">
                <a16:creationId xmlns:a16="http://schemas.microsoft.com/office/drawing/2014/main" id="{65ADD7BA-D0B1-499F-976F-B3144DBC6AC7}"/>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141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273" y="725085"/>
            <a:ext cx="8289889" cy="3824124"/>
          </a:xfrm>
          <a:prstGeom prst="rect">
            <a:avLst/>
          </a:prstGeom>
        </p:spPr>
        <p:txBody>
          <a:bodyPr wrap="square">
            <a:spAutoFit/>
          </a:bodyPr>
          <a:lstStyle/>
          <a:p>
            <a:pPr>
              <a:spcAft>
                <a:spcPts val="600"/>
              </a:spcAft>
            </a:pPr>
            <a:r>
              <a:rPr lang="en-GB" sz="1400" b="1" u="sng" dirty="0">
                <a:solidFill>
                  <a:srgbClr val="000000"/>
                </a:solidFill>
                <a:uFill>
                  <a:solidFill>
                    <a:srgbClr val="000000"/>
                  </a:solidFill>
                </a:uFill>
                <a:ea typeface="Calibri" panose="020F0502020204030204" pitchFamily="34" charset="0"/>
                <a:cs typeface="Calibri" panose="020F0502020204030204" pitchFamily="34" charset="0"/>
              </a:rPr>
              <a:t>2*; Quality that is recognised internationally in terms of originality, significance and rigour.</a:t>
            </a:r>
            <a:endParaRPr lang="en-GB" sz="1400" dirty="0">
              <a:solidFill>
                <a:srgbClr val="000000"/>
              </a:solidFill>
              <a:uFill>
                <a:solidFill>
                  <a:srgbClr val="000000"/>
                </a:solidFill>
              </a:uFill>
              <a:ea typeface="Calibri" panose="020F0502020204030204" pitchFamily="34" charset="0"/>
              <a:cs typeface="Calibri" panose="020F0502020204030204" pitchFamily="34" charset="0"/>
            </a:endParaRPr>
          </a:p>
          <a:p>
            <a:pPr marL="228600">
              <a:spcAft>
                <a:spcPts val="600"/>
              </a:spcAft>
            </a:pPr>
            <a:r>
              <a:rPr lang="en-GB" sz="1400" dirty="0">
                <a:solidFill>
                  <a:srgbClr val="000000"/>
                </a:solidFill>
                <a:uFill>
                  <a:solidFill>
                    <a:srgbClr val="000000"/>
                  </a:solidFill>
                </a:uFill>
                <a:ea typeface="Calibri" panose="020F0502020204030204" pitchFamily="34" charset="0"/>
                <a:cs typeface="Calibri" panose="020F0502020204030204" pitchFamily="34" charset="0"/>
              </a:rPr>
              <a:t>This will be a paper representing a high quality descriptive analysis of a system, its correlations or its behaviour, perhaps containing a significant element of phenomenology. While the research is nevertheless of high quality, it will describe a scientific investigation with a notably restricted focus, with low to moderate impact in its field. It will have some or all of the following characteristics;</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A descriptive analysis of a system, its correlations and phenomenology. Investigations of an underlying hypothesis may not reach unequivocal conclusions as to causation, limiting the impact.</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Possibly employing a restricted range of methodologies, sometimes even based on single methods.</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The dataset will be sufficient to support the principal conclusions but may not comprehensive in nature, and will rarely included supplementary supporting information.</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Conclusions of the paper usually limited to a single system or organism.</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The underpinning conclusions may be novel and rigorous, but may be descriptive, communicating a (single) restricted observation or deduction; frequently descriptive of a phenomenon rather than identifying completely novel underlying causation; an extension of an established principle in the field. </a:t>
            </a:r>
          </a:p>
          <a:p>
            <a:pPr marL="342900" lvl="0" indent="-342900" fontAlgn="base">
              <a:lnSpc>
                <a:spcPts val="1500"/>
              </a:lnSpc>
              <a:spcAft>
                <a:spcPts val="600"/>
              </a:spcAft>
              <a:buFont typeface="Arial" panose="020B0604020202020204" pitchFamily="34" charset="0"/>
              <a:buChar char="•"/>
            </a:pPr>
            <a:r>
              <a:rPr lang="en-GB" sz="1400" kern="0" dirty="0">
                <a:ea typeface="Symbol" panose="05050102010706020507" pitchFamily="18" charset="2"/>
                <a:cs typeface="Symbol" panose="05050102010706020507" pitchFamily="18" charset="2"/>
              </a:rPr>
              <a:t>A research investigation with a significantly restricted and narrow focus, written for the experts in that particular field; with limited appeal to researchers in other fields.</a:t>
            </a:r>
            <a:endParaRPr lang="en-GB" sz="1400" u="none" strike="noStrike" kern="0" spc="0" dirty="0">
              <a:effectLst/>
              <a:ea typeface="Symbol" panose="05050102010706020507" pitchFamily="18" charset="2"/>
              <a:cs typeface="Symbol" panose="05050102010706020507" pitchFamily="18" charset="2"/>
            </a:endParaRPr>
          </a:p>
        </p:txBody>
      </p:sp>
      <p:sp>
        <p:nvSpPr>
          <p:cNvPr id="3" name="Star: 5 Points 2">
            <a:extLst>
              <a:ext uri="{FF2B5EF4-FFF2-40B4-BE49-F238E27FC236}">
                <a16:creationId xmlns:a16="http://schemas.microsoft.com/office/drawing/2014/main" id="{4AA8098B-2030-4E92-AE0B-257E5C71E266}"/>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018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037" y="364726"/>
            <a:ext cx="6913266" cy="4216539"/>
          </a:xfrm>
          <a:prstGeom prst="rect">
            <a:avLst/>
          </a:prstGeom>
        </p:spPr>
        <p:txBody>
          <a:bodyPr wrap="square">
            <a:spAutoFit/>
          </a:bodyPr>
          <a:lstStyle/>
          <a:p>
            <a:pPr>
              <a:spcAft>
                <a:spcPts val="0"/>
              </a:spcAft>
            </a:pPr>
            <a:r>
              <a:rPr lang="en-US" sz="2800" dirty="0">
                <a:solidFill>
                  <a:srgbClr val="0070C0"/>
                </a:solidFill>
                <a:ea typeface="MS Mincho" panose="02020609040205080304" pitchFamily="49" charset="-128"/>
                <a:cs typeface="Times New Roman" panose="02020603050405020304" pitchFamily="18" charset="0"/>
              </a:rPr>
              <a:t>Research Excellence Framework (REF)</a:t>
            </a:r>
            <a:endParaRPr lang="en-GB" sz="2800" dirty="0">
              <a:solidFill>
                <a:srgbClr val="0070C0"/>
              </a:solidFill>
              <a:ea typeface="MS Mincho" panose="02020609040205080304" pitchFamily="49" charset="-128"/>
              <a:cs typeface="Times New Roman" panose="02020603050405020304" pitchFamily="18" charset="0"/>
            </a:endParaRPr>
          </a:p>
          <a:p>
            <a:r>
              <a:rPr lang="en-US" sz="2800" dirty="0">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hlinkClick r:id="rId2"/>
              </a:rPr>
              <a:t>http://www.ref.ac.uk/</a:t>
            </a: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sz="2000" dirty="0">
                <a:ea typeface="Times New Roman" panose="02020603050405020304" pitchFamily="18" charset="0"/>
                <a:cs typeface="Times New Roman" panose="02020603050405020304" pitchFamily="18" charset="0"/>
              </a:rPr>
              <a:t>REF is the system for assessing the quality of research in UK universities and higher education colleges.</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GB" dirty="0">
                <a:ea typeface="MS Mincho" panose="02020609040205080304" pitchFamily="49" charset="-128"/>
                <a:cs typeface="Times New Roman" panose="02020603050405020304" pitchFamily="18" charset="0"/>
              </a:rPr>
              <a:t>The key purposes of the REF are:</a:t>
            </a:r>
            <a:endParaRPr lang="en-GB" sz="2800" dirty="0">
              <a:ea typeface="MS Mincho" panose="02020609040205080304" pitchFamily="49" charset="-128"/>
              <a:cs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dirty="0">
                <a:ea typeface="Times New Roman" panose="02020603050405020304" pitchFamily="18" charset="0"/>
                <a:cs typeface="Times New Roman" panose="02020603050405020304" pitchFamily="18" charset="0"/>
              </a:rPr>
              <a:t>to inform the selective allocation of funding for research</a:t>
            </a:r>
            <a:endParaRPr lang="en-GB" sz="2800" dirty="0">
              <a:ea typeface="MS Mincho" panose="02020609040205080304" pitchFamily="49" charset="-128"/>
              <a:cs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dirty="0">
                <a:ea typeface="Times New Roman" panose="02020603050405020304" pitchFamily="18" charset="0"/>
                <a:cs typeface="Times New Roman" panose="02020603050405020304" pitchFamily="18" charset="0"/>
              </a:rPr>
              <a:t>to provide accountability for public investment in research and produce evidence of the benefits of this investment</a:t>
            </a:r>
            <a:endParaRPr lang="en-GB" sz="2800" dirty="0">
              <a:ea typeface="MS Mincho" panose="02020609040205080304" pitchFamily="49" charset="-128"/>
              <a:cs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en-GB" dirty="0">
                <a:ea typeface="Times New Roman" panose="02020603050405020304" pitchFamily="18" charset="0"/>
                <a:cs typeface="Times New Roman" panose="02020603050405020304" pitchFamily="18" charset="0"/>
              </a:rPr>
              <a:t>to provide benchmarking information and establish reputational yardsticks, for use in the higher education sector and for public information.</a:t>
            </a:r>
            <a:endParaRPr lang="en-GB" sz="2800" dirty="0">
              <a:effectLst/>
              <a:ea typeface="MS Mincho" panose="02020609040205080304" pitchFamily="49" charset="-128"/>
              <a:cs typeface="Times New Roman" panose="02020603050405020304" pitchFamily="18" charset="0"/>
            </a:endParaRPr>
          </a:p>
        </p:txBody>
      </p:sp>
      <p:sp>
        <p:nvSpPr>
          <p:cNvPr id="3" name="Rectangle 2"/>
          <p:cNvSpPr/>
          <p:nvPr/>
        </p:nvSpPr>
        <p:spPr>
          <a:xfrm>
            <a:off x="839037" y="4114919"/>
            <a:ext cx="7084088" cy="2308324"/>
          </a:xfrm>
          <a:prstGeom prst="rect">
            <a:avLst/>
          </a:prstGeom>
        </p:spPr>
        <p:txBody>
          <a:bodyPr wrap="square">
            <a:spAutoFit/>
          </a:bodyPr>
          <a:lstStyle/>
          <a:p>
            <a:pPr>
              <a:spcAft>
                <a:spcPts val="0"/>
              </a:spcAft>
            </a:pPr>
            <a:r>
              <a:rPr lang="en-US" dirty="0">
                <a:latin typeface="Cambria" panose="02040503050406030204" pitchFamily="18" charset="0"/>
                <a:ea typeface="Times New Roman" panose="02020603050405020304" pitchFamily="18" charset="0"/>
                <a:cs typeface="Times New Roman" panose="02020603050405020304" pitchFamily="18" charset="0"/>
              </a:rPr>
              <a:t> </a:t>
            </a:r>
            <a:endParaRPr lang="en-GB"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dirty="0">
                <a:latin typeface="Cambria" panose="02040503050406030204" pitchFamily="18" charset="0"/>
                <a:ea typeface="Times New Roman" panose="02020603050405020304" pitchFamily="18" charset="0"/>
                <a:cs typeface="Times New Roman" panose="02020603050405020304" pitchFamily="18" charset="0"/>
              </a:rPr>
              <a:t> </a:t>
            </a:r>
            <a:endParaRPr lang="en-GB"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dirty="0">
                <a:ea typeface="Times New Roman" panose="02020603050405020304" pitchFamily="18" charset="0"/>
                <a:cs typeface="Times New Roman" panose="02020603050405020304" pitchFamily="18" charset="0"/>
              </a:rPr>
              <a:t>Managed by Research England.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REF (or RAE) is held every 6-7 years, and the outcome determines funding until the next exercise</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The budget for distribution is approx. £2 billion, this money is designed to underpin research.</a:t>
            </a:r>
            <a:endParaRPr lang="en-GB"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92052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02048148"/>
              </p:ext>
            </p:extLst>
          </p:nvPr>
        </p:nvGraphicFramePr>
        <p:xfrm>
          <a:off x="1073426" y="1639233"/>
          <a:ext cx="7205870" cy="5119376"/>
        </p:xfrm>
        <a:graphic>
          <a:graphicData uri="http://schemas.openxmlformats.org/drawingml/2006/table">
            <a:tbl>
              <a:tblPr firstRow="1" firstCol="1" bandRow="1">
                <a:tableStyleId>{5C22544A-7EE6-4342-B048-85BDC9FD1C3A}</a:tableStyleId>
              </a:tblPr>
              <a:tblGrid>
                <a:gridCol w="1532228">
                  <a:extLst>
                    <a:ext uri="{9D8B030D-6E8A-4147-A177-3AD203B41FA5}">
                      <a16:colId xmlns:a16="http://schemas.microsoft.com/office/drawing/2014/main" val="20000"/>
                    </a:ext>
                  </a:extLst>
                </a:gridCol>
                <a:gridCol w="1446669">
                  <a:extLst>
                    <a:ext uri="{9D8B030D-6E8A-4147-A177-3AD203B41FA5}">
                      <a16:colId xmlns:a16="http://schemas.microsoft.com/office/drawing/2014/main" val="20001"/>
                    </a:ext>
                  </a:extLst>
                </a:gridCol>
                <a:gridCol w="1894877">
                  <a:extLst>
                    <a:ext uri="{9D8B030D-6E8A-4147-A177-3AD203B41FA5}">
                      <a16:colId xmlns:a16="http://schemas.microsoft.com/office/drawing/2014/main" val="20002"/>
                    </a:ext>
                  </a:extLst>
                </a:gridCol>
                <a:gridCol w="2332096">
                  <a:extLst>
                    <a:ext uri="{9D8B030D-6E8A-4147-A177-3AD203B41FA5}">
                      <a16:colId xmlns:a16="http://schemas.microsoft.com/office/drawing/2014/main" val="20003"/>
                    </a:ext>
                  </a:extLst>
                </a:gridCol>
              </a:tblGrid>
              <a:tr h="195480">
                <a:tc>
                  <a:txBody>
                    <a:bodyPr/>
                    <a:lstStyle/>
                    <a:p>
                      <a:pPr>
                        <a:spcAft>
                          <a:spcPts val="0"/>
                        </a:spcAft>
                      </a:pPr>
                      <a:r>
                        <a:rPr lang="en-GB" sz="700" dirty="0">
                          <a:effectLst/>
                          <a:uFill>
                            <a:solidFill>
                              <a:srgbClr val="000000"/>
                            </a:solidFill>
                          </a:uFill>
                        </a:rPr>
                        <a:t>Criterion</a:t>
                      </a:r>
                      <a:endParaRPr lang="en-GB" sz="7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2*</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3*</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4*</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0"/>
                  </a:ext>
                </a:extLst>
              </a:tr>
              <a:tr h="438909">
                <a:tc>
                  <a:txBody>
                    <a:bodyPr/>
                    <a:lstStyle/>
                    <a:p>
                      <a:pPr>
                        <a:spcAft>
                          <a:spcPts val="0"/>
                        </a:spcAft>
                      </a:pPr>
                      <a:r>
                        <a:rPr lang="en-GB" sz="700">
                          <a:effectLst/>
                          <a:uFill>
                            <a:solidFill>
                              <a:srgbClr val="000000"/>
                            </a:solidFill>
                          </a:uFill>
                        </a:rPr>
                        <a:t>Title wording</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dirty="0">
                          <a:effectLst/>
                          <a:uFill>
                            <a:solidFill>
                              <a:srgbClr val="000000"/>
                            </a:solidFill>
                          </a:uFill>
                        </a:rPr>
                        <a:t>Descriptive</a:t>
                      </a:r>
                      <a:endParaRPr lang="en-GB" sz="7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Informing</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Asserting and concluding; clear encapsulation of a profound discovery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1"/>
                  </a:ext>
                </a:extLst>
              </a:tr>
              <a:tr h="682337">
                <a:tc>
                  <a:txBody>
                    <a:bodyPr/>
                    <a:lstStyle/>
                    <a:p>
                      <a:pPr>
                        <a:spcAft>
                          <a:spcPts val="0"/>
                        </a:spcAft>
                      </a:pPr>
                      <a:r>
                        <a:rPr lang="en-GB" sz="700">
                          <a:effectLst/>
                          <a:uFill>
                            <a:solidFill>
                              <a:srgbClr val="000000"/>
                            </a:solidFill>
                          </a:uFill>
                        </a:rPr>
                        <a:t>Scope and definition of title</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dirty="0">
                          <a:effectLst/>
                          <a:uFill>
                            <a:solidFill>
                              <a:srgbClr val="000000"/>
                            </a:solidFill>
                          </a:uFill>
                        </a:rPr>
                        <a:t>Narrow, species-specific</a:t>
                      </a:r>
                      <a:endParaRPr lang="en-GB" sz="7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Broader, wider implications, refining understanding or incrementally broadening a field</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dirty="0">
                          <a:effectLst/>
                          <a:uFill>
                            <a:solidFill>
                              <a:srgbClr val="000000"/>
                            </a:solidFill>
                          </a:uFill>
                        </a:rPr>
                        <a:t>Broad panacea, ubiquitously or very broadly relevant, re-defining understanding in a subject area</a:t>
                      </a:r>
                      <a:endParaRPr lang="en-GB" sz="7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2"/>
                  </a:ext>
                </a:extLst>
              </a:tr>
              <a:tr h="317195">
                <a:tc>
                  <a:txBody>
                    <a:bodyPr/>
                    <a:lstStyle/>
                    <a:p>
                      <a:pPr>
                        <a:spcAft>
                          <a:spcPts val="0"/>
                        </a:spcAft>
                      </a:pPr>
                      <a:r>
                        <a:rPr lang="en-GB" sz="700">
                          <a:effectLst/>
                          <a:uFill>
                            <a:solidFill>
                              <a:srgbClr val="000000"/>
                            </a:solidFill>
                          </a:uFill>
                        </a:rPr>
                        <a:t>Study ambition</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Modest</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Significant</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Exceptional, with the goal of being revolutionary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3"/>
                  </a:ext>
                </a:extLst>
              </a:tr>
              <a:tr h="682337">
                <a:tc>
                  <a:txBody>
                    <a:bodyPr/>
                    <a:lstStyle/>
                    <a:p>
                      <a:pPr>
                        <a:spcAft>
                          <a:spcPts val="0"/>
                        </a:spcAft>
                      </a:pPr>
                      <a:r>
                        <a:rPr lang="en-GB" sz="700">
                          <a:effectLst/>
                          <a:uFill>
                            <a:solidFill>
                              <a:srgbClr val="000000"/>
                            </a:solidFill>
                          </a:uFill>
                        </a:rPr>
                        <a:t>Timeliness and novelty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Contemporary, incrementally advancing a field but not ahead of the curve</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Contemporary, adding new information to an actively advancing research field</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Extremely contemporary, breaking ground for the first time in any field</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4"/>
                  </a:ext>
                </a:extLst>
              </a:tr>
              <a:tr h="560624">
                <a:tc>
                  <a:txBody>
                    <a:bodyPr/>
                    <a:lstStyle/>
                    <a:p>
                      <a:pPr>
                        <a:spcAft>
                          <a:spcPts val="0"/>
                        </a:spcAft>
                      </a:pPr>
                      <a:r>
                        <a:rPr lang="en-GB" sz="700" dirty="0">
                          <a:effectLst/>
                          <a:uFill>
                            <a:solidFill>
                              <a:srgbClr val="000000"/>
                            </a:solidFill>
                          </a:uFill>
                        </a:rPr>
                        <a:t>Methods used (typically, but not exclusively)</a:t>
                      </a:r>
                      <a:endParaRPr lang="en-GB" sz="7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Single, restricted corroboration</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Multiple, staged corroboration, often interdisciplinary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Cross-disciplinary, field-leading methodologies, with multiple corroboration, very commonly interdisciplinary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5"/>
                  </a:ext>
                </a:extLst>
              </a:tr>
              <a:tr h="438909">
                <a:tc>
                  <a:txBody>
                    <a:bodyPr/>
                    <a:lstStyle/>
                    <a:p>
                      <a:pPr>
                        <a:spcAft>
                          <a:spcPts val="0"/>
                        </a:spcAft>
                      </a:pPr>
                      <a:r>
                        <a:rPr lang="en-GB" sz="700">
                          <a:effectLst/>
                          <a:uFill>
                            <a:solidFill>
                              <a:srgbClr val="000000"/>
                            </a:solidFill>
                          </a:uFill>
                        </a:rPr>
                        <a:t>Where relevant; model systems employed</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Often: single</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Sometimes single, but usually multiple</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Almost invariably multiple</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6"/>
                  </a:ext>
                </a:extLst>
              </a:tr>
              <a:tr h="682337">
                <a:tc>
                  <a:txBody>
                    <a:bodyPr/>
                    <a:lstStyle/>
                    <a:p>
                      <a:pPr>
                        <a:spcAft>
                          <a:spcPts val="0"/>
                        </a:spcAft>
                      </a:pPr>
                      <a:r>
                        <a:rPr lang="en-GB" sz="700">
                          <a:effectLst/>
                          <a:uFill>
                            <a:solidFill>
                              <a:srgbClr val="000000"/>
                            </a:solidFill>
                          </a:uFill>
                        </a:rPr>
                        <a:t>EITHER Hypothesis-driven OR breadth leading to impact</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Hypothesis: Arguably/possibly</a:t>
                      </a:r>
                    </a:p>
                    <a:p>
                      <a:pPr>
                        <a:spcAft>
                          <a:spcPts val="0"/>
                        </a:spcAft>
                      </a:pPr>
                      <a:r>
                        <a:rPr lang="en-GB" sz="700">
                          <a:effectLst/>
                          <a:uFill>
                            <a:solidFill>
                              <a:srgbClr val="000000"/>
                            </a:solidFill>
                          </a:uFill>
                        </a:rPr>
                        <a:t>Breadth and depth: very limited </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Hypothesis: simple, derivative </a:t>
                      </a:r>
                    </a:p>
                    <a:p>
                      <a:pPr>
                        <a:spcAft>
                          <a:spcPts val="0"/>
                        </a:spcAft>
                      </a:pPr>
                      <a:r>
                        <a:rPr lang="en-GB" sz="700">
                          <a:effectLst/>
                          <a:uFill>
                            <a:solidFill>
                              <a:srgbClr val="000000"/>
                            </a:solidFill>
                          </a:uFill>
                        </a:rPr>
                        <a:t>Breadth and depth: moderate, leading to moderate impact</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Hypothesis: Dogma-challenging</a:t>
                      </a:r>
                    </a:p>
                    <a:p>
                      <a:pPr>
                        <a:spcAft>
                          <a:spcPts val="0"/>
                        </a:spcAft>
                      </a:pPr>
                      <a:r>
                        <a:rPr lang="en-GB" sz="700">
                          <a:effectLst/>
                          <a:uFill>
                            <a:solidFill>
                              <a:srgbClr val="000000"/>
                            </a:solidFill>
                          </a:uFill>
                        </a:rPr>
                        <a:t>Breadth and depth: high, leading to significance of impact.</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7"/>
                  </a:ext>
                </a:extLst>
              </a:tr>
              <a:tr h="560624">
                <a:tc>
                  <a:txBody>
                    <a:bodyPr/>
                    <a:lstStyle/>
                    <a:p>
                      <a:pPr>
                        <a:spcAft>
                          <a:spcPts val="0"/>
                        </a:spcAft>
                      </a:pPr>
                      <a:r>
                        <a:rPr lang="en-GB" sz="700">
                          <a:effectLst/>
                          <a:uFill>
                            <a:solidFill>
                              <a:srgbClr val="000000"/>
                            </a:solidFill>
                          </a:uFill>
                        </a:rPr>
                        <a:t>Where relevant; causation or mechanism establishment</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Possibly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Probably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Undoubtedly</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8"/>
                  </a:ext>
                </a:extLst>
              </a:tr>
              <a:tr h="560624">
                <a:tc>
                  <a:txBody>
                    <a:bodyPr/>
                    <a:lstStyle/>
                    <a:p>
                      <a:pPr>
                        <a:spcAft>
                          <a:spcPts val="0"/>
                        </a:spcAft>
                      </a:pPr>
                      <a:r>
                        <a:rPr lang="en-GB" sz="700">
                          <a:effectLst/>
                          <a:uFill>
                            <a:solidFill>
                              <a:srgbClr val="000000"/>
                            </a:solidFill>
                          </a:uFill>
                        </a:rPr>
                        <a:t>Conclusions reached</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Restricted in scope and impact</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a:effectLst/>
                          <a:uFill>
                            <a:solidFill>
                              <a:srgbClr val="000000"/>
                            </a:solidFill>
                          </a:uFill>
                        </a:rPr>
                        <a:t>Clear, field-influencing</a:t>
                      </a:r>
                      <a:endParaRPr lang="en-GB" sz="7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tc>
                  <a:txBody>
                    <a:bodyPr/>
                    <a:lstStyle/>
                    <a:p>
                      <a:pPr>
                        <a:spcAft>
                          <a:spcPts val="0"/>
                        </a:spcAft>
                      </a:pPr>
                      <a:r>
                        <a:rPr lang="en-GB" sz="700" dirty="0">
                          <a:effectLst/>
                          <a:uFill>
                            <a:solidFill>
                              <a:srgbClr val="000000"/>
                            </a:solidFill>
                          </a:uFill>
                        </a:rPr>
                        <a:t>Clear, broad influence; potential to be text-book changing or influencing policy, management of strategy</a:t>
                      </a:r>
                      <a:endParaRPr lang="en-GB" sz="7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32608" marR="32608" marT="32608" marB="32608"/>
                </a:tc>
                <a:extLst>
                  <a:ext uri="{0D108BD9-81ED-4DB2-BD59-A6C34878D82A}">
                    <a16:rowId xmlns:a16="http://schemas.microsoft.com/office/drawing/2014/main" val="10009"/>
                  </a:ext>
                </a:extLst>
              </a:tr>
            </a:tbl>
          </a:graphicData>
        </a:graphic>
      </p:graphicFrame>
      <p:sp>
        <p:nvSpPr>
          <p:cNvPr id="3" name="Rectangle 2"/>
          <p:cNvSpPr/>
          <p:nvPr/>
        </p:nvSpPr>
        <p:spPr>
          <a:xfrm>
            <a:off x="899326" y="177293"/>
            <a:ext cx="7807352" cy="1461939"/>
          </a:xfrm>
          <a:prstGeom prst="rect">
            <a:avLst/>
          </a:prstGeom>
        </p:spPr>
        <p:txBody>
          <a:bodyPr wrap="square">
            <a:spAutoFit/>
          </a:bodyPr>
          <a:lstStyle/>
          <a:p>
            <a:pPr>
              <a:spcAft>
                <a:spcPts val="600"/>
              </a:spcAft>
            </a:pPr>
            <a:r>
              <a:rPr lang="en-GB" sz="1400" b="1" u="sng"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REF Star rating summary</a:t>
            </a:r>
            <a:endParaRPr lang="en-GB"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R="36195">
              <a:spcAft>
                <a:spcPts val="1200"/>
              </a:spcAft>
            </a:pPr>
            <a:r>
              <a:rPr lang="en-GB" sz="14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following table summarises some of the key points. It is important to recognise that not all papers in any given star category will meet all the listed criteria. A paper might for example be hypothesis driven, or instead have a breadth of coverage of a particular research question that renders its impact high. Similarly a paper might be interdisciplinary, use multiple novel methods, but reach conclusions of limited impact, rendering it 2*. This summary should therefore be interpreted thoughtfully.</a:t>
            </a:r>
            <a:endParaRPr lang="en-GB" sz="14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4" name="Star: 5 Points 3">
            <a:extLst>
              <a:ext uri="{FF2B5EF4-FFF2-40B4-BE49-F238E27FC236}">
                <a16:creationId xmlns:a16="http://schemas.microsoft.com/office/drawing/2014/main" id="{0A4AE8D9-CAB5-47DA-BE89-1F1ED6B65D36}"/>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208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529" y="384643"/>
            <a:ext cx="8225413" cy="5355312"/>
          </a:xfrm>
          <a:prstGeom prst="rect">
            <a:avLst/>
          </a:prstGeom>
          <a:noFill/>
        </p:spPr>
        <p:txBody>
          <a:bodyPr wrap="square" rtlCol="0">
            <a:spAutoFit/>
          </a:bodyPr>
          <a:lstStyle/>
          <a:p>
            <a:r>
              <a:rPr lang="en-GB" b="1" dirty="0">
                <a:solidFill>
                  <a:srgbClr val="0070C0"/>
                </a:solidFill>
              </a:rPr>
              <a:t>Metrics / Indicators</a:t>
            </a:r>
          </a:p>
          <a:p>
            <a:endParaRPr lang="en-GB" dirty="0"/>
          </a:p>
          <a:p>
            <a:r>
              <a:rPr lang="en-GB" dirty="0"/>
              <a:t>“Panel A will use citation information, where appropriate and available, as a potential indicator of academic significance…”</a:t>
            </a:r>
          </a:p>
          <a:p>
            <a:endParaRPr lang="en-GB" dirty="0"/>
          </a:p>
          <a:p>
            <a:r>
              <a:rPr lang="en-GB" dirty="0"/>
              <a:t>REF2021 provides </a:t>
            </a:r>
            <a:r>
              <a:rPr lang="en-GB" b="1" dirty="0">
                <a:solidFill>
                  <a:srgbClr val="0070C0"/>
                </a:solidFill>
              </a:rPr>
              <a:t>contextual citation data </a:t>
            </a:r>
            <a:r>
              <a:rPr lang="en-GB" dirty="0"/>
              <a:t>for all outputs to </a:t>
            </a:r>
            <a:r>
              <a:rPr lang="en-GB" dirty="0" err="1"/>
              <a:t>UoA</a:t>
            </a:r>
            <a:r>
              <a:rPr lang="en-GB" dirty="0"/>
              <a:t> panel members.  </a:t>
            </a:r>
          </a:p>
          <a:p>
            <a:r>
              <a:rPr lang="en-GB" dirty="0"/>
              <a:t>It has been commissioned from </a:t>
            </a:r>
            <a:r>
              <a:rPr lang="en-GB" dirty="0" err="1"/>
              <a:t>Symplectic</a:t>
            </a:r>
            <a:r>
              <a:rPr lang="en-GB" dirty="0"/>
              <a:t> (Web of Science) and includes the mean, top 1%, 5%, 10%, 25% and 50% citations per paper for each year of publication and for each research field.</a:t>
            </a:r>
          </a:p>
          <a:p>
            <a:endParaRPr lang="en-GB" dirty="0"/>
          </a:p>
          <a:p>
            <a:endParaRPr lang="en-GB" dirty="0"/>
          </a:p>
          <a:p>
            <a:r>
              <a:rPr lang="en-GB" dirty="0"/>
              <a:t>Journal impact factors (JIF) </a:t>
            </a:r>
            <a:r>
              <a:rPr lang="en-GB" i="1" dirty="0">
                <a:solidFill>
                  <a:srgbClr val="0070C0"/>
                </a:solidFill>
              </a:rPr>
              <a:t>will not </a:t>
            </a:r>
            <a:r>
              <a:rPr lang="en-GB" dirty="0"/>
              <a:t>be provided. Panel members are instructed to only use metrics provided.</a:t>
            </a:r>
          </a:p>
          <a:p>
            <a:r>
              <a:rPr lang="en-GB" dirty="0"/>
              <a:t>Research England have signed up to DORA and discourage the use of JIF in particular.</a:t>
            </a:r>
          </a:p>
          <a:p>
            <a:endParaRPr lang="en-GB" dirty="0"/>
          </a:p>
          <a:p>
            <a:r>
              <a:rPr lang="en-GB" dirty="0"/>
              <a:t>(Separate talk on DORA and Using Publication metrics responsibly is available.)</a:t>
            </a:r>
          </a:p>
          <a:p>
            <a:endParaRPr lang="en-GB" dirty="0"/>
          </a:p>
          <a:p>
            <a:endParaRPr lang="en-GB" dirty="0"/>
          </a:p>
          <a:p>
            <a:endParaRPr lang="en-GB" dirty="0"/>
          </a:p>
        </p:txBody>
      </p:sp>
    </p:spTree>
    <p:extLst>
      <p:ext uri="{BB962C8B-B14F-4D97-AF65-F5344CB8AC3E}">
        <p14:creationId xmlns:p14="http://schemas.microsoft.com/office/powerpoint/2010/main" val="1490549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46A5125-74DB-49A5-B094-9E958E2BDAF4}"/>
              </a:ext>
            </a:extLst>
          </p:cNvPr>
          <p:cNvGraphicFramePr>
            <a:graphicFrameLocks noGrp="1"/>
          </p:cNvGraphicFramePr>
          <p:nvPr>
            <p:extLst>
              <p:ext uri="{D42A27DB-BD31-4B8C-83A1-F6EECF244321}">
                <p14:modId xmlns:p14="http://schemas.microsoft.com/office/powerpoint/2010/main" val="1770684224"/>
              </p:ext>
            </p:extLst>
          </p:nvPr>
        </p:nvGraphicFramePr>
        <p:xfrm>
          <a:off x="130630" y="1666423"/>
          <a:ext cx="8839774" cy="1348924"/>
        </p:xfrm>
        <a:graphic>
          <a:graphicData uri="http://schemas.openxmlformats.org/drawingml/2006/table">
            <a:tbl>
              <a:tblPr>
                <a:tableStyleId>{5C22544A-7EE6-4342-B048-85BDC9FD1C3A}</a:tableStyleId>
              </a:tblPr>
              <a:tblGrid>
                <a:gridCol w="1841516">
                  <a:extLst>
                    <a:ext uri="{9D8B030D-6E8A-4147-A177-3AD203B41FA5}">
                      <a16:colId xmlns:a16="http://schemas.microsoft.com/office/drawing/2014/main" val="1980910995"/>
                    </a:ext>
                  </a:extLst>
                </a:gridCol>
                <a:gridCol w="462243">
                  <a:extLst>
                    <a:ext uri="{9D8B030D-6E8A-4147-A177-3AD203B41FA5}">
                      <a16:colId xmlns:a16="http://schemas.microsoft.com/office/drawing/2014/main" val="1445810969"/>
                    </a:ext>
                  </a:extLst>
                </a:gridCol>
                <a:gridCol w="462243">
                  <a:extLst>
                    <a:ext uri="{9D8B030D-6E8A-4147-A177-3AD203B41FA5}">
                      <a16:colId xmlns:a16="http://schemas.microsoft.com/office/drawing/2014/main" val="243929945"/>
                    </a:ext>
                  </a:extLst>
                </a:gridCol>
                <a:gridCol w="462243">
                  <a:extLst>
                    <a:ext uri="{9D8B030D-6E8A-4147-A177-3AD203B41FA5}">
                      <a16:colId xmlns:a16="http://schemas.microsoft.com/office/drawing/2014/main" val="158641606"/>
                    </a:ext>
                  </a:extLst>
                </a:gridCol>
                <a:gridCol w="462243">
                  <a:extLst>
                    <a:ext uri="{9D8B030D-6E8A-4147-A177-3AD203B41FA5}">
                      <a16:colId xmlns:a16="http://schemas.microsoft.com/office/drawing/2014/main" val="2552223159"/>
                    </a:ext>
                  </a:extLst>
                </a:gridCol>
                <a:gridCol w="462243">
                  <a:extLst>
                    <a:ext uri="{9D8B030D-6E8A-4147-A177-3AD203B41FA5}">
                      <a16:colId xmlns:a16="http://schemas.microsoft.com/office/drawing/2014/main" val="1203603934"/>
                    </a:ext>
                  </a:extLst>
                </a:gridCol>
                <a:gridCol w="725671">
                  <a:extLst>
                    <a:ext uri="{9D8B030D-6E8A-4147-A177-3AD203B41FA5}">
                      <a16:colId xmlns:a16="http://schemas.microsoft.com/office/drawing/2014/main" val="2820737416"/>
                    </a:ext>
                  </a:extLst>
                </a:gridCol>
                <a:gridCol w="462243">
                  <a:extLst>
                    <a:ext uri="{9D8B030D-6E8A-4147-A177-3AD203B41FA5}">
                      <a16:colId xmlns:a16="http://schemas.microsoft.com/office/drawing/2014/main" val="686055129"/>
                    </a:ext>
                  </a:extLst>
                </a:gridCol>
                <a:gridCol w="462243">
                  <a:extLst>
                    <a:ext uri="{9D8B030D-6E8A-4147-A177-3AD203B41FA5}">
                      <a16:colId xmlns:a16="http://schemas.microsoft.com/office/drawing/2014/main" val="1445512709"/>
                    </a:ext>
                  </a:extLst>
                </a:gridCol>
                <a:gridCol w="462243">
                  <a:extLst>
                    <a:ext uri="{9D8B030D-6E8A-4147-A177-3AD203B41FA5}">
                      <a16:colId xmlns:a16="http://schemas.microsoft.com/office/drawing/2014/main" val="3853039193"/>
                    </a:ext>
                  </a:extLst>
                </a:gridCol>
                <a:gridCol w="462243">
                  <a:extLst>
                    <a:ext uri="{9D8B030D-6E8A-4147-A177-3AD203B41FA5}">
                      <a16:colId xmlns:a16="http://schemas.microsoft.com/office/drawing/2014/main" val="4221409614"/>
                    </a:ext>
                  </a:extLst>
                </a:gridCol>
                <a:gridCol w="462243">
                  <a:extLst>
                    <a:ext uri="{9D8B030D-6E8A-4147-A177-3AD203B41FA5}">
                      <a16:colId xmlns:a16="http://schemas.microsoft.com/office/drawing/2014/main" val="1808638687"/>
                    </a:ext>
                  </a:extLst>
                </a:gridCol>
                <a:gridCol w="462243">
                  <a:extLst>
                    <a:ext uri="{9D8B030D-6E8A-4147-A177-3AD203B41FA5}">
                      <a16:colId xmlns:a16="http://schemas.microsoft.com/office/drawing/2014/main" val="3839932368"/>
                    </a:ext>
                  </a:extLst>
                </a:gridCol>
                <a:gridCol w="725671">
                  <a:extLst>
                    <a:ext uri="{9D8B030D-6E8A-4147-A177-3AD203B41FA5}">
                      <a16:colId xmlns:a16="http://schemas.microsoft.com/office/drawing/2014/main" val="2785881919"/>
                    </a:ext>
                  </a:extLst>
                </a:gridCol>
                <a:gridCol w="462243">
                  <a:extLst>
                    <a:ext uri="{9D8B030D-6E8A-4147-A177-3AD203B41FA5}">
                      <a16:colId xmlns:a16="http://schemas.microsoft.com/office/drawing/2014/main" val="1253946566"/>
                    </a:ext>
                  </a:extLst>
                </a:gridCol>
              </a:tblGrid>
              <a:tr h="224821">
                <a:tc>
                  <a:txBody>
                    <a:bodyPr/>
                    <a:lstStyle/>
                    <a:p>
                      <a:pPr algn="l" fontAlgn="b"/>
                      <a:r>
                        <a:rPr lang="en-GB" sz="800" u="none" strike="noStrike">
                          <a:effectLst/>
                        </a:rPr>
                        <a:t> </a:t>
                      </a:r>
                      <a:endParaRPr lang="en-GB" sz="800" b="0" i="0" u="none" strike="noStrike">
                        <a:solidFill>
                          <a:srgbClr val="FFFFFF"/>
                        </a:solidFill>
                        <a:effectLst/>
                        <a:latin typeface="Calibri" panose="020F0502020204030204" pitchFamily="34" charset="0"/>
                      </a:endParaRPr>
                    </a:p>
                  </a:txBody>
                  <a:tcPr marL="6896" marR="6896" marT="6896" marB="0" anchor="b"/>
                </a:tc>
                <a:tc gridSpan="7">
                  <a:txBody>
                    <a:bodyPr/>
                    <a:lstStyle/>
                    <a:p>
                      <a:pPr algn="ctr" fontAlgn="b"/>
                      <a:r>
                        <a:rPr lang="en-GB" sz="800" u="none" strike="noStrike">
                          <a:effectLst/>
                        </a:rPr>
                        <a:t>2013</a:t>
                      </a:r>
                      <a:endParaRPr lang="en-GB" sz="800" b="1" i="0" u="none" strike="noStrike">
                        <a:solidFill>
                          <a:srgbClr val="FFFFFF"/>
                        </a:solidFill>
                        <a:effectLst/>
                        <a:latin typeface="Calibri" panose="020F0502020204030204" pitchFamily="34" charset="0"/>
                      </a:endParaRPr>
                    </a:p>
                  </a:txBody>
                  <a:tcPr marL="6896" marR="6896" marT="6896"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7">
                  <a:txBody>
                    <a:bodyPr/>
                    <a:lstStyle/>
                    <a:p>
                      <a:pPr algn="ctr" fontAlgn="b"/>
                      <a:r>
                        <a:rPr lang="en-GB" sz="800" u="none" strike="noStrike">
                          <a:effectLst/>
                        </a:rPr>
                        <a:t>2014</a:t>
                      </a:r>
                      <a:endParaRPr lang="en-GB" sz="800" b="1" i="0" u="none" strike="noStrike">
                        <a:solidFill>
                          <a:srgbClr val="FFFFFF"/>
                        </a:solidFill>
                        <a:effectLst/>
                        <a:latin typeface="Calibri" panose="020F0502020204030204" pitchFamily="34" charset="0"/>
                      </a:endParaRPr>
                    </a:p>
                  </a:txBody>
                  <a:tcPr marL="6896" marR="6896" marT="6896"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06032003"/>
                  </a:ext>
                </a:extLst>
              </a:tr>
              <a:tr h="449640">
                <a:tc>
                  <a:txBody>
                    <a:bodyPr/>
                    <a:lstStyle/>
                    <a:p>
                      <a:pPr algn="l" fontAlgn="b"/>
                      <a:r>
                        <a:rPr lang="en-GB" sz="800" u="none" strike="noStrike" dirty="0">
                          <a:effectLst/>
                        </a:rPr>
                        <a:t>Journal Subject Category</a:t>
                      </a:r>
                      <a:endParaRPr lang="en-GB" sz="800" b="1" i="0" u="none" strike="noStrike" dirty="0">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5%</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dirty="0">
                          <a:effectLst/>
                        </a:rPr>
                        <a:t>10%</a:t>
                      </a:r>
                      <a:endParaRPr lang="en-GB" sz="800" b="1" i="0" u="none" strike="noStrike" dirty="0">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25%</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50%</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Number of documents</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Mean</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5%</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10%</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25%</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50%</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Number of documents</a:t>
                      </a:r>
                      <a:endParaRPr lang="en-GB" sz="800" b="1" i="0" u="none" strike="noStrike">
                        <a:solidFill>
                          <a:srgbClr val="FFFFFF"/>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Mean</a:t>
                      </a:r>
                      <a:endParaRPr lang="en-GB" sz="800" b="1" i="0" u="none" strike="noStrike">
                        <a:solidFill>
                          <a:srgbClr val="FFFFFF"/>
                        </a:solidFill>
                        <a:effectLst/>
                        <a:latin typeface="Calibri" panose="020F0502020204030204" pitchFamily="34" charset="0"/>
                      </a:endParaRPr>
                    </a:p>
                  </a:txBody>
                  <a:tcPr marL="6896" marR="6896" marT="6896" marB="0" anchor="b"/>
                </a:tc>
                <a:extLst>
                  <a:ext uri="{0D108BD9-81ED-4DB2-BD59-A6C34878D82A}">
                    <a16:rowId xmlns:a16="http://schemas.microsoft.com/office/drawing/2014/main" val="1852301981"/>
                  </a:ext>
                </a:extLst>
              </a:tr>
              <a:tr h="224821">
                <a:tc>
                  <a:txBody>
                    <a:bodyPr/>
                    <a:lstStyle/>
                    <a:p>
                      <a:pPr algn="l" fontAlgn="b"/>
                      <a:r>
                        <a:rPr lang="en-GB" sz="800" u="none" strike="noStrike" dirty="0">
                          <a:effectLst/>
                        </a:rPr>
                        <a:t>IMMUNOLOGY</a:t>
                      </a:r>
                      <a:endParaRPr lang="en-GB" sz="800" b="0" i="0" u="none" strike="noStrike" dirty="0">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178</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75</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dirty="0">
                          <a:effectLst/>
                        </a:rPr>
                        <a:t>49</a:t>
                      </a:r>
                      <a:endParaRPr lang="en-GB" sz="800" b="0" i="0" u="none" strike="noStrike" dirty="0">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25</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13</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21553</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23.49</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149</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63</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42</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22</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11</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22010</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19.76</a:t>
                      </a:r>
                      <a:endParaRPr lang="en-GB" sz="800" b="0" i="0" u="none" strike="noStrike">
                        <a:solidFill>
                          <a:srgbClr val="000000"/>
                        </a:solidFill>
                        <a:effectLst/>
                        <a:latin typeface="Calibri" panose="020F0502020204030204" pitchFamily="34" charset="0"/>
                      </a:endParaRPr>
                    </a:p>
                  </a:txBody>
                  <a:tcPr marL="6896" marR="6896" marT="6896" marB="0" anchor="b"/>
                </a:tc>
                <a:extLst>
                  <a:ext uri="{0D108BD9-81ED-4DB2-BD59-A6C34878D82A}">
                    <a16:rowId xmlns:a16="http://schemas.microsoft.com/office/drawing/2014/main" val="2734715222"/>
                  </a:ext>
                </a:extLst>
              </a:tr>
              <a:tr h="224821">
                <a:tc>
                  <a:txBody>
                    <a:bodyPr/>
                    <a:lstStyle/>
                    <a:p>
                      <a:pPr algn="l" fontAlgn="b"/>
                      <a:r>
                        <a:rPr lang="en-GB" sz="800" u="none" strike="noStrike">
                          <a:effectLst/>
                        </a:rPr>
                        <a:t>INFECTIOUS DISEASES</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124</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57</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dirty="0">
                          <a:effectLst/>
                        </a:rPr>
                        <a:t>39</a:t>
                      </a:r>
                      <a:endParaRPr lang="en-GB" sz="800" b="0" i="0" u="none" strike="noStrike" dirty="0">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22</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11</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14358</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18.64</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117</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50</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34</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19</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10</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15409</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16.48</a:t>
                      </a:r>
                      <a:endParaRPr lang="en-GB" sz="800" b="0" i="0" u="none" strike="noStrike">
                        <a:solidFill>
                          <a:srgbClr val="000000"/>
                        </a:solidFill>
                        <a:effectLst/>
                        <a:latin typeface="Calibri" panose="020F0502020204030204" pitchFamily="34" charset="0"/>
                      </a:endParaRPr>
                    </a:p>
                  </a:txBody>
                  <a:tcPr marL="6896" marR="6896" marT="6896" marB="0" anchor="b"/>
                </a:tc>
                <a:extLst>
                  <a:ext uri="{0D108BD9-81ED-4DB2-BD59-A6C34878D82A}">
                    <a16:rowId xmlns:a16="http://schemas.microsoft.com/office/drawing/2014/main" val="879897528"/>
                  </a:ext>
                </a:extLst>
              </a:tr>
              <a:tr h="224821">
                <a:tc>
                  <a:txBody>
                    <a:bodyPr/>
                    <a:lstStyle/>
                    <a:p>
                      <a:pPr algn="l" fontAlgn="b"/>
                      <a:r>
                        <a:rPr lang="en-GB" sz="800" u="none" strike="noStrike">
                          <a:effectLst/>
                        </a:rPr>
                        <a:t>MICROBIOLOGY</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dirty="0">
                          <a:effectLst/>
                        </a:rPr>
                        <a:t>143</a:t>
                      </a:r>
                      <a:endParaRPr lang="en-GB" sz="800" b="0" i="0" u="none" strike="noStrike" dirty="0">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67</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46</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26</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13</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21516</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21.73</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120</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57</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40</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22</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11</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a:effectLst/>
                        </a:rPr>
                        <a:t>22011</a:t>
                      </a:r>
                      <a:endParaRPr lang="en-GB" sz="800" b="0" i="0" u="none" strike="noStrike">
                        <a:solidFill>
                          <a:srgbClr val="000000"/>
                        </a:solidFill>
                        <a:effectLst/>
                        <a:latin typeface="Calibri" panose="020F0502020204030204" pitchFamily="34" charset="0"/>
                      </a:endParaRPr>
                    </a:p>
                  </a:txBody>
                  <a:tcPr marL="6896" marR="6896" marT="6896" marB="0" anchor="b"/>
                </a:tc>
                <a:tc>
                  <a:txBody>
                    <a:bodyPr/>
                    <a:lstStyle/>
                    <a:p>
                      <a:pPr algn="ctr" fontAlgn="b"/>
                      <a:r>
                        <a:rPr lang="en-GB" sz="800" u="none" strike="noStrike" dirty="0">
                          <a:effectLst/>
                        </a:rPr>
                        <a:t>18.49</a:t>
                      </a:r>
                      <a:endParaRPr lang="en-GB" sz="800" b="0" i="0" u="none" strike="noStrike" dirty="0">
                        <a:solidFill>
                          <a:srgbClr val="000000"/>
                        </a:solidFill>
                        <a:effectLst/>
                        <a:latin typeface="Calibri" panose="020F0502020204030204" pitchFamily="34" charset="0"/>
                      </a:endParaRPr>
                    </a:p>
                  </a:txBody>
                  <a:tcPr marL="6896" marR="6896" marT="6896" marB="0" anchor="b"/>
                </a:tc>
                <a:extLst>
                  <a:ext uri="{0D108BD9-81ED-4DB2-BD59-A6C34878D82A}">
                    <a16:rowId xmlns:a16="http://schemas.microsoft.com/office/drawing/2014/main" val="776809346"/>
                  </a:ext>
                </a:extLst>
              </a:tr>
            </a:tbl>
          </a:graphicData>
        </a:graphic>
      </p:graphicFrame>
      <p:sp>
        <p:nvSpPr>
          <p:cNvPr id="5" name="TextBox 4">
            <a:extLst>
              <a:ext uri="{FF2B5EF4-FFF2-40B4-BE49-F238E27FC236}">
                <a16:creationId xmlns:a16="http://schemas.microsoft.com/office/drawing/2014/main" id="{10FAC57F-6F66-47A6-A4D4-1DE975EF6C8C}"/>
              </a:ext>
            </a:extLst>
          </p:cNvPr>
          <p:cNvSpPr txBox="1"/>
          <p:nvPr/>
        </p:nvSpPr>
        <p:spPr>
          <a:xfrm>
            <a:off x="620486" y="389891"/>
            <a:ext cx="6951070" cy="1200329"/>
          </a:xfrm>
          <a:prstGeom prst="rect">
            <a:avLst/>
          </a:prstGeom>
          <a:noFill/>
        </p:spPr>
        <p:txBody>
          <a:bodyPr wrap="none" rtlCol="0">
            <a:spAutoFit/>
          </a:bodyPr>
          <a:lstStyle/>
          <a:p>
            <a:r>
              <a:rPr lang="en-GB" dirty="0">
                <a:solidFill>
                  <a:srgbClr val="0070C0"/>
                </a:solidFill>
              </a:rPr>
              <a:t>Contextual citation data </a:t>
            </a:r>
          </a:p>
          <a:p>
            <a:r>
              <a:rPr lang="en-GB" dirty="0">
                <a:hlinkClick r:id="rId2"/>
              </a:rPr>
              <a:t>https://www.ref.ac.uk/guidance/citation-and-contextual-data-guidance/</a:t>
            </a:r>
            <a:endParaRPr lang="en-GB" dirty="0"/>
          </a:p>
          <a:p>
            <a:endParaRPr lang="en-GB" dirty="0"/>
          </a:p>
          <a:p>
            <a:r>
              <a:rPr lang="en-GB" dirty="0"/>
              <a:t>Example of contextual citation data provided (Feb 2020)</a:t>
            </a:r>
          </a:p>
        </p:txBody>
      </p:sp>
      <p:sp>
        <p:nvSpPr>
          <p:cNvPr id="6" name="TextBox 5">
            <a:extLst>
              <a:ext uri="{FF2B5EF4-FFF2-40B4-BE49-F238E27FC236}">
                <a16:creationId xmlns:a16="http://schemas.microsoft.com/office/drawing/2014/main" id="{D6B530BB-6FB5-4062-8310-A0C19D6216E0}"/>
              </a:ext>
            </a:extLst>
          </p:cNvPr>
          <p:cNvSpPr txBox="1"/>
          <p:nvPr/>
        </p:nvSpPr>
        <p:spPr>
          <a:xfrm>
            <a:off x="620486" y="3559629"/>
            <a:ext cx="8402813" cy="2862322"/>
          </a:xfrm>
          <a:prstGeom prst="rect">
            <a:avLst/>
          </a:prstGeom>
          <a:noFill/>
        </p:spPr>
        <p:txBody>
          <a:bodyPr wrap="none" rtlCol="0">
            <a:spAutoFit/>
          </a:bodyPr>
          <a:lstStyle/>
          <a:p>
            <a:r>
              <a:rPr lang="en-GB" dirty="0"/>
              <a:t>For example, an ID paper published in 2014 with 25 </a:t>
            </a:r>
            <a:r>
              <a:rPr lang="en-GB" dirty="0" err="1"/>
              <a:t>WoS</a:t>
            </a:r>
            <a:r>
              <a:rPr lang="en-GB" dirty="0"/>
              <a:t> citations in Feb 2020 would be</a:t>
            </a:r>
          </a:p>
          <a:p>
            <a:r>
              <a:rPr lang="en-GB" dirty="0"/>
              <a:t>in the top 25% of cited papers</a:t>
            </a:r>
          </a:p>
          <a:p>
            <a:endParaRPr lang="en-GB" dirty="0"/>
          </a:p>
          <a:p>
            <a:r>
              <a:rPr lang="en-GB" dirty="0"/>
              <a:t>Articles published in 2019 do not currently have citation data available  </a:t>
            </a:r>
          </a:p>
          <a:p>
            <a:r>
              <a:rPr lang="en-GB" dirty="0"/>
              <a:t>Articles published in 2020 will not be compared to citation data for REF2021.</a:t>
            </a:r>
          </a:p>
          <a:p>
            <a:endParaRPr lang="en-GB" dirty="0"/>
          </a:p>
          <a:p>
            <a:r>
              <a:rPr lang="en-GB" dirty="0"/>
              <a:t>You can find the citation scores for your own papers in CRIS (</a:t>
            </a:r>
            <a:r>
              <a:rPr lang="en-GB" dirty="0" err="1"/>
              <a:t>WoS</a:t>
            </a:r>
            <a:r>
              <a:rPr lang="en-GB" dirty="0"/>
              <a:t>) </a:t>
            </a:r>
          </a:p>
          <a:p>
            <a:r>
              <a:rPr lang="en-GB" dirty="0"/>
              <a:t>or in the Web of Science website </a:t>
            </a:r>
            <a:r>
              <a:rPr lang="en-GB" dirty="0">
                <a:hlinkClick r:id="rId3"/>
              </a:rPr>
              <a:t>https://wok.mimas.ac.uk/</a:t>
            </a:r>
            <a:r>
              <a:rPr lang="en-GB" dirty="0"/>
              <a:t> </a:t>
            </a:r>
          </a:p>
          <a:p>
            <a:r>
              <a:rPr lang="en-GB" dirty="0"/>
              <a:t>(do not use Google Scholar!!)</a:t>
            </a:r>
          </a:p>
          <a:p>
            <a:endParaRPr lang="en-GB" dirty="0"/>
          </a:p>
        </p:txBody>
      </p:sp>
    </p:spTree>
    <p:extLst>
      <p:ext uri="{BB962C8B-B14F-4D97-AF65-F5344CB8AC3E}">
        <p14:creationId xmlns:p14="http://schemas.microsoft.com/office/powerpoint/2010/main" val="374280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714" y="641614"/>
            <a:ext cx="3025828" cy="1200329"/>
          </a:xfrm>
          <a:prstGeom prst="rect">
            <a:avLst/>
          </a:prstGeom>
          <a:noFill/>
        </p:spPr>
        <p:txBody>
          <a:bodyPr wrap="none" rtlCol="0">
            <a:spAutoFit/>
          </a:bodyPr>
          <a:lstStyle/>
          <a:p>
            <a:r>
              <a:rPr lang="en-GB" dirty="0">
                <a:solidFill>
                  <a:srgbClr val="0070C0"/>
                </a:solidFill>
              </a:rPr>
              <a:t>How to increase your citations</a:t>
            </a:r>
          </a:p>
          <a:p>
            <a:endParaRPr lang="en-GB" dirty="0"/>
          </a:p>
          <a:p>
            <a:endParaRPr lang="en-GB" dirty="0"/>
          </a:p>
          <a:p>
            <a:endParaRPr lang="en-GB" dirty="0"/>
          </a:p>
        </p:txBody>
      </p:sp>
      <p:sp>
        <p:nvSpPr>
          <p:cNvPr id="3" name="TextBox 2"/>
          <p:cNvSpPr txBox="1"/>
          <p:nvPr/>
        </p:nvSpPr>
        <p:spPr>
          <a:xfrm>
            <a:off x="1062502" y="1147260"/>
            <a:ext cx="4690323" cy="3970318"/>
          </a:xfrm>
          <a:prstGeom prst="rect">
            <a:avLst/>
          </a:prstGeom>
          <a:noFill/>
        </p:spPr>
        <p:txBody>
          <a:bodyPr wrap="none" rtlCol="0">
            <a:spAutoFit/>
          </a:bodyPr>
          <a:lstStyle/>
          <a:p>
            <a:r>
              <a:rPr lang="en-GB" dirty="0"/>
              <a:t>Promote your papers by </a:t>
            </a:r>
          </a:p>
          <a:p>
            <a:endParaRPr lang="en-GB" dirty="0"/>
          </a:p>
          <a:p>
            <a:pPr marL="285750" indent="-285750">
              <a:buFontTx/>
              <a:buChar char="-"/>
            </a:pPr>
            <a:r>
              <a:rPr lang="en-GB" dirty="0"/>
              <a:t>Oral and poster presentations at conferences</a:t>
            </a:r>
          </a:p>
          <a:p>
            <a:pPr marL="285750" indent="-285750">
              <a:buFontTx/>
              <a:buChar char="-"/>
            </a:pPr>
            <a:r>
              <a:rPr lang="en-GB" dirty="0"/>
              <a:t>Discussions with colleagues</a:t>
            </a:r>
          </a:p>
          <a:p>
            <a:pPr marL="285750" indent="-285750">
              <a:buFontTx/>
              <a:buChar char="-"/>
            </a:pPr>
            <a:r>
              <a:rPr lang="en-GB" dirty="0"/>
              <a:t>Social media</a:t>
            </a:r>
          </a:p>
          <a:p>
            <a:r>
              <a:rPr lang="en-GB" dirty="0"/>
              <a:t>	Twitter</a:t>
            </a:r>
          </a:p>
          <a:p>
            <a:r>
              <a:rPr lang="en-GB" dirty="0"/>
              <a:t>	Facebook</a:t>
            </a:r>
          </a:p>
          <a:p>
            <a:r>
              <a:rPr lang="en-GB" dirty="0"/>
              <a:t>	LinkedIn</a:t>
            </a:r>
          </a:p>
          <a:p>
            <a:r>
              <a:rPr lang="en-GB" dirty="0"/>
              <a:t>	</a:t>
            </a:r>
            <a:r>
              <a:rPr lang="en-GB" dirty="0" err="1"/>
              <a:t>ResearchGate</a:t>
            </a:r>
            <a:endParaRPr lang="en-GB" dirty="0"/>
          </a:p>
          <a:p>
            <a:r>
              <a:rPr lang="en-GB" dirty="0"/>
              <a:t>	…</a:t>
            </a:r>
          </a:p>
          <a:p>
            <a:pPr marL="285750" indent="-285750">
              <a:buFontTx/>
              <a:buChar char="-"/>
            </a:pPr>
            <a:r>
              <a:rPr lang="en-GB" dirty="0"/>
              <a:t>Public engagement</a:t>
            </a:r>
          </a:p>
          <a:p>
            <a:r>
              <a:rPr lang="en-GB" dirty="0"/>
              <a:t>-   SELF cite!</a:t>
            </a:r>
          </a:p>
          <a:p>
            <a:pPr marL="285750" indent="-285750">
              <a:buFontTx/>
              <a:buChar char="-"/>
            </a:pPr>
            <a:endParaRPr lang="en-GB" dirty="0"/>
          </a:p>
          <a:p>
            <a:pPr marL="285750" indent="-285750">
              <a:buFontTx/>
              <a:buChar char="-"/>
            </a:pPr>
            <a:endParaRPr lang="en-GB" dirty="0"/>
          </a:p>
        </p:txBody>
      </p:sp>
    </p:spTree>
    <p:extLst>
      <p:ext uri="{BB962C8B-B14F-4D97-AF65-F5344CB8AC3E}">
        <p14:creationId xmlns:p14="http://schemas.microsoft.com/office/powerpoint/2010/main" val="397938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5930" y="747764"/>
            <a:ext cx="7953270" cy="5632311"/>
          </a:xfrm>
          <a:prstGeom prst="rect">
            <a:avLst/>
          </a:prstGeom>
          <a:noFill/>
        </p:spPr>
        <p:txBody>
          <a:bodyPr wrap="square" rtlCol="0">
            <a:spAutoFit/>
          </a:bodyPr>
          <a:lstStyle/>
          <a:p>
            <a:r>
              <a:rPr lang="en-GB" dirty="0">
                <a:solidFill>
                  <a:srgbClr val="0070C0"/>
                </a:solidFill>
              </a:rPr>
              <a:t>Output Summary &amp; Mock REF</a:t>
            </a:r>
          </a:p>
          <a:p>
            <a:endParaRPr lang="en-GB" dirty="0"/>
          </a:p>
          <a:p>
            <a:r>
              <a:rPr lang="en-GB" dirty="0"/>
              <a:t>Assessing outputs is subjective, and even contentious.</a:t>
            </a:r>
          </a:p>
          <a:p>
            <a:r>
              <a:rPr lang="en-GB" dirty="0"/>
              <a:t>The guidance provided should help identify quality</a:t>
            </a:r>
          </a:p>
          <a:p>
            <a:endParaRPr lang="en-GB" dirty="0"/>
          </a:p>
          <a:p>
            <a:r>
              <a:rPr lang="en-GB" dirty="0"/>
              <a:t>Metrics can be useful, and citation counts in context are used by the panels</a:t>
            </a:r>
          </a:p>
          <a:p>
            <a:endParaRPr lang="en-GB" dirty="0"/>
          </a:p>
          <a:p>
            <a:endParaRPr lang="en-GB" dirty="0"/>
          </a:p>
          <a:p>
            <a:r>
              <a:rPr lang="en-GB" dirty="0"/>
              <a:t>In the mock REF we are asking you to tell us about your top papers, their eligibility,</a:t>
            </a:r>
          </a:p>
          <a:p>
            <a:r>
              <a:rPr lang="en-GB" dirty="0"/>
              <a:t>their citations, originality, significance and rigour</a:t>
            </a:r>
          </a:p>
          <a:p>
            <a:endParaRPr lang="en-GB" dirty="0"/>
          </a:p>
          <a:p>
            <a:r>
              <a:rPr lang="en-GB" dirty="0"/>
              <a:t>This information will be used to shortlist the papers we will submit.  Shortlisted papers will be reviewed internally in March to June 2020.</a:t>
            </a:r>
          </a:p>
          <a:p>
            <a:endParaRPr lang="en-GB" dirty="0"/>
          </a:p>
          <a:p>
            <a:r>
              <a:rPr lang="en-GB" dirty="0"/>
              <a:t>We will then choose your top paper to submit.  Next we will identify the next best papers (maximum of 5 per staff member) until we reach FTE x 2.5 papers.</a:t>
            </a:r>
          </a:p>
          <a:p>
            <a:endParaRPr lang="en-GB" dirty="0"/>
          </a:p>
          <a:p>
            <a:r>
              <a:rPr lang="en-GB" dirty="0"/>
              <a:t>In October, we will ask you again if you have any new papers published in 2020 we should consider (let us know now if you are expecting strong papers).</a:t>
            </a:r>
          </a:p>
          <a:p>
            <a:endParaRPr lang="en-GB" dirty="0"/>
          </a:p>
        </p:txBody>
      </p:sp>
    </p:spTree>
    <p:extLst>
      <p:ext uri="{BB962C8B-B14F-4D97-AF65-F5344CB8AC3E}">
        <p14:creationId xmlns:p14="http://schemas.microsoft.com/office/powerpoint/2010/main" val="4103825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29 at 16.4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955" y="192427"/>
            <a:ext cx="2365442" cy="1519007"/>
          </a:xfrm>
          <a:prstGeom prst="rect">
            <a:avLst/>
          </a:prstGeom>
        </p:spPr>
      </p:pic>
      <p:sp>
        <p:nvSpPr>
          <p:cNvPr id="3" name="Rectangle 2"/>
          <p:cNvSpPr/>
          <p:nvPr/>
        </p:nvSpPr>
        <p:spPr>
          <a:xfrm>
            <a:off x="633968" y="747614"/>
            <a:ext cx="8108098" cy="3139321"/>
          </a:xfrm>
          <a:prstGeom prst="rect">
            <a:avLst/>
          </a:prstGeom>
        </p:spPr>
        <p:txBody>
          <a:bodyPr wrap="square">
            <a:spAutoFit/>
          </a:bodyPr>
          <a:lstStyle/>
          <a:p>
            <a:pPr>
              <a:spcAft>
                <a:spcPts val="0"/>
              </a:spcAft>
            </a:pPr>
            <a:r>
              <a:rPr lang="en-US" b="1" dirty="0">
                <a:solidFill>
                  <a:srgbClr val="0070C0"/>
                </a:solidFill>
                <a:ea typeface="MS Mincho" panose="02020609040205080304" pitchFamily="49" charset="-128"/>
                <a:cs typeface="Times New Roman" panose="02020603050405020304" pitchFamily="18" charset="0"/>
              </a:rPr>
              <a:t>Impact Cases</a:t>
            </a: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St George’s will submit 9 impact cases, 7 for UoA1 and 2 for UoA2.</a:t>
            </a:r>
          </a:p>
          <a:p>
            <a:pPr>
              <a:spcAft>
                <a:spcPts val="0"/>
              </a:spcAft>
            </a:pPr>
            <a:r>
              <a:rPr lang="en-US" dirty="0">
                <a:ea typeface="MS Mincho" panose="02020609040205080304" pitchFamily="49" charset="-128"/>
                <a:cs typeface="Times New Roman" panose="02020603050405020304" pitchFamily="18" charset="0"/>
              </a:rPr>
              <a:t>   These cases have been identified, shortlisted and are being developed.</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endParaRPr lang="en-GB" dirty="0">
              <a:effectLst/>
              <a:ea typeface="MS Mincho" panose="02020609040205080304" pitchFamily="49" charset="-128"/>
              <a:cs typeface="Times New Roman" panose="02020603050405020304" pitchFamily="18" charset="0"/>
            </a:endParaRPr>
          </a:p>
        </p:txBody>
      </p:sp>
      <p:sp>
        <p:nvSpPr>
          <p:cNvPr id="4" name="Rectangle 3"/>
          <p:cNvSpPr/>
          <p:nvPr/>
        </p:nvSpPr>
        <p:spPr>
          <a:xfrm>
            <a:off x="633968" y="2672984"/>
            <a:ext cx="8231736" cy="3693319"/>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Underpinning research must be published between Jan 2000 and Dec 2020.</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Impact occurred between 1 Aug 2013 and 31 July 2020.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p>
          <a:p>
            <a:r>
              <a:rPr lang="en-GB" dirty="0"/>
              <a:t>Definition of impact for the REF: </a:t>
            </a:r>
          </a:p>
          <a:p>
            <a:r>
              <a:rPr lang="en-GB" dirty="0"/>
              <a:t>Impact is defined as an effect on, change or benefit to the economy, society, culture, public policy or service, health, the environment or quality of life, beyond academia. </a:t>
            </a:r>
          </a:p>
          <a:p>
            <a:endParaRPr lang="en-GB" dirty="0"/>
          </a:p>
          <a:p>
            <a:r>
              <a:rPr lang="en-GB" dirty="0"/>
              <a:t>It excludes impacts on research or the advancement of academic knowledge within the HEIs (whether in the UK or international).</a:t>
            </a:r>
          </a:p>
          <a:p>
            <a:pPr>
              <a:spcAft>
                <a:spcPts val="0"/>
              </a:spcAft>
            </a:pPr>
            <a:endParaRPr lang="en-US" dirty="0">
              <a:ea typeface="MS Mincho" panose="02020609040205080304" pitchFamily="49" charset="-128"/>
              <a:cs typeface="Times New Roman" panose="02020603050405020304" pitchFamily="18" charset="0"/>
            </a:endParaRPr>
          </a:p>
          <a:p>
            <a:r>
              <a:rPr lang="en-GB" dirty="0">
                <a:latin typeface="Calibri" panose="020F0502020204030204" pitchFamily="34" charset="0"/>
                <a:ea typeface="Calibri" panose="020F0502020204030204" pitchFamily="34" charset="0"/>
                <a:cs typeface="Times New Roman" panose="02020603050405020304" pitchFamily="18" charset="0"/>
              </a:rPr>
              <a:t>Impact does not include grants awarded, sitting on committees, papers published...</a:t>
            </a:r>
          </a:p>
          <a:p>
            <a:pPr>
              <a:spcAft>
                <a:spcPts val="0"/>
              </a:spcAft>
            </a:pPr>
            <a:endParaRPr lang="en-US"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339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2414" y="977149"/>
            <a:ext cx="6984124" cy="2031325"/>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Five page submission covering </a:t>
            </a:r>
            <a:r>
              <a:rPr lang="en-US" dirty="0">
                <a:solidFill>
                  <a:srgbClr val="FF0000"/>
                </a:solidFill>
                <a:ea typeface="MS Mincho" panose="02020609040205080304" pitchFamily="49" charset="-128"/>
                <a:cs typeface="Times New Roman" panose="02020603050405020304" pitchFamily="18" charset="0"/>
                <a:sym typeface="Wingdings" panose="05000000000000000000" pitchFamily="2" charset="2"/>
              </a:rPr>
              <a:t> </a:t>
            </a:r>
            <a:r>
              <a:rPr lang="en-US" dirty="0">
                <a:ea typeface="MS Mincho" panose="02020609040205080304" pitchFamily="49" charset="-128"/>
                <a:cs typeface="Times New Roman" panose="02020603050405020304" pitchFamily="18" charset="0"/>
              </a:rPr>
              <a:t>: </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Summary (100 words) </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underpinning research (500 words)</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References (max. 6) </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details of the impact (750 words)</a:t>
            </a:r>
          </a:p>
          <a:p>
            <a:pPr marL="285750" indent="-285750">
              <a:spcAft>
                <a:spcPts val="0"/>
              </a:spcAft>
              <a:buFontTx/>
              <a:buChar char="-"/>
            </a:pPr>
            <a:r>
              <a:rPr lang="en-US" dirty="0">
                <a:ea typeface="MS Mincho" panose="02020609040205080304" pitchFamily="49" charset="-128"/>
                <a:cs typeface="Times New Roman" panose="02020603050405020304" pitchFamily="18" charset="0"/>
              </a:rPr>
              <a:t>sources to corroborate the impact (max 10).</a:t>
            </a:r>
          </a:p>
          <a:p>
            <a:pPr>
              <a:spcAft>
                <a:spcPts val="0"/>
              </a:spcAft>
            </a:pPr>
            <a:endParaRPr lang="en-US" dirty="0">
              <a:ea typeface="MS Mincho" panose="02020609040205080304" pitchFamily="49" charset="-128"/>
              <a:cs typeface="Times New Roman" panose="02020603050405020304" pitchFamily="18" charset="0"/>
            </a:endParaRPr>
          </a:p>
        </p:txBody>
      </p:sp>
      <p:sp>
        <p:nvSpPr>
          <p:cNvPr id="3" name="Rectangle 2"/>
          <p:cNvSpPr/>
          <p:nvPr/>
        </p:nvSpPr>
        <p:spPr>
          <a:xfrm>
            <a:off x="835573" y="3050197"/>
            <a:ext cx="7937235" cy="1868781"/>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It is important that all the evidence of </a:t>
            </a:r>
            <a:r>
              <a:rPr lang="en-GB"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impact</a:t>
            </a:r>
            <a:r>
              <a:rPr lang="en-GB" dirty="0">
                <a:latin typeface="Calibri" panose="020F0502020204030204" pitchFamily="34" charset="0"/>
                <a:ea typeface="Calibri" panose="020F0502020204030204" pitchFamily="34" charset="0"/>
                <a:cs typeface="Times New Roman" panose="02020603050405020304" pitchFamily="18" charset="0"/>
              </a:rPr>
              <a:t> is captured (e.g. published quantitative data, testimonial, web-pages, guidelines). </a:t>
            </a:r>
          </a:p>
          <a:p>
            <a:pPr>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FD34835-9115-4725-80F8-388BE0E80D1B}"/>
              </a:ext>
            </a:extLst>
          </p:cNvPr>
          <p:cNvSpPr/>
          <p:nvPr/>
        </p:nvSpPr>
        <p:spPr>
          <a:xfrm>
            <a:off x="751115" y="4083040"/>
            <a:ext cx="7805056" cy="2308324"/>
          </a:xfrm>
          <a:prstGeom prst="rect">
            <a:avLst/>
          </a:prstGeom>
        </p:spPr>
        <p:txBody>
          <a:bodyPr wrap="square">
            <a:spAutoFit/>
          </a:bodyPr>
          <a:lstStyle/>
          <a:p>
            <a:r>
              <a:rPr lang="en-GB" dirty="0">
                <a:solidFill>
                  <a:srgbClr val="0070C0"/>
                </a:solidFill>
              </a:rPr>
              <a:t>Impact Cases Assessment </a:t>
            </a:r>
            <a:r>
              <a:rPr lang="en-GB" dirty="0"/>
              <a:t>–</a:t>
            </a:r>
          </a:p>
          <a:p>
            <a:endParaRPr lang="en-GB" dirty="0"/>
          </a:p>
          <a:p>
            <a:r>
              <a:rPr lang="en-GB" b="1" dirty="0"/>
              <a:t>Reach</a:t>
            </a:r>
            <a:r>
              <a:rPr lang="en-GB" dirty="0"/>
              <a:t> – the extent and/or diversity of the beneficiaries of the impact</a:t>
            </a:r>
          </a:p>
          <a:p>
            <a:endParaRPr lang="en-GB" dirty="0"/>
          </a:p>
          <a:p>
            <a:r>
              <a:rPr lang="en-GB" b="1" dirty="0"/>
              <a:t>Significance</a:t>
            </a:r>
            <a:r>
              <a:rPr lang="en-GB" dirty="0"/>
              <a:t> -  the degree to which the impact has enabled, enriched, influenced</a:t>
            </a:r>
          </a:p>
          <a:p>
            <a:r>
              <a:rPr lang="en-GB" dirty="0"/>
              <a:t>informed or changed the performance, policies, practices, products, services,</a:t>
            </a:r>
          </a:p>
          <a:p>
            <a:r>
              <a:rPr lang="en-GB" dirty="0"/>
              <a:t>understanding, awareness or wellbeing of the beneficiaries.</a:t>
            </a:r>
          </a:p>
          <a:p>
            <a:r>
              <a:rPr lang="en-GB" dirty="0"/>
              <a:t> </a:t>
            </a:r>
          </a:p>
        </p:txBody>
      </p:sp>
    </p:spTree>
    <p:extLst>
      <p:ext uri="{BB962C8B-B14F-4D97-AF65-F5344CB8AC3E}">
        <p14:creationId xmlns:p14="http://schemas.microsoft.com/office/powerpoint/2010/main" val="2068399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5572" y="403435"/>
            <a:ext cx="8017025" cy="5078313"/>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Want to know more? </a:t>
            </a:r>
          </a:p>
          <a:p>
            <a:pPr>
              <a:spcAft>
                <a:spcPts val="0"/>
              </a:spcAft>
            </a:pPr>
            <a:r>
              <a:rPr lang="en-US" dirty="0">
                <a:ea typeface="MS Mincho" panose="02020609040205080304" pitchFamily="49" charset="-128"/>
                <a:cs typeface="Times New Roman" panose="02020603050405020304" pitchFamily="18" charset="0"/>
              </a:rPr>
              <a:t>All impact cases submitted in REF2014 are published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hlinkClick r:id="rId2"/>
              </a:rPr>
              <a:t>http://impact.ref.ac.uk/CaseStudies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SGUL REF2014 impact cases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marL="342900" lvl="0" indent="-342900">
              <a:spcAft>
                <a:spcPts val="0"/>
              </a:spcAft>
              <a:buFont typeface="Cambria" panose="02040503050406030204" pitchFamily="18" charset="0"/>
              <a:buChar char="-"/>
            </a:pPr>
            <a:r>
              <a:rPr lang="en-US" dirty="0">
                <a:ea typeface="MS Mincho" panose="02020609040205080304" pitchFamily="49" charset="-128"/>
                <a:cs typeface="Times New Roman" panose="02020603050405020304" pitchFamily="18" charset="0"/>
              </a:rPr>
              <a:t>Development of dual targeting </a:t>
            </a:r>
            <a:r>
              <a:rPr lang="en-US" dirty="0" err="1">
                <a:ea typeface="MS Mincho" panose="02020609040205080304" pitchFamily="49" charset="-128"/>
                <a:cs typeface="Times New Roman" panose="02020603050405020304" pitchFamily="18" charset="0"/>
              </a:rPr>
              <a:t>antibacterials</a:t>
            </a:r>
            <a:r>
              <a:rPr lang="en-US" dirty="0">
                <a:ea typeface="MS Mincho" panose="02020609040205080304" pitchFamily="49" charset="-128"/>
                <a:cs typeface="Times New Roman" panose="02020603050405020304" pitchFamily="18" charset="0"/>
              </a:rPr>
              <a:t> and the circumvention of resistance</a:t>
            </a:r>
            <a:endParaRPr lang="en-GB" dirty="0">
              <a:ea typeface="MS Mincho" panose="02020609040205080304" pitchFamily="49" charset="-128"/>
              <a:cs typeface="Times New Roman" panose="02020603050405020304" pitchFamily="18" charset="0"/>
            </a:endParaRPr>
          </a:p>
          <a:p>
            <a:pPr marL="342900" lvl="0" indent="-342900">
              <a:spcAft>
                <a:spcPts val="0"/>
              </a:spcAft>
              <a:buFont typeface="Cambria" panose="02040503050406030204" pitchFamily="18" charset="0"/>
              <a:buChar char="-"/>
            </a:pPr>
            <a:r>
              <a:rPr lang="en-US" dirty="0">
                <a:ea typeface="MS Mincho" panose="02020609040205080304" pitchFamily="49" charset="-128"/>
                <a:cs typeface="Times New Roman" panose="02020603050405020304" pitchFamily="18" charset="0"/>
              </a:rPr>
              <a:t>Discovery and development of thalidomide analogues for treatment of myeloma and other cancers</a:t>
            </a:r>
            <a:endParaRPr lang="en-GB" dirty="0">
              <a:ea typeface="MS Mincho" panose="02020609040205080304" pitchFamily="49" charset="-128"/>
              <a:cs typeface="Times New Roman" panose="02020603050405020304" pitchFamily="18" charset="0"/>
            </a:endParaRPr>
          </a:p>
          <a:p>
            <a:pPr marL="342900" lvl="0" indent="-342900">
              <a:spcAft>
                <a:spcPts val="0"/>
              </a:spcAft>
              <a:buFont typeface="Cambria" panose="02040503050406030204" pitchFamily="18" charset="0"/>
              <a:buChar char="-"/>
            </a:pPr>
            <a:r>
              <a:rPr lang="en-US" dirty="0">
                <a:ea typeface="MS Mincho" panose="02020609040205080304" pitchFamily="49" charset="-128"/>
                <a:cs typeface="Times New Roman" panose="02020603050405020304" pitchFamily="18" charset="0"/>
              </a:rPr>
              <a:t>Effects of outdoor air pollutants on human health</a:t>
            </a:r>
            <a:endParaRPr lang="en-GB" dirty="0">
              <a:ea typeface="MS Mincho" panose="02020609040205080304" pitchFamily="49" charset="-128"/>
              <a:cs typeface="Times New Roman" panose="02020603050405020304" pitchFamily="18" charset="0"/>
            </a:endParaRPr>
          </a:p>
          <a:p>
            <a:pPr marL="342900" lvl="0" indent="-342900">
              <a:spcAft>
                <a:spcPts val="0"/>
              </a:spcAft>
              <a:buFont typeface="Cambria" panose="02040503050406030204" pitchFamily="18" charset="0"/>
              <a:buChar char="-"/>
            </a:pPr>
            <a:r>
              <a:rPr lang="en-US" dirty="0">
                <a:ea typeface="MS Mincho" panose="02020609040205080304" pitchFamily="49" charset="-128"/>
                <a:cs typeface="Times New Roman" panose="02020603050405020304" pitchFamily="18" charset="0"/>
              </a:rPr>
              <a:t>Effects of parental smoking on respiratory health among children</a:t>
            </a:r>
            <a:endParaRPr lang="en-GB" dirty="0">
              <a:ea typeface="MS Mincho" panose="02020609040205080304" pitchFamily="49" charset="-128"/>
              <a:cs typeface="Times New Roman" panose="02020603050405020304" pitchFamily="18" charset="0"/>
            </a:endParaRPr>
          </a:p>
          <a:p>
            <a:pPr marL="342900" lvl="0" indent="-342900">
              <a:spcAft>
                <a:spcPts val="0"/>
              </a:spcAft>
              <a:buFont typeface="Cambria" panose="02040503050406030204" pitchFamily="18" charset="0"/>
              <a:buChar char="-"/>
            </a:pPr>
            <a:r>
              <a:rPr lang="en-US" dirty="0">
                <a:ea typeface="MS Mincho" panose="02020609040205080304" pitchFamily="49" charset="-128"/>
                <a:cs typeface="Times New Roman" panose="02020603050405020304" pitchFamily="18" charset="0"/>
              </a:rPr>
              <a:t>Improved diagnosis of Clostridium difficile infection through two stage testing</a:t>
            </a:r>
            <a:endParaRPr lang="en-GB" dirty="0">
              <a:ea typeface="MS Mincho" panose="02020609040205080304" pitchFamily="49" charset="-128"/>
              <a:cs typeface="Times New Roman" panose="02020603050405020304" pitchFamily="18" charset="0"/>
            </a:endParaRPr>
          </a:p>
          <a:p>
            <a:pPr marL="342900" lvl="0" indent="-342900">
              <a:spcAft>
                <a:spcPts val="0"/>
              </a:spcAft>
              <a:buFont typeface="Cambria" panose="02040503050406030204" pitchFamily="18" charset="0"/>
              <a:buChar char="-"/>
            </a:pPr>
            <a:r>
              <a:rPr lang="en-US" dirty="0" err="1">
                <a:ea typeface="MS Mincho" panose="02020609040205080304" pitchFamily="49" charset="-128"/>
                <a:cs typeface="Times New Roman" panose="02020603050405020304" pitchFamily="18" charset="0"/>
              </a:rPr>
              <a:t>Optimising</a:t>
            </a:r>
            <a:r>
              <a:rPr lang="en-US" dirty="0">
                <a:ea typeface="MS Mincho" panose="02020609040205080304" pitchFamily="49" charset="-128"/>
                <a:cs typeface="Times New Roman" panose="02020603050405020304" pitchFamily="18" charset="0"/>
              </a:rPr>
              <a:t> the prevention and management of HIV associated </a:t>
            </a:r>
            <a:r>
              <a:rPr lang="en-US" dirty="0" err="1">
                <a:ea typeface="MS Mincho" panose="02020609040205080304" pitchFamily="49" charset="-128"/>
                <a:cs typeface="Times New Roman" panose="02020603050405020304" pitchFamily="18" charset="0"/>
              </a:rPr>
              <a:t>cryptococcal</a:t>
            </a:r>
            <a:r>
              <a:rPr lang="en-US" dirty="0">
                <a:ea typeface="MS Mincho" panose="02020609040205080304" pitchFamily="49" charset="-128"/>
                <a:cs typeface="Times New Roman" panose="02020603050405020304" pitchFamily="18" charset="0"/>
              </a:rPr>
              <a:t> meningitis</a:t>
            </a:r>
            <a:endParaRPr lang="en-GB" dirty="0">
              <a:ea typeface="MS Mincho" panose="02020609040205080304" pitchFamily="49" charset="-128"/>
              <a:cs typeface="Times New Roman" panose="02020603050405020304" pitchFamily="18" charset="0"/>
            </a:endParaRPr>
          </a:p>
          <a:p>
            <a:pPr marL="342900" lvl="0" indent="-342900">
              <a:spcAft>
                <a:spcPts val="0"/>
              </a:spcAft>
              <a:buFont typeface="Cambria" panose="02040503050406030204" pitchFamily="18" charset="0"/>
              <a:buChar char="-"/>
            </a:pPr>
            <a:r>
              <a:rPr lang="en-US" dirty="0">
                <a:ea typeface="MS Mincho" panose="02020609040205080304" pitchFamily="49" charset="-128"/>
                <a:cs typeface="Times New Roman" panose="02020603050405020304" pitchFamily="18" charset="0"/>
              </a:rPr>
              <a:t>Reducing salt intake to reduce risk of heart attack and stroke</a:t>
            </a:r>
            <a:endParaRPr lang="en-GB" dirty="0">
              <a:ea typeface="MS Mincho" panose="02020609040205080304" pitchFamily="49" charset="-128"/>
              <a:cs typeface="Times New Roman" panose="02020603050405020304" pitchFamily="18" charset="0"/>
            </a:endParaRPr>
          </a:p>
          <a:p>
            <a:pPr marL="457200">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marL="457200">
              <a:spcAft>
                <a:spcPts val="0"/>
              </a:spcAft>
            </a:pPr>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GB"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Picture 2"/>
          <p:cNvPicPr>
            <a:picLocks noChangeAspect="1"/>
          </p:cNvPicPr>
          <p:nvPr/>
        </p:nvPicPr>
        <p:blipFill rotWithShape="1">
          <a:blip r:embed="rId3"/>
          <a:srcRect l="10690" t="38919" r="47356" b="15287"/>
          <a:stretch/>
        </p:blipFill>
        <p:spPr>
          <a:xfrm>
            <a:off x="134670" y="5307723"/>
            <a:ext cx="2128346" cy="1451940"/>
          </a:xfrm>
          <a:prstGeom prst="rect">
            <a:avLst/>
          </a:prstGeom>
        </p:spPr>
      </p:pic>
      <p:pic>
        <p:nvPicPr>
          <p:cNvPr id="4" name="Picture 3"/>
          <p:cNvPicPr>
            <a:picLocks noChangeAspect="1"/>
          </p:cNvPicPr>
          <p:nvPr/>
        </p:nvPicPr>
        <p:blipFill rotWithShape="1">
          <a:blip r:embed="rId4"/>
          <a:srcRect l="21495" t="35609" r="57126" b="11425"/>
          <a:stretch/>
        </p:blipFill>
        <p:spPr>
          <a:xfrm>
            <a:off x="2220193" y="5297215"/>
            <a:ext cx="944498" cy="1462448"/>
          </a:xfrm>
          <a:prstGeom prst="rect">
            <a:avLst/>
          </a:prstGeom>
        </p:spPr>
      </p:pic>
      <p:pic>
        <p:nvPicPr>
          <p:cNvPr id="5" name="Picture 4"/>
          <p:cNvPicPr>
            <a:picLocks noChangeAspect="1"/>
          </p:cNvPicPr>
          <p:nvPr/>
        </p:nvPicPr>
        <p:blipFill rotWithShape="1">
          <a:blip r:embed="rId5"/>
          <a:srcRect l="2070" t="36345" r="38275" b="12161"/>
          <a:stretch/>
        </p:blipFill>
        <p:spPr>
          <a:xfrm>
            <a:off x="3162071" y="5283763"/>
            <a:ext cx="2688470" cy="1450427"/>
          </a:xfrm>
          <a:prstGeom prst="rect">
            <a:avLst/>
          </a:prstGeom>
        </p:spPr>
      </p:pic>
      <p:pic>
        <p:nvPicPr>
          <p:cNvPr id="6" name="Picture 5"/>
          <p:cNvPicPr>
            <a:picLocks noChangeAspect="1"/>
          </p:cNvPicPr>
          <p:nvPr/>
        </p:nvPicPr>
        <p:blipFill rotWithShape="1">
          <a:blip r:embed="rId6"/>
          <a:srcRect l="43793" t="56391" r="40460" b="25218"/>
          <a:stretch/>
        </p:blipFill>
        <p:spPr>
          <a:xfrm>
            <a:off x="5181581" y="5283763"/>
            <a:ext cx="1987085" cy="1450427"/>
          </a:xfrm>
          <a:prstGeom prst="rect">
            <a:avLst/>
          </a:prstGeom>
        </p:spPr>
      </p:pic>
      <p:pic>
        <p:nvPicPr>
          <p:cNvPr id="7" name="Picture 6"/>
          <p:cNvPicPr>
            <a:picLocks noChangeAspect="1"/>
          </p:cNvPicPr>
          <p:nvPr/>
        </p:nvPicPr>
        <p:blipFill rotWithShape="1">
          <a:blip r:embed="rId7"/>
          <a:srcRect l="20575" t="53264" r="58161" b="20253"/>
          <a:stretch/>
        </p:blipFill>
        <p:spPr>
          <a:xfrm>
            <a:off x="7126626" y="5298573"/>
            <a:ext cx="1844368" cy="1435616"/>
          </a:xfrm>
          <a:prstGeom prst="rect">
            <a:avLst/>
          </a:prstGeom>
        </p:spPr>
      </p:pic>
    </p:spTree>
    <p:extLst>
      <p:ext uri="{BB962C8B-B14F-4D97-AF65-F5344CB8AC3E}">
        <p14:creationId xmlns:p14="http://schemas.microsoft.com/office/powerpoint/2010/main" val="864902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028" y="301886"/>
            <a:ext cx="8229600" cy="1661993"/>
          </a:xfrm>
          <a:prstGeom prst="rect">
            <a:avLst/>
          </a:prstGeom>
        </p:spPr>
        <p:txBody>
          <a:bodyPr wrap="square">
            <a:spAutoFit/>
          </a:bodyPr>
          <a:lstStyle/>
          <a:p>
            <a:pPr>
              <a:spcAft>
                <a:spcPts val="0"/>
              </a:spcAft>
            </a:pPr>
            <a:r>
              <a:rPr lang="en-US" sz="1700" b="1" dirty="0">
                <a:solidFill>
                  <a:srgbClr val="0070C0"/>
                </a:solidFill>
                <a:ea typeface="MS Mincho" panose="02020609040205080304" pitchFamily="49" charset="-128"/>
                <a:cs typeface="Times New Roman" panose="02020603050405020304" pitchFamily="18" charset="0"/>
              </a:rPr>
              <a:t>Environment</a:t>
            </a:r>
            <a:r>
              <a:rPr lang="en-US" sz="1700" dirty="0">
                <a:solidFill>
                  <a:srgbClr val="0070C0"/>
                </a:solidFill>
                <a:ea typeface="MS Mincho" panose="02020609040205080304" pitchFamily="49" charset="-128"/>
                <a:cs typeface="Times New Roman" panose="02020603050405020304" pitchFamily="18" charset="0"/>
              </a:rPr>
              <a:t> – </a:t>
            </a:r>
          </a:p>
          <a:p>
            <a:pPr>
              <a:spcAft>
                <a:spcPts val="0"/>
              </a:spcAft>
            </a:pPr>
            <a:endParaRPr lang="en-GB" sz="1700" dirty="0">
              <a:ea typeface="MS Mincho" panose="02020609040205080304" pitchFamily="49" charset="-128"/>
              <a:cs typeface="Times New Roman" panose="02020603050405020304" pitchFamily="18" charset="0"/>
            </a:endParaRPr>
          </a:p>
          <a:p>
            <a:pPr>
              <a:spcAft>
                <a:spcPts val="0"/>
              </a:spcAft>
            </a:pPr>
            <a:r>
              <a:rPr lang="en-US" sz="1700" dirty="0">
                <a:ea typeface="MS Mincho" panose="02020609040205080304" pitchFamily="49" charset="-128"/>
                <a:cs typeface="Times New Roman" panose="02020603050405020304" pitchFamily="18" charset="0"/>
              </a:rPr>
              <a:t>Two parts 	- SGUL overview (not assessed)</a:t>
            </a:r>
          </a:p>
          <a:p>
            <a:pPr>
              <a:spcAft>
                <a:spcPts val="0"/>
              </a:spcAft>
            </a:pPr>
            <a:r>
              <a:rPr lang="en-US" sz="1700" dirty="0">
                <a:ea typeface="MS Mincho" panose="02020609040205080304" pitchFamily="49" charset="-128"/>
                <a:cs typeface="Times New Roman" panose="02020603050405020304" pitchFamily="18" charset="0"/>
              </a:rPr>
              <a:t>		- one for each </a:t>
            </a:r>
            <a:r>
              <a:rPr lang="en-US" sz="1700" dirty="0" err="1">
                <a:ea typeface="MS Mincho" panose="02020609040205080304" pitchFamily="49" charset="-128"/>
                <a:cs typeface="Times New Roman" panose="02020603050405020304" pitchFamily="18" charset="0"/>
              </a:rPr>
              <a:t>UoA</a:t>
            </a:r>
            <a:r>
              <a:rPr lang="en-US" sz="1700" dirty="0">
                <a:ea typeface="MS Mincho" panose="02020609040205080304" pitchFamily="49" charset="-128"/>
                <a:cs typeface="Times New Roman" panose="02020603050405020304" pitchFamily="18" charset="0"/>
              </a:rPr>
              <a:t>.  Length dependent on FTE</a:t>
            </a:r>
          </a:p>
          <a:p>
            <a:pPr>
              <a:spcAft>
                <a:spcPts val="0"/>
              </a:spcAft>
            </a:pPr>
            <a:r>
              <a:rPr lang="en-US" sz="1700" dirty="0">
                <a:ea typeface="MS Mincho" panose="02020609040205080304" pitchFamily="49" charset="-128"/>
                <a:cs typeface="Times New Roman" panose="02020603050405020304" pitchFamily="18" charset="0"/>
              </a:rPr>
              <a:t>			(UoA1 12800 words, UoA2 8000 words)</a:t>
            </a:r>
          </a:p>
          <a:p>
            <a:pPr>
              <a:spcAft>
                <a:spcPts val="0"/>
              </a:spcAft>
            </a:pPr>
            <a:r>
              <a:rPr lang="en-US" sz="1700" dirty="0">
                <a:ea typeface="MS Mincho" panose="02020609040205080304" pitchFamily="49" charset="-128"/>
                <a:cs typeface="Times New Roman" panose="02020603050405020304" pitchFamily="18" charset="0"/>
              </a:rPr>
              <a:t>		- lead writers are Institute Directors </a:t>
            </a:r>
          </a:p>
        </p:txBody>
      </p:sp>
      <p:pic>
        <p:nvPicPr>
          <p:cNvPr id="3" name="Picture 2" descr="Screen Shot 2018-04-29 at 16.49.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6645" y="0"/>
            <a:ext cx="2433783" cy="1423145"/>
          </a:xfrm>
          <a:prstGeom prst="rect">
            <a:avLst/>
          </a:prstGeom>
        </p:spPr>
      </p:pic>
      <p:sp>
        <p:nvSpPr>
          <p:cNvPr id="4" name="TextBox 3">
            <a:extLst>
              <a:ext uri="{FF2B5EF4-FFF2-40B4-BE49-F238E27FC236}">
                <a16:creationId xmlns:a16="http://schemas.microsoft.com/office/drawing/2014/main" id="{36950386-D91D-46AC-867E-0A9BE870140D}"/>
              </a:ext>
            </a:extLst>
          </p:cNvPr>
          <p:cNvSpPr txBox="1"/>
          <p:nvPr/>
        </p:nvSpPr>
        <p:spPr>
          <a:xfrm>
            <a:off x="655771" y="2510988"/>
            <a:ext cx="8229600" cy="4047262"/>
          </a:xfrm>
          <a:prstGeom prst="rect">
            <a:avLst/>
          </a:prstGeom>
          <a:noFill/>
        </p:spPr>
        <p:txBody>
          <a:bodyPr wrap="square" rtlCol="0">
            <a:spAutoFit/>
          </a:bodyPr>
          <a:lstStyle/>
          <a:p>
            <a:r>
              <a:rPr lang="en-US" sz="1700" dirty="0">
                <a:solidFill>
                  <a:srgbClr val="0070C0"/>
                </a:solidFill>
                <a:ea typeface="MS Mincho" panose="02020609040205080304" pitchFamily="49" charset="-128"/>
                <a:cs typeface="Times New Roman" panose="02020603050405020304" pitchFamily="18" charset="0"/>
              </a:rPr>
              <a:t>Assessment criteria – </a:t>
            </a:r>
          </a:p>
          <a:p>
            <a:endParaRPr lang="en-US" sz="1700" dirty="0">
              <a:solidFill>
                <a:srgbClr val="0070C0"/>
              </a:solidFill>
              <a:ea typeface="MS Mincho" panose="02020609040205080304" pitchFamily="49" charset="-128"/>
              <a:cs typeface="Times New Roman" panose="02020603050405020304" pitchFamily="18" charset="0"/>
            </a:endParaRPr>
          </a:p>
          <a:p>
            <a:r>
              <a:rPr lang="en-US" sz="1700" b="1" dirty="0">
                <a:ea typeface="MS Mincho" panose="02020609040205080304" pitchFamily="49" charset="-128"/>
                <a:cs typeface="Times New Roman" panose="02020603050405020304" pitchFamily="18" charset="0"/>
              </a:rPr>
              <a:t>Vitality </a:t>
            </a:r>
            <a:r>
              <a:rPr lang="en-US" sz="1700" dirty="0">
                <a:ea typeface="MS Mincho" panose="02020609040205080304" pitchFamily="49" charset="-128"/>
                <a:cs typeface="Times New Roman" panose="02020603050405020304" pitchFamily="18" charset="0"/>
              </a:rPr>
              <a:t>– the extent to which a unit supports a thriving and inclusive research culture for all staff and research students, that is based on a clearly articulated strategy for research and enabling its impact, is engaged with national and international research and user communities and is able to attract excellent postgraduate and postdoctoral researchers</a:t>
            </a:r>
          </a:p>
          <a:p>
            <a:endParaRPr lang="en-US" sz="1700" dirty="0">
              <a:solidFill>
                <a:srgbClr val="0070C0"/>
              </a:solidFill>
              <a:ea typeface="MS Mincho" panose="02020609040205080304" pitchFamily="49" charset="-128"/>
              <a:cs typeface="Times New Roman" panose="02020603050405020304" pitchFamily="18" charset="0"/>
            </a:endParaRPr>
          </a:p>
          <a:p>
            <a:r>
              <a:rPr lang="en-US" sz="1700" b="1" dirty="0">
                <a:ea typeface="MS Mincho" panose="02020609040205080304" pitchFamily="49" charset="-128"/>
                <a:cs typeface="Times New Roman" panose="02020603050405020304" pitchFamily="18" charset="0"/>
              </a:rPr>
              <a:t>Sustainability</a:t>
            </a:r>
            <a:r>
              <a:rPr lang="en-US" sz="1700" dirty="0">
                <a:ea typeface="MS Mincho" panose="02020609040205080304" pitchFamily="49" charset="-128"/>
                <a:cs typeface="Times New Roman" panose="02020603050405020304" pitchFamily="18" charset="0"/>
              </a:rPr>
              <a:t> -  the extent to which the research environment ensures the future health, diversity, wellbeing and wider contribution of the unit and the disciplines, including investment in people and infrastructure</a:t>
            </a:r>
          </a:p>
          <a:p>
            <a:endParaRPr lang="en-US" sz="1700" dirty="0">
              <a:ea typeface="MS Mincho" panose="02020609040205080304" pitchFamily="49" charset="-128"/>
              <a:cs typeface="Times New Roman" panose="02020603050405020304" pitchFamily="18" charset="0"/>
            </a:endParaRPr>
          </a:p>
          <a:p>
            <a:endParaRPr lang="en-US" sz="1700" dirty="0">
              <a:ea typeface="MS Mincho" panose="02020609040205080304" pitchFamily="49" charset="-128"/>
              <a:cs typeface="Times New Roman" panose="02020603050405020304" pitchFamily="18" charset="0"/>
            </a:endParaRPr>
          </a:p>
          <a:p>
            <a:r>
              <a:rPr lang="en-US" sz="1700" dirty="0">
                <a:ea typeface="MS Mincho" panose="02020609040205080304" pitchFamily="49" charset="-128"/>
                <a:cs typeface="Times New Roman" panose="02020603050405020304" pitchFamily="18" charset="0"/>
                <a:hlinkClick r:id="rId3"/>
              </a:rPr>
              <a:t>https://www.ref.ac.uk/publications/panel-criteria-and-working-methods-201902/</a:t>
            </a:r>
            <a:endParaRPr lang="en-US" sz="1700" dirty="0">
              <a:ea typeface="MS Mincho" panose="02020609040205080304" pitchFamily="49" charset="-128"/>
              <a:cs typeface="Times New Roman" panose="02020603050405020304" pitchFamily="18" charset="0"/>
            </a:endParaRPr>
          </a:p>
          <a:p>
            <a:endParaRPr lang="en-US" dirty="0">
              <a:ea typeface="MS Mincho" panose="02020609040205080304" pitchFamily="49"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119198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D18D0A-14D6-4A53-BEAD-33B8DD8F2DBA}"/>
              </a:ext>
            </a:extLst>
          </p:cNvPr>
          <p:cNvSpPr/>
          <p:nvPr/>
        </p:nvSpPr>
        <p:spPr>
          <a:xfrm>
            <a:off x="772885" y="365902"/>
            <a:ext cx="8098972" cy="1138773"/>
          </a:xfrm>
          <a:prstGeom prst="rect">
            <a:avLst/>
          </a:prstGeom>
        </p:spPr>
        <p:txBody>
          <a:bodyPr wrap="square">
            <a:spAutoFit/>
          </a:bodyPr>
          <a:lstStyle/>
          <a:p>
            <a:pPr>
              <a:spcAft>
                <a:spcPts val="0"/>
              </a:spcAft>
            </a:pPr>
            <a:r>
              <a:rPr lang="en-US" sz="1700" dirty="0">
                <a:ea typeface="MS Mincho" panose="02020609040205080304" pitchFamily="49" charset="-128"/>
                <a:cs typeface="Times New Roman" panose="02020603050405020304" pitchFamily="18" charset="0"/>
              </a:rPr>
              <a:t>For each </a:t>
            </a:r>
            <a:r>
              <a:rPr lang="en-US" sz="1700" dirty="0" err="1">
                <a:ea typeface="MS Mincho" panose="02020609040205080304" pitchFamily="49" charset="-128"/>
                <a:cs typeface="Times New Roman" panose="02020603050405020304" pitchFamily="18" charset="0"/>
              </a:rPr>
              <a:t>UoA</a:t>
            </a:r>
            <a:r>
              <a:rPr lang="en-US" sz="1700" dirty="0">
                <a:ea typeface="MS Mincho" panose="02020609040205080304" pitchFamily="49" charset="-128"/>
                <a:cs typeface="Times New Roman" panose="02020603050405020304" pitchFamily="18" charset="0"/>
              </a:rPr>
              <a:t>:</a:t>
            </a:r>
            <a:endParaRPr lang="en-GB" sz="1700" dirty="0">
              <a:ea typeface="MS Mincho" panose="02020609040205080304" pitchFamily="49" charset="-128"/>
              <a:cs typeface="Times New Roman" panose="02020603050405020304" pitchFamily="18" charset="0"/>
            </a:endParaRPr>
          </a:p>
          <a:p>
            <a:pPr marL="342900" lvl="0" indent="-342900">
              <a:spcAft>
                <a:spcPts val="0"/>
              </a:spcAft>
              <a:buFont typeface="+mj-lt"/>
              <a:buAutoNum type="arabicPeriod"/>
            </a:pPr>
            <a:r>
              <a:rPr lang="en-US" sz="1700" b="1" dirty="0">
                <a:ea typeface="MS Mincho" panose="02020609040205080304" pitchFamily="49" charset="-128"/>
                <a:cs typeface="Times New Roman" panose="02020603050405020304" pitchFamily="18" charset="0"/>
              </a:rPr>
              <a:t>Unit context, research and impact strategy</a:t>
            </a:r>
          </a:p>
          <a:p>
            <a:pPr lvl="0">
              <a:spcAft>
                <a:spcPts val="0"/>
              </a:spcAft>
            </a:pPr>
            <a:r>
              <a:rPr lang="en-US" sz="1700" dirty="0">
                <a:ea typeface="MS Mincho" panose="02020609040205080304" pitchFamily="49" charset="-128"/>
                <a:cs typeface="Times New Roman" panose="02020603050405020304" pitchFamily="18" charset="0"/>
              </a:rPr>
              <a:t>	</a:t>
            </a:r>
            <a:r>
              <a:rPr lang="en-US" sz="1700" dirty="0" err="1">
                <a:ea typeface="MS Mincho" panose="02020609040205080304" pitchFamily="49" charset="-128"/>
                <a:cs typeface="Times New Roman" panose="02020603050405020304" pitchFamily="18" charset="0"/>
              </a:rPr>
              <a:t>eg.</a:t>
            </a:r>
            <a:r>
              <a:rPr lang="en-US" sz="1700" dirty="0">
                <a:ea typeface="MS Mincho" panose="02020609040205080304" pitchFamily="49" charset="-128"/>
                <a:cs typeface="Times New Roman" panose="02020603050405020304" pitchFamily="18" charset="0"/>
              </a:rPr>
              <a:t> Structure, research objectives, enabling impact, interdisciplinary research, 			open access and open data, data sharing, research integrity</a:t>
            </a:r>
            <a:endParaRPr lang="en-GB" sz="1700" dirty="0">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92964DB9-C9B3-424B-8BDE-1C70AB7324A4}"/>
              </a:ext>
            </a:extLst>
          </p:cNvPr>
          <p:cNvSpPr/>
          <p:nvPr/>
        </p:nvSpPr>
        <p:spPr>
          <a:xfrm>
            <a:off x="772884" y="1472904"/>
            <a:ext cx="8218715" cy="2970044"/>
          </a:xfrm>
          <a:prstGeom prst="rect">
            <a:avLst/>
          </a:prstGeom>
        </p:spPr>
        <p:txBody>
          <a:bodyPr wrap="square">
            <a:spAutoFit/>
          </a:bodyPr>
          <a:lstStyle/>
          <a:p>
            <a:pPr lvl="0">
              <a:spcAft>
                <a:spcPts val="0"/>
              </a:spcAft>
            </a:pPr>
            <a:r>
              <a:rPr lang="en-GB" sz="1700" b="1" dirty="0">
                <a:ea typeface="MS Mincho" panose="02020609040205080304" pitchFamily="49" charset="-128"/>
                <a:cs typeface="Times New Roman" panose="02020603050405020304" pitchFamily="18" charset="0"/>
              </a:rPr>
              <a:t>2</a:t>
            </a:r>
            <a:r>
              <a:rPr lang="en-GB" sz="1700" dirty="0">
                <a:ea typeface="MS Mincho" panose="02020609040205080304" pitchFamily="49" charset="-128"/>
                <a:cs typeface="Times New Roman" panose="02020603050405020304" pitchFamily="18" charset="0"/>
              </a:rPr>
              <a:t>. </a:t>
            </a:r>
            <a:r>
              <a:rPr lang="en-GB" sz="1700" b="1" dirty="0">
                <a:ea typeface="MS Mincho" panose="02020609040205080304" pitchFamily="49" charset="-128"/>
                <a:cs typeface="Times New Roman" panose="02020603050405020304" pitchFamily="18" charset="0"/>
              </a:rPr>
              <a:t>People, including</a:t>
            </a:r>
            <a:r>
              <a:rPr lang="en-GB" sz="1700" dirty="0">
                <a:ea typeface="MS Mincho" panose="02020609040205080304" pitchFamily="49" charset="-128"/>
                <a:cs typeface="Times New Roman" panose="02020603050405020304" pitchFamily="18" charset="0"/>
              </a:rPr>
              <a:t>: </a:t>
            </a:r>
            <a:r>
              <a:rPr lang="en-US" sz="1700" dirty="0">
                <a:ea typeface="MS Mincho" panose="02020609040205080304" pitchFamily="49" charset="-128"/>
                <a:cs typeface="Times New Roman" panose="02020603050405020304" pitchFamily="18" charset="0"/>
              </a:rPr>
              <a:t>	</a:t>
            </a:r>
            <a:endParaRPr lang="en-GB" sz="1700" dirty="0">
              <a:ea typeface="MS Mincho" panose="02020609040205080304" pitchFamily="49" charset="-128"/>
              <a:cs typeface="Times New Roman" panose="02020603050405020304" pitchFamily="18" charset="0"/>
            </a:endParaRPr>
          </a:p>
          <a:p>
            <a:pPr marL="800100" lvl="1" indent="-342900">
              <a:buFont typeface="Cambria" panose="02040503050406030204" pitchFamily="18" charset="0"/>
              <a:buChar char="-"/>
            </a:pPr>
            <a:r>
              <a:rPr lang="en-US" sz="1700" dirty="0">
                <a:ea typeface="MS Mincho" panose="02020609040205080304" pitchFamily="49" charset="-128"/>
                <a:cs typeface="Times New Roman" panose="02020603050405020304" pitchFamily="18" charset="0"/>
              </a:rPr>
              <a:t>Staffing strategy and staff development</a:t>
            </a:r>
          </a:p>
          <a:p>
            <a:pPr lvl="1"/>
            <a:r>
              <a:rPr lang="en-US" sz="1700" dirty="0">
                <a:ea typeface="MS Mincho" panose="02020609040205080304" pitchFamily="49" charset="-128"/>
                <a:cs typeface="Times New Roman" panose="02020603050405020304" pitchFamily="18" charset="0"/>
              </a:rPr>
              <a:t>        </a:t>
            </a:r>
            <a:r>
              <a:rPr lang="en-US" sz="1700" dirty="0" err="1">
                <a:ea typeface="MS Mincho" panose="02020609040205080304" pitchFamily="49" charset="-128"/>
                <a:cs typeface="Times New Roman" panose="02020603050405020304" pitchFamily="18" charset="0"/>
              </a:rPr>
              <a:t>eg.</a:t>
            </a:r>
            <a:r>
              <a:rPr lang="en-US" sz="1700" dirty="0">
                <a:ea typeface="MS Mincho" panose="02020609040205080304" pitchFamily="49" charset="-128"/>
                <a:cs typeface="Times New Roman" panose="02020603050405020304" pitchFamily="18" charset="0"/>
              </a:rPr>
              <a:t> ECRs, PGRs, mentoring, PRs, HREIRA, recruitment, succession planning, 		leave, exchange with industry, recognition and reward.</a:t>
            </a:r>
          </a:p>
          <a:p>
            <a:pPr marL="800100" lvl="1" indent="-342900">
              <a:buFont typeface="Cambria" panose="02040503050406030204" pitchFamily="18" charset="0"/>
              <a:buChar char="-"/>
            </a:pPr>
            <a:r>
              <a:rPr lang="en-US" sz="1700" dirty="0">
                <a:ea typeface="MS Mincho" panose="02020609040205080304" pitchFamily="49" charset="-128"/>
                <a:cs typeface="Times New Roman" panose="02020603050405020304" pitchFamily="18" charset="0"/>
              </a:rPr>
              <a:t>Research students</a:t>
            </a:r>
          </a:p>
          <a:p>
            <a:pPr lvl="1"/>
            <a:r>
              <a:rPr lang="en-US" sz="1700" dirty="0">
                <a:ea typeface="MS Mincho" panose="02020609040205080304" pitchFamily="49" charset="-128"/>
                <a:cs typeface="Times New Roman" panose="02020603050405020304" pitchFamily="18" charset="0"/>
              </a:rPr>
              <a:t>	</a:t>
            </a:r>
            <a:r>
              <a:rPr lang="en-US" sz="1700" dirty="0" err="1">
                <a:ea typeface="MS Mincho" panose="02020609040205080304" pitchFamily="49" charset="-128"/>
                <a:cs typeface="Times New Roman" panose="02020603050405020304" pitchFamily="18" charset="0"/>
              </a:rPr>
              <a:t>eg.</a:t>
            </a:r>
            <a:r>
              <a:rPr lang="en-US" sz="1700" dirty="0">
                <a:ea typeface="MS Mincho" panose="02020609040205080304" pitchFamily="49" charset="-128"/>
                <a:cs typeface="Times New Roman" panose="02020603050405020304" pitchFamily="18" charset="0"/>
              </a:rPr>
              <a:t> Quality of training and supervision, culture, recruitment, funding, 	  		monitoring and support, completions, skill development</a:t>
            </a:r>
            <a:endParaRPr lang="en-GB" sz="1700" dirty="0">
              <a:ea typeface="MS Mincho" panose="02020609040205080304" pitchFamily="49" charset="-128"/>
              <a:cs typeface="Times New Roman" panose="02020603050405020304" pitchFamily="18" charset="0"/>
            </a:endParaRPr>
          </a:p>
          <a:p>
            <a:pPr marL="800100" lvl="1" indent="-342900">
              <a:buFont typeface="Cambria" panose="02040503050406030204" pitchFamily="18" charset="0"/>
              <a:buChar char="-"/>
            </a:pPr>
            <a:r>
              <a:rPr lang="en-US" sz="1700" dirty="0">
                <a:ea typeface="MS Mincho" panose="02020609040205080304" pitchFamily="49" charset="-128"/>
                <a:cs typeface="Times New Roman" panose="02020603050405020304" pitchFamily="18" charset="0"/>
              </a:rPr>
              <a:t>Equality and diversity </a:t>
            </a:r>
          </a:p>
          <a:p>
            <a:pPr lvl="1"/>
            <a:r>
              <a:rPr lang="en-US" sz="1700" dirty="0">
                <a:ea typeface="MS Mincho" panose="02020609040205080304" pitchFamily="49" charset="-128"/>
                <a:cs typeface="Times New Roman" panose="02020603050405020304" pitchFamily="18" charset="0"/>
              </a:rPr>
              <a:t> 	</a:t>
            </a:r>
            <a:r>
              <a:rPr lang="en-US" sz="1700" dirty="0" err="1">
                <a:ea typeface="MS Mincho" panose="02020609040205080304" pitchFamily="49" charset="-128"/>
                <a:cs typeface="Times New Roman" panose="02020603050405020304" pitchFamily="18" charset="0"/>
              </a:rPr>
              <a:t>eg.</a:t>
            </a:r>
            <a:r>
              <a:rPr lang="en-US" sz="1700" dirty="0">
                <a:ea typeface="MS Mincho" panose="02020609040205080304" pitchFamily="49" charset="-128"/>
                <a:cs typeface="Times New Roman" panose="02020603050405020304" pitchFamily="18" charset="0"/>
              </a:rPr>
              <a:t> Recruitment and support, strategies, activities and collaborations, 			study leave, flexible working, part-time, conference, funding, 				promotion, support, wellbeing, integration of clinical academics </a:t>
            </a:r>
          </a:p>
        </p:txBody>
      </p:sp>
      <p:sp>
        <p:nvSpPr>
          <p:cNvPr id="4" name="Rectangle 3">
            <a:extLst>
              <a:ext uri="{FF2B5EF4-FFF2-40B4-BE49-F238E27FC236}">
                <a16:creationId xmlns:a16="http://schemas.microsoft.com/office/drawing/2014/main" id="{A63F2661-A93E-4B24-924A-723759DCDA32}"/>
              </a:ext>
            </a:extLst>
          </p:cNvPr>
          <p:cNvSpPr/>
          <p:nvPr/>
        </p:nvSpPr>
        <p:spPr>
          <a:xfrm>
            <a:off x="772884" y="4319525"/>
            <a:ext cx="8001001" cy="877163"/>
          </a:xfrm>
          <a:prstGeom prst="rect">
            <a:avLst/>
          </a:prstGeom>
        </p:spPr>
        <p:txBody>
          <a:bodyPr wrap="square">
            <a:spAutoFit/>
          </a:bodyPr>
          <a:lstStyle/>
          <a:p>
            <a:pPr marL="342900" indent="-342900">
              <a:buAutoNum type="arabicPeriod" startAt="3"/>
            </a:pPr>
            <a:r>
              <a:rPr lang="en-US" sz="1700" b="1" dirty="0">
                <a:ea typeface="MS Mincho" panose="02020609040205080304" pitchFamily="49" charset="-128"/>
                <a:cs typeface="Times New Roman" panose="02020603050405020304" pitchFamily="18" charset="0"/>
              </a:rPr>
              <a:t>Income, infrastructure and facilities</a:t>
            </a:r>
          </a:p>
          <a:p>
            <a:r>
              <a:rPr lang="en-US" sz="1700" dirty="0">
                <a:ea typeface="MS Mincho" panose="02020609040205080304" pitchFamily="49" charset="-128"/>
                <a:cs typeface="Times New Roman" panose="02020603050405020304" pitchFamily="18" charset="0"/>
              </a:rPr>
              <a:t>	- funding and funding strategies, organizational infrastructure for impact, 			specialist facilities, collaboration.</a:t>
            </a:r>
            <a:endParaRPr lang="en-GB" sz="1700" dirty="0">
              <a:ea typeface="MS Mincho" panose="02020609040205080304" pitchFamily="49" charset="-128"/>
              <a:cs typeface="Times New Roman" panose="02020603050405020304" pitchFamily="18" charset="0"/>
            </a:endParaRPr>
          </a:p>
        </p:txBody>
      </p:sp>
      <p:sp>
        <p:nvSpPr>
          <p:cNvPr id="5" name="Rectangle 4">
            <a:extLst>
              <a:ext uri="{FF2B5EF4-FFF2-40B4-BE49-F238E27FC236}">
                <a16:creationId xmlns:a16="http://schemas.microsoft.com/office/drawing/2014/main" id="{B961401D-D9EE-4F69-8106-280C64DC4665}"/>
              </a:ext>
            </a:extLst>
          </p:cNvPr>
          <p:cNvSpPr/>
          <p:nvPr/>
        </p:nvSpPr>
        <p:spPr>
          <a:xfrm>
            <a:off x="772883" y="5178438"/>
            <a:ext cx="8001001" cy="353943"/>
          </a:xfrm>
          <a:prstGeom prst="rect">
            <a:avLst/>
          </a:prstGeom>
        </p:spPr>
        <p:txBody>
          <a:bodyPr wrap="square">
            <a:spAutoFit/>
          </a:bodyPr>
          <a:lstStyle/>
          <a:p>
            <a:pPr marL="342900" lvl="0" indent="-342900">
              <a:spcAft>
                <a:spcPts val="0"/>
              </a:spcAft>
              <a:buAutoNum type="arabicPeriod" startAt="4"/>
            </a:pPr>
            <a:r>
              <a:rPr lang="en-US" sz="1700" b="1" dirty="0">
                <a:ea typeface="MS Mincho" panose="02020609040205080304" pitchFamily="49" charset="-128"/>
                <a:cs typeface="Times New Roman" panose="02020603050405020304" pitchFamily="18" charset="0"/>
              </a:rPr>
              <a:t>Collaboration and contribution to the research base, economy and society</a:t>
            </a:r>
          </a:p>
        </p:txBody>
      </p:sp>
    </p:spTree>
    <p:extLst>
      <p:ext uri="{BB962C8B-B14F-4D97-AF65-F5344CB8AC3E}">
        <p14:creationId xmlns:p14="http://schemas.microsoft.com/office/powerpoint/2010/main" val="5514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9423" y="262454"/>
            <a:ext cx="7802546" cy="2031325"/>
          </a:xfrm>
          <a:prstGeom prst="rect">
            <a:avLst/>
          </a:prstGeom>
        </p:spPr>
        <p:txBody>
          <a:bodyPr wrap="square">
            <a:spAutoFit/>
          </a:bodyPr>
          <a:lstStyle/>
          <a:p>
            <a:pPr>
              <a:spcAft>
                <a:spcPts val="0"/>
              </a:spcAft>
            </a:pPr>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GB"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We are assessed on </a:t>
            </a: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Outputs (publications) (60%) – originality, significance, </a:t>
            </a:r>
            <a:r>
              <a:rPr lang="en-US" dirty="0" err="1">
                <a:ea typeface="MS Mincho" panose="02020609040205080304" pitchFamily="49" charset="-128"/>
                <a:cs typeface="Times New Roman" panose="02020603050405020304" pitchFamily="18" charset="0"/>
              </a:rPr>
              <a:t>rigour</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Impact cases (25%) – Social, economic, cultural impact of our research</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Environment (15%) – resources and infrastructure</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p:txBody>
      </p:sp>
      <p:sp>
        <p:nvSpPr>
          <p:cNvPr id="3" name="Rectangle 2"/>
          <p:cNvSpPr/>
          <p:nvPr/>
        </p:nvSpPr>
        <p:spPr>
          <a:xfrm>
            <a:off x="919423" y="2324726"/>
            <a:ext cx="8073852" cy="2308324"/>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Assessments are subject specific.  There are 4 panels and 34 Units of Assessment. SGUL will submit to Panel A in 2 Units of Assessment.</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Clinical Medicine (UoA1)</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Public Health, Health Services and Primary Care (UoA2)</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Each Output, Impact case or Environment submission is assessed as either </a:t>
            </a:r>
          </a:p>
          <a:p>
            <a:pPr>
              <a:spcAft>
                <a:spcPts val="0"/>
              </a:spcAft>
            </a:pPr>
            <a:r>
              <a:rPr lang="en-US" dirty="0">
                <a:ea typeface="MS Mincho" panose="02020609040205080304" pitchFamily="49" charset="-128"/>
                <a:cs typeface="Times New Roman" panose="02020603050405020304" pitchFamily="18" charset="0"/>
              </a:rPr>
              <a:t>4*, 3*, 2*, 1* or unclassified</a:t>
            </a:r>
          </a:p>
          <a:p>
            <a:pPr>
              <a:spcAft>
                <a:spcPts val="0"/>
              </a:spcAft>
            </a:pPr>
            <a:r>
              <a:rPr lang="en-US" dirty="0">
                <a:ea typeface="MS Mincho" panose="02020609040205080304" pitchFamily="49" charset="-128"/>
                <a:cs typeface="Times New Roman" panose="02020603050405020304" pitchFamily="18" charset="0"/>
              </a:rPr>
              <a:t>Assessment panels will work through 2021</a:t>
            </a:r>
            <a:endParaRPr lang="en-GB" dirty="0">
              <a:ea typeface="MS Mincho" panose="02020609040205080304" pitchFamily="49" charset="-128"/>
              <a:cs typeface="Times New Roman" panose="02020603050405020304" pitchFamily="18" charset="0"/>
            </a:endParaRPr>
          </a:p>
        </p:txBody>
      </p:sp>
      <p:sp>
        <p:nvSpPr>
          <p:cNvPr id="5" name="Rectangle 4">
            <a:extLst>
              <a:ext uri="{FF2B5EF4-FFF2-40B4-BE49-F238E27FC236}">
                <a16:creationId xmlns:a16="http://schemas.microsoft.com/office/drawing/2014/main" id="{E7B075B4-63AD-450C-8F41-A93511A09B5D}"/>
              </a:ext>
            </a:extLst>
          </p:cNvPr>
          <p:cNvSpPr/>
          <p:nvPr/>
        </p:nvSpPr>
        <p:spPr>
          <a:xfrm>
            <a:off x="840711" y="4975011"/>
            <a:ext cx="8152564" cy="1477328"/>
          </a:xfrm>
          <a:prstGeom prst="rect">
            <a:avLst/>
          </a:prstGeom>
        </p:spPr>
        <p:txBody>
          <a:bodyPr wrap="square">
            <a:spAutoFit/>
          </a:bodyPr>
          <a:lstStyle/>
          <a:p>
            <a:pPr>
              <a:spcAft>
                <a:spcPts val="0"/>
              </a:spcAft>
            </a:pPr>
            <a:r>
              <a:rPr lang="en-GB" dirty="0">
                <a:ea typeface="MS Mincho" panose="02020609040205080304" pitchFamily="49" charset="-128"/>
                <a:cs typeface="Times New Roman" panose="02020603050405020304" pitchFamily="18" charset="0"/>
              </a:rPr>
              <a:t>The full guidance is at </a:t>
            </a:r>
            <a:r>
              <a:rPr lang="en-US" dirty="0">
                <a:solidFill>
                  <a:srgbClr val="FF0000"/>
                </a:solidFill>
                <a:ea typeface="MS Mincho" panose="02020609040205080304" pitchFamily="49" charset="-128"/>
                <a:cs typeface="Times New Roman" panose="02020603050405020304" pitchFamily="18" charset="0"/>
                <a:hlinkClick r:id="rId2"/>
              </a:rPr>
              <a:t>www.ref.ac.uk</a:t>
            </a:r>
            <a:r>
              <a:rPr lang="en-US" dirty="0">
                <a:solidFill>
                  <a:srgbClr val="FF0000"/>
                </a:solidFill>
                <a:ea typeface="MS Mincho" panose="02020609040205080304" pitchFamily="49" charset="-128"/>
                <a:cs typeface="Times New Roman" panose="02020603050405020304" pitchFamily="18" charset="0"/>
              </a:rPr>
              <a:t> </a:t>
            </a:r>
            <a:endParaRPr lang="en-GB" dirty="0">
              <a:solidFill>
                <a:srgbClr val="FF0000"/>
              </a:solidFill>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 Prof Dot Bennett (MCS) is on UoA5 (Biological Sciences) panel</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 Prof Mary Chambers (Joint Faculty) is on UoA3 (Allied Health Professions, </a:t>
            </a:r>
            <a:br>
              <a:rPr lang="en-US" dirty="0">
                <a:ea typeface="MS Mincho" panose="02020609040205080304" pitchFamily="49" charset="-128"/>
                <a:cs typeface="Times New Roman" panose="02020603050405020304" pitchFamily="18" charset="0"/>
              </a:rPr>
            </a:br>
            <a:r>
              <a:rPr lang="en-US" dirty="0">
                <a:ea typeface="MS Mincho" panose="02020609040205080304" pitchFamily="49" charset="-128"/>
                <a:cs typeface="Times New Roman" panose="02020603050405020304" pitchFamily="18" charset="0"/>
              </a:rPr>
              <a:t>         Dentistry, Nursing, Pharmacy)</a:t>
            </a:r>
            <a:endParaRPr lang="en-GB"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54016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5657" y="4963503"/>
            <a:ext cx="7826829" cy="1173463"/>
          </a:xfrm>
          <a:prstGeom prst="rect">
            <a:avLst/>
          </a:prstGeom>
        </p:spPr>
        <p:txBody>
          <a:bodyPr wrap="square">
            <a:spAutoFit/>
          </a:bodyPr>
          <a:lstStyle/>
          <a:p>
            <a:pPr marL="342900" lvl="0" indent="-342900">
              <a:lnSpc>
                <a:spcPct val="107000"/>
              </a:lnSpc>
              <a:spcAft>
                <a:spcPts val="800"/>
              </a:spcAft>
              <a:buFont typeface="+mj-lt"/>
              <a:buAutoNum type="arabicPeriod"/>
            </a:pPr>
            <a:endParaRPr lang="en-GB" dirty="0">
              <a:ea typeface="Calibri" panose="020F0502020204030204" pitchFamily="34" charset="0"/>
              <a:cs typeface="Times New Roman" panose="02020603050405020304" pitchFamily="18" charset="0"/>
            </a:endParaRPr>
          </a:p>
          <a:p>
            <a:pPr lvl="0">
              <a:lnSpc>
                <a:spcPct val="107000"/>
              </a:lnSpc>
              <a:spcAft>
                <a:spcPts val="800"/>
              </a:spcAft>
            </a:pPr>
            <a:r>
              <a:rPr lang="en-GB" dirty="0">
                <a:ea typeface="Calibri" panose="020F0502020204030204" pitchFamily="34" charset="0"/>
                <a:cs typeface="Times New Roman" panose="02020603050405020304" pitchFamily="18" charset="0"/>
              </a:rPr>
              <a:t>Please deposit key information in your new SGUL webpage</a:t>
            </a:r>
          </a:p>
          <a:p>
            <a:pPr lvl="0">
              <a:lnSpc>
                <a:spcPct val="107000"/>
              </a:lnSpc>
              <a:spcAft>
                <a:spcPts val="800"/>
              </a:spcAft>
            </a:pPr>
            <a:r>
              <a:rPr lang="en-GB" dirty="0">
                <a:solidFill>
                  <a:srgbClr val="0070C0"/>
                </a:solidFill>
                <a:effectLst/>
                <a:ea typeface="Calibri" panose="020F0502020204030204" pitchFamily="34" charset="0"/>
                <a:cs typeface="Times New Roman" panose="02020603050405020304" pitchFamily="18" charset="0"/>
              </a:rPr>
              <a:t>(or discuss or send to your Institute Director</a:t>
            </a:r>
            <a:r>
              <a:rPr lang="en-GB" dirty="0">
                <a:solidFill>
                  <a:srgbClr val="0070C0"/>
                </a:solidFill>
                <a:ea typeface="Calibri" panose="020F0502020204030204" pitchFamily="34" charset="0"/>
                <a:cs typeface="Times New Roman" panose="02020603050405020304" pitchFamily="18" charset="0"/>
              </a:rPr>
              <a:t>)</a:t>
            </a:r>
            <a:endParaRPr lang="en-GB" dirty="0">
              <a:solidFill>
                <a:srgbClr val="0070C0"/>
              </a:solidFill>
              <a:effectLs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136F90BC-2456-4A47-A7CC-E1758C25774E}"/>
              </a:ext>
            </a:extLst>
          </p:cNvPr>
          <p:cNvSpPr/>
          <p:nvPr/>
        </p:nvSpPr>
        <p:spPr>
          <a:xfrm>
            <a:off x="696685" y="572378"/>
            <a:ext cx="8044544" cy="3493264"/>
          </a:xfrm>
          <a:prstGeom prst="rect">
            <a:avLst/>
          </a:prstGeom>
        </p:spPr>
        <p:txBody>
          <a:bodyPr wrap="square">
            <a:spAutoFit/>
          </a:bodyPr>
          <a:lstStyle/>
          <a:p>
            <a:pPr marL="342900" lvl="0" indent="-342900">
              <a:spcAft>
                <a:spcPts val="0"/>
              </a:spcAft>
              <a:buAutoNum type="arabicPeriod" startAt="4"/>
            </a:pPr>
            <a:r>
              <a:rPr lang="en-US" sz="1700" b="1" dirty="0">
                <a:ea typeface="MS Mincho" panose="02020609040205080304" pitchFamily="49" charset="-128"/>
                <a:cs typeface="Times New Roman" panose="02020603050405020304" pitchFamily="18" charset="0"/>
              </a:rPr>
              <a:t>Collaboration and contribution to the research base, economy and society</a:t>
            </a:r>
          </a:p>
          <a:p>
            <a:pPr marL="742950" lvl="1" indent="-285750">
              <a:buFontTx/>
              <a:buChar char="-"/>
            </a:pPr>
            <a:r>
              <a:rPr lang="en-US" sz="1700" dirty="0">
                <a:ea typeface="MS Mincho" panose="02020609040205080304" pitchFamily="49" charset="-128"/>
                <a:cs typeface="Times New Roman" panose="02020603050405020304" pitchFamily="18" charset="0"/>
              </a:rPr>
              <a:t>Support for effective collaborations locally, nationally or internationally</a:t>
            </a:r>
          </a:p>
          <a:p>
            <a:pPr marL="742950" lvl="1" indent="-285750">
              <a:buFontTx/>
              <a:buChar char="-"/>
            </a:pPr>
            <a:r>
              <a:rPr lang="en-US" sz="1700" dirty="0">
                <a:ea typeface="MS Mincho" panose="02020609040205080304" pitchFamily="49" charset="-128"/>
                <a:cs typeface="Times New Roman" panose="02020603050405020304" pitchFamily="18" charset="0"/>
              </a:rPr>
              <a:t>Evidence of engagement with research beneficiaries to enrich research </a:t>
            </a:r>
          </a:p>
          <a:p>
            <a:pPr marL="742950" lvl="1" indent="-285750">
              <a:buFontTx/>
              <a:buChar char="-"/>
            </a:pPr>
            <a:r>
              <a:rPr lang="en-US" sz="1700" dirty="0">
                <a:ea typeface="MS Mincho" panose="02020609040205080304" pitchFamily="49" charset="-128"/>
                <a:cs typeface="Times New Roman" panose="02020603050405020304" pitchFamily="18" charset="0"/>
              </a:rPr>
              <a:t>Impact of research to economy &amp; society, </a:t>
            </a:r>
          </a:p>
          <a:p>
            <a:pPr marL="742950" lvl="1" indent="-285750">
              <a:buFontTx/>
              <a:buChar char="-"/>
            </a:pPr>
            <a:r>
              <a:rPr lang="en-US" sz="1700" dirty="0">
                <a:ea typeface="MS Mincho" panose="02020609040205080304" pitchFamily="49" charset="-128"/>
                <a:cs typeface="Times New Roman" panose="02020603050405020304" pitchFamily="18" charset="0"/>
              </a:rPr>
              <a:t>Engagement with diverse communities through research</a:t>
            </a:r>
          </a:p>
          <a:p>
            <a:pPr marL="742950" lvl="1" indent="-285750">
              <a:buFontTx/>
              <a:buChar char="-"/>
            </a:pPr>
            <a:r>
              <a:rPr lang="en-US" sz="1700" dirty="0">
                <a:ea typeface="MS Mincho" panose="02020609040205080304" pitchFamily="49" charset="-128"/>
                <a:cs typeface="Times New Roman" panose="02020603050405020304" pitchFamily="18" charset="0"/>
              </a:rPr>
              <a:t>Contribution to sustainability of the discipline, response to priorities and initiatives</a:t>
            </a:r>
          </a:p>
          <a:p>
            <a:pPr marL="742950" lvl="1" indent="-285750">
              <a:buFontTx/>
              <a:buChar char="-"/>
            </a:pPr>
            <a:r>
              <a:rPr lang="en-US" sz="1700" dirty="0">
                <a:ea typeface="MS Mincho" panose="02020609040205080304" pitchFamily="49" charset="-128"/>
                <a:cs typeface="Times New Roman" panose="02020603050405020304" pitchFamily="18" charset="0"/>
              </a:rPr>
              <a:t>Indicators of wider influence, such as journal editorship, grants committees, prizes, Research Council or similar committees, invited keynotes or chairs, refereeing, PGR training recognition</a:t>
            </a:r>
          </a:p>
          <a:p>
            <a:pPr marL="742950" lvl="1" indent="-285750">
              <a:buFontTx/>
              <a:buChar char="-"/>
            </a:pPr>
            <a:r>
              <a:rPr lang="en-US" sz="1700" dirty="0">
                <a:ea typeface="MS Mincho" panose="02020609040205080304" pitchFamily="49" charset="-128"/>
                <a:cs typeface="Times New Roman" panose="02020603050405020304" pitchFamily="18" charset="0"/>
              </a:rPr>
              <a:t>Category C staff (Trust) contribution to research</a:t>
            </a:r>
          </a:p>
          <a:p>
            <a:pPr marL="742950" lvl="1" indent="-285750">
              <a:buFontTx/>
              <a:buChar char="-"/>
            </a:pPr>
            <a:r>
              <a:rPr lang="en-US" sz="1700" dirty="0">
                <a:ea typeface="MS Mincho" panose="02020609040205080304" pitchFamily="49" charset="-128"/>
                <a:cs typeface="Times New Roman" panose="02020603050405020304" pitchFamily="18" charset="0"/>
              </a:rPr>
              <a:t>Supporting reproduceable research data  </a:t>
            </a:r>
          </a:p>
          <a:p>
            <a:pPr marL="742950" lvl="1" indent="-285750">
              <a:buFontTx/>
              <a:buChar char="-"/>
            </a:pPr>
            <a:r>
              <a:rPr lang="en-US" sz="1700" dirty="0">
                <a:ea typeface="MS Mincho" panose="02020609040205080304" pitchFamily="49" charset="-128"/>
                <a:cs typeface="Times New Roman" panose="02020603050405020304" pitchFamily="18" charset="0"/>
              </a:rPr>
              <a:t>Collaboration or integration with external organizations</a:t>
            </a:r>
            <a:endParaRPr lang="en-GB" sz="17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17953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611" y="422246"/>
            <a:ext cx="7565591" cy="5632311"/>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Some of the cross-Institute ongoing initiatives at SGUL contributing to REF2021 Environment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Open Access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Research Data Management (RDM)</a:t>
            </a:r>
          </a:p>
          <a:p>
            <a:pPr>
              <a:spcAft>
                <a:spcPts val="0"/>
              </a:spcAft>
            </a:pPr>
            <a:r>
              <a:rPr lang="en-US" dirty="0">
                <a:ea typeface="MS Mincho" panose="02020609040205080304" pitchFamily="49" charset="-128"/>
                <a:cs typeface="Times New Roman" panose="02020603050405020304" pitchFamily="18" charset="0"/>
              </a:rPr>
              <a:t>Research Integrity/Ethics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Athena Swan</a:t>
            </a:r>
          </a:p>
          <a:p>
            <a:pPr>
              <a:spcAft>
                <a:spcPts val="0"/>
              </a:spcAft>
            </a:pPr>
            <a:r>
              <a:rPr lang="en-US" dirty="0">
                <a:ea typeface="MS Mincho" panose="02020609040205080304" pitchFamily="49" charset="-128"/>
                <a:cs typeface="Times New Roman" panose="02020603050405020304" pitchFamily="18" charset="0"/>
              </a:rPr>
              <a:t>Equality and Diversity Committee</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Clinical Academic Groups (CAGs)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Joint Clinical Research Committee</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HR Excellence in Research Award (HRERA)</a:t>
            </a:r>
          </a:p>
          <a:p>
            <a:pPr>
              <a:spcAft>
                <a:spcPts val="0"/>
              </a:spcAft>
            </a:pPr>
            <a:r>
              <a:rPr lang="en-US" dirty="0">
                <a:ea typeface="MS Mincho" panose="02020609040205080304" pitchFamily="49" charset="-128"/>
                <a:cs typeface="Times New Roman" panose="02020603050405020304" pitchFamily="18" charset="0"/>
              </a:rPr>
              <a:t>Staff Development</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Early Career Research Development</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St George’s Academic Training (GAT)</a:t>
            </a:r>
          </a:p>
          <a:p>
            <a:pPr>
              <a:spcAft>
                <a:spcPts val="0"/>
              </a:spcAft>
            </a:pPr>
            <a:r>
              <a:rPr lang="en-US" dirty="0">
                <a:ea typeface="MS Mincho" panose="02020609040205080304" pitchFamily="49" charset="-128"/>
                <a:cs typeface="Times New Roman" panose="02020603050405020304" pitchFamily="18" charset="0"/>
              </a:rPr>
              <a:t>DORA and using Publication Metrics Responsibly</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Graduate School outcomes (PhD students)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Enterprise &amp; Innovation</a:t>
            </a:r>
          </a:p>
          <a:p>
            <a:pPr>
              <a:spcAft>
                <a:spcPts val="0"/>
              </a:spcAft>
            </a:pPr>
            <a:r>
              <a:rPr lang="en-US" dirty="0">
                <a:ea typeface="MS Mincho" panose="02020609040205080304" pitchFamily="49" charset="-128"/>
                <a:cs typeface="Times New Roman" panose="02020603050405020304" pitchFamily="18" charset="0"/>
              </a:rPr>
              <a:t>Estates and Facilities</a:t>
            </a:r>
          </a:p>
          <a:p>
            <a:pPr>
              <a:spcAft>
                <a:spcPts val="0"/>
              </a:spcAft>
            </a:pPr>
            <a:r>
              <a:rPr lang="en-US" dirty="0">
                <a:ea typeface="MS Mincho" panose="02020609040205080304" pitchFamily="49" charset="-128"/>
                <a:cs typeface="Times New Roman" panose="02020603050405020304" pitchFamily="18" charset="0"/>
              </a:rPr>
              <a:t>…</a:t>
            </a:r>
            <a:endParaRPr lang="en-GB" dirty="0">
              <a:ea typeface="MS Mincho" panose="02020609040205080304" pitchFamily="49" charset="-128"/>
              <a:cs typeface="Times New Roman" panose="02020603050405020304" pitchFamily="18" charset="0"/>
            </a:endParaRPr>
          </a:p>
          <a:p>
            <a:pPr>
              <a:spcAft>
                <a:spcPts val="0"/>
              </a:spcAft>
            </a:pPr>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GB"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Picture 2" descr="Screen Shot 2018-04-29 at 16.49.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541" y="5065986"/>
            <a:ext cx="2433783" cy="1423145"/>
          </a:xfrm>
          <a:prstGeom prst="rect">
            <a:avLst/>
          </a:prstGeom>
        </p:spPr>
      </p:pic>
    </p:spTree>
    <p:extLst>
      <p:ext uri="{BB962C8B-B14F-4D97-AF65-F5344CB8AC3E}">
        <p14:creationId xmlns:p14="http://schemas.microsoft.com/office/powerpoint/2010/main" val="1369524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0524" y="250631"/>
            <a:ext cx="7933326" cy="1754326"/>
          </a:xfrm>
          <a:prstGeom prst="rect">
            <a:avLst/>
          </a:prstGeom>
          <a:noFill/>
        </p:spPr>
        <p:txBody>
          <a:bodyPr wrap="none" rtlCol="0">
            <a:spAutoFit/>
          </a:bodyPr>
          <a:lstStyle/>
          <a:p>
            <a:r>
              <a:rPr lang="en-GB" dirty="0">
                <a:solidFill>
                  <a:srgbClr val="0070C0"/>
                </a:solidFill>
              </a:rPr>
              <a:t>I’m a REF eligible academic, what do I need to do?</a:t>
            </a:r>
          </a:p>
          <a:p>
            <a:endParaRPr lang="en-GB" dirty="0"/>
          </a:p>
          <a:p>
            <a:pPr marL="285750" indent="-285750">
              <a:buFontTx/>
              <a:buChar char="-"/>
            </a:pPr>
            <a:r>
              <a:rPr lang="en-GB" dirty="0"/>
              <a:t>Complete the mock REF</a:t>
            </a:r>
          </a:p>
          <a:p>
            <a:pPr marL="285750" indent="-285750">
              <a:buFontTx/>
              <a:buChar char="-"/>
            </a:pPr>
            <a:r>
              <a:rPr lang="en-GB" dirty="0"/>
              <a:t>ORCID account : visible to everyone and up-to-date, enter the number into CRIS</a:t>
            </a:r>
            <a:br>
              <a:rPr lang="en-GB" dirty="0"/>
            </a:br>
            <a:endParaRPr lang="en-GB" dirty="0"/>
          </a:p>
          <a:p>
            <a:pPr lvl="1"/>
            <a:endParaRPr lang="en-GB" dirty="0"/>
          </a:p>
        </p:txBody>
      </p:sp>
      <p:sp>
        <p:nvSpPr>
          <p:cNvPr id="3" name="Rectangle 2"/>
          <p:cNvSpPr/>
          <p:nvPr/>
        </p:nvSpPr>
        <p:spPr>
          <a:xfrm>
            <a:off x="560196" y="1845548"/>
            <a:ext cx="7782448" cy="1200329"/>
          </a:xfrm>
          <a:prstGeom prst="rect">
            <a:avLst/>
          </a:prstGeom>
        </p:spPr>
        <p:txBody>
          <a:bodyPr wrap="square">
            <a:spAutoFit/>
          </a:bodyPr>
          <a:lstStyle/>
          <a:p>
            <a:pPr marL="742950" lvl="1" indent="-285750">
              <a:buFontTx/>
              <a:buChar char="-"/>
            </a:pPr>
            <a:r>
              <a:rPr lang="en-GB" dirty="0"/>
              <a:t>If you have an impact case, you are already working with us</a:t>
            </a:r>
          </a:p>
          <a:p>
            <a:pPr lvl="1"/>
            <a:r>
              <a:rPr lang="en-GB" dirty="0"/>
              <a:t>      If you have an impact case for next time, and need advice, please read 	the guidance and/or ask.</a:t>
            </a:r>
          </a:p>
          <a:p>
            <a:pPr marL="742950" lvl="1" indent="-285750">
              <a:buFontTx/>
              <a:buChar char="-"/>
            </a:pPr>
            <a:endParaRPr lang="en-GB" dirty="0"/>
          </a:p>
        </p:txBody>
      </p:sp>
      <p:sp>
        <p:nvSpPr>
          <p:cNvPr id="4" name="Rectangle 3"/>
          <p:cNvSpPr/>
          <p:nvPr/>
        </p:nvSpPr>
        <p:spPr>
          <a:xfrm>
            <a:off x="488016" y="3176921"/>
            <a:ext cx="8743070" cy="3139321"/>
          </a:xfrm>
          <a:prstGeom prst="rect">
            <a:avLst/>
          </a:prstGeom>
        </p:spPr>
        <p:txBody>
          <a:bodyPr wrap="square">
            <a:spAutoFit/>
          </a:bodyPr>
          <a:lstStyle/>
          <a:p>
            <a:pPr marL="742950" lvl="1" indent="-285750">
              <a:buFontTx/>
              <a:buChar char="-"/>
            </a:pPr>
            <a:r>
              <a:rPr lang="en-GB" dirty="0"/>
              <a:t>Environment </a:t>
            </a:r>
          </a:p>
          <a:p>
            <a:pPr marL="742950" lvl="1" indent="-285750">
              <a:buFontTx/>
              <a:buChar char="-"/>
            </a:pPr>
            <a:r>
              <a:rPr lang="en-GB" dirty="0"/>
              <a:t>Add your contributions to your webpage or make sure your ID knows about them </a:t>
            </a:r>
          </a:p>
          <a:p>
            <a:pPr marL="742950" lvl="1" indent="-285750">
              <a:buFontTx/>
              <a:buChar char="-"/>
            </a:pPr>
            <a:r>
              <a:rPr lang="en-GB" dirty="0"/>
              <a:t>Support our Environment, and projects involved, e.g.</a:t>
            </a:r>
          </a:p>
          <a:p>
            <a:pPr lvl="1"/>
            <a:r>
              <a:rPr lang="en-GB" dirty="0"/>
              <a:t>	- Income</a:t>
            </a:r>
          </a:p>
          <a:p>
            <a:pPr lvl="1"/>
            <a:r>
              <a:rPr lang="en-GB" dirty="0"/>
              <a:t>	- PhD submission rates</a:t>
            </a:r>
          </a:p>
          <a:p>
            <a:pPr lvl="1"/>
            <a:r>
              <a:rPr lang="en-GB" dirty="0"/>
              <a:t>	- Deposition of all papers (CRIS) and data (Public/SGUL Research Data Repository)</a:t>
            </a:r>
          </a:p>
          <a:p>
            <a:pPr lvl="1"/>
            <a:r>
              <a:rPr lang="en-GB" dirty="0"/>
              <a:t>	- Equality and diversity</a:t>
            </a:r>
          </a:p>
          <a:p>
            <a:pPr lvl="1"/>
            <a:r>
              <a:rPr lang="en-GB" dirty="0"/>
              <a:t>	- Staff development</a:t>
            </a:r>
          </a:p>
          <a:p>
            <a:pPr lvl="1"/>
            <a:r>
              <a:rPr lang="en-GB" dirty="0"/>
              <a:t>	- Interdisciplinary research</a:t>
            </a:r>
          </a:p>
          <a:p>
            <a:pPr lvl="1"/>
            <a:r>
              <a:rPr lang="en-GB" dirty="0"/>
              <a:t>	- Collaboration with organisations beyond higher education</a:t>
            </a:r>
          </a:p>
          <a:p>
            <a:pPr lvl="1"/>
            <a:r>
              <a:rPr lang="en-GB" dirty="0"/>
              <a:t>	</a:t>
            </a:r>
          </a:p>
        </p:txBody>
      </p:sp>
    </p:spTree>
    <p:extLst>
      <p:ext uri="{BB962C8B-B14F-4D97-AF65-F5344CB8AC3E}">
        <p14:creationId xmlns:p14="http://schemas.microsoft.com/office/powerpoint/2010/main" val="326958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4661" y="460440"/>
            <a:ext cx="6111765" cy="923330"/>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St George’s REF2021 submission is due 27 November 2020.</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Results will be published December 2021.</a:t>
            </a:r>
            <a:endParaRPr lang="en-GB" dirty="0">
              <a:ea typeface="MS Mincho" panose="02020609040205080304" pitchFamily="49" charset="-128"/>
              <a:cs typeface="Times New Roman" panose="02020603050405020304" pitchFamily="18" charset="0"/>
            </a:endParaRPr>
          </a:p>
          <a:p>
            <a:pPr>
              <a:spcAft>
                <a:spcPts val="0"/>
              </a:spcAft>
            </a:pPr>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GB"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Rectangle 2"/>
          <p:cNvSpPr/>
          <p:nvPr/>
        </p:nvSpPr>
        <p:spPr>
          <a:xfrm>
            <a:off x="1434661" y="1344640"/>
            <a:ext cx="6952593" cy="6186309"/>
          </a:xfrm>
          <a:prstGeom prst="rect">
            <a:avLst/>
          </a:prstGeom>
        </p:spPr>
        <p:txBody>
          <a:bodyPr wrap="square">
            <a:spAutoFit/>
          </a:bodyPr>
          <a:lstStyle/>
          <a:p>
            <a:pPr>
              <a:spcAft>
                <a:spcPts val="0"/>
              </a:spcAft>
            </a:pPr>
            <a:r>
              <a:rPr lang="en-US" dirty="0">
                <a:ea typeface="MS Mincho" panose="02020609040205080304" pitchFamily="49" charset="-128"/>
                <a:cs typeface="Times New Roman" panose="02020603050405020304" pitchFamily="18" charset="0"/>
              </a:rPr>
              <a:t>Questions?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Jodi Lindsay – </a:t>
            </a:r>
            <a:r>
              <a:rPr lang="en-US" dirty="0">
                <a:ea typeface="MS Mincho" panose="02020609040205080304" pitchFamily="49" charset="-128"/>
                <a:cs typeface="Times New Roman" panose="02020603050405020304" pitchFamily="18" charset="0"/>
                <a:hlinkClick r:id="rId2"/>
              </a:rPr>
              <a:t>jlindsay@sgul.ac.uk</a:t>
            </a:r>
            <a:endParaRPr lang="en-US"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Academic Lead for REF</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Yvonne Castle </a:t>
            </a:r>
            <a:r>
              <a:rPr lang="en-US" u="sng" dirty="0">
                <a:solidFill>
                  <a:srgbClr val="0000FF"/>
                </a:solidFill>
                <a:ea typeface="MS Mincho" panose="02020609040205080304" pitchFamily="49" charset="-128"/>
                <a:cs typeface="Times New Roman" panose="02020603050405020304" pitchFamily="18" charset="0"/>
              </a:rPr>
              <a:t>– ycastle@sgul.ac.uk</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Research Strategy and Development Manager, JRES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p>
          <a:p>
            <a:pPr>
              <a:spcAft>
                <a:spcPts val="0"/>
              </a:spcAft>
            </a:pPr>
            <a:r>
              <a:rPr lang="en-US" dirty="0">
                <a:ea typeface="MS Mincho" panose="02020609040205080304" pitchFamily="49" charset="-128"/>
                <a:cs typeface="Times New Roman" panose="02020603050405020304" pitchFamily="18" charset="0"/>
              </a:rPr>
              <a:t>SGUL REF Executive committee</a:t>
            </a:r>
          </a:p>
          <a:p>
            <a:pPr>
              <a:spcAft>
                <a:spcPts val="0"/>
              </a:spcAft>
            </a:pPr>
            <a:endParaRPr lang="en-US" dirty="0">
              <a:ea typeface="MS Mincho" panose="02020609040205080304" pitchFamily="49" charset="-128"/>
              <a:cs typeface="Times New Roman" panose="02020603050405020304" pitchFamily="18" charset="0"/>
            </a:endParaRPr>
          </a:p>
          <a:p>
            <a:r>
              <a:rPr lang="en-US" dirty="0"/>
              <a:t>Alicja Rudnicka</a:t>
            </a:r>
            <a:endParaRPr lang="en-GB" dirty="0"/>
          </a:p>
          <a:p>
            <a:r>
              <a:rPr lang="en-US" dirty="0"/>
              <a:t>Dorothy Bennett</a:t>
            </a:r>
            <a:endParaRPr lang="en-GB" dirty="0"/>
          </a:p>
          <a:p>
            <a:r>
              <a:rPr lang="en-US" dirty="0"/>
              <a:t>Dan Forton</a:t>
            </a:r>
            <a:endParaRPr lang="en-GB" dirty="0"/>
          </a:p>
          <a:p>
            <a:r>
              <a:rPr lang="en-US" dirty="0"/>
              <a:t>Jenny Winters</a:t>
            </a:r>
          </a:p>
          <a:p>
            <a:r>
              <a:rPr lang="en-GB" dirty="0"/>
              <a:t>Jon Friedland</a:t>
            </a:r>
          </a:p>
          <a:p>
            <a:r>
              <a:rPr lang="en-US" dirty="0"/>
              <a:t>Juan Carlos Kaski</a:t>
            </a:r>
            <a:endParaRPr lang="en-GB" dirty="0"/>
          </a:p>
          <a:p>
            <a:r>
              <a:rPr lang="en-US" dirty="0"/>
              <a:t>Julian Ma</a:t>
            </a:r>
            <a:endParaRPr lang="en-GB" dirty="0"/>
          </a:p>
          <a:p>
            <a:r>
              <a:rPr lang="en-US" dirty="0"/>
              <a:t>Laura Southgate</a:t>
            </a:r>
            <a:endParaRPr lang="en-GB" dirty="0"/>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p:txBody>
      </p:sp>
      <p:sp>
        <p:nvSpPr>
          <p:cNvPr id="4" name="Rectangle 3"/>
          <p:cNvSpPr/>
          <p:nvPr/>
        </p:nvSpPr>
        <p:spPr>
          <a:xfrm>
            <a:off x="4472152" y="4124659"/>
            <a:ext cx="4572000" cy="2031325"/>
          </a:xfrm>
          <a:prstGeom prst="rect">
            <a:avLst/>
          </a:prstGeom>
        </p:spPr>
        <p:txBody>
          <a:bodyPr>
            <a:spAutoFit/>
          </a:bodyPr>
          <a:lstStyle/>
          <a:p>
            <a:r>
              <a:rPr lang="en-US" dirty="0"/>
              <a:t>Louise Phillips</a:t>
            </a:r>
            <a:endParaRPr lang="en-GB" dirty="0"/>
          </a:p>
          <a:p>
            <a:r>
              <a:rPr lang="en-US" dirty="0"/>
              <a:t>Mark Cranmer</a:t>
            </a:r>
            <a:endParaRPr lang="en-GB" dirty="0"/>
          </a:p>
          <a:p>
            <a:r>
              <a:rPr lang="en-US" dirty="0"/>
              <a:t>Peter Garrard</a:t>
            </a:r>
            <a:endParaRPr lang="en-GB" dirty="0"/>
          </a:p>
          <a:p>
            <a:r>
              <a:rPr lang="en-US" dirty="0"/>
              <a:t>Peter Whincup</a:t>
            </a:r>
          </a:p>
          <a:p>
            <a:r>
              <a:rPr lang="en-US" dirty="0"/>
              <a:t>Rachel Allen</a:t>
            </a:r>
            <a:endParaRPr lang="en-GB" dirty="0"/>
          </a:p>
          <a:p>
            <a:r>
              <a:rPr lang="en-US" dirty="0"/>
              <a:t>Tom Harrison</a:t>
            </a:r>
            <a:endParaRPr lang="en-GB" dirty="0"/>
          </a:p>
          <a:p>
            <a:r>
              <a:rPr lang="en-US" dirty="0"/>
              <a:t>Vanessa Ho</a:t>
            </a:r>
          </a:p>
        </p:txBody>
      </p:sp>
    </p:spTree>
    <p:extLst>
      <p:ext uri="{BB962C8B-B14F-4D97-AF65-F5344CB8AC3E}">
        <p14:creationId xmlns:p14="http://schemas.microsoft.com/office/powerpoint/2010/main" val="383700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565" y="893902"/>
            <a:ext cx="2616436" cy="4455066"/>
          </a:xfrm>
          <a:prstGeom prst="rect">
            <a:avLst/>
          </a:prstGeom>
        </p:spPr>
        <p:txBody>
          <a:bodyPr wrap="square">
            <a:spAutoFit/>
          </a:bodyPr>
          <a:lstStyle/>
          <a:p>
            <a:r>
              <a:rPr lang="en-GB" sz="1350" b="1" dirty="0">
                <a:solidFill>
                  <a:srgbClr val="0070C0"/>
                </a:solidFill>
              </a:rPr>
              <a:t>Journal Impact Factors </a:t>
            </a:r>
          </a:p>
          <a:p>
            <a:r>
              <a:rPr lang="en-GB" sz="1350" dirty="0"/>
              <a:t>Are published by Web of Science</a:t>
            </a:r>
          </a:p>
          <a:p>
            <a:r>
              <a:rPr lang="en-GB" sz="1350" dirty="0"/>
              <a:t>(subscription to Clarivate)</a:t>
            </a:r>
          </a:p>
          <a:p>
            <a:endParaRPr lang="en-GB" sz="1350" b="1" dirty="0">
              <a:solidFill>
                <a:srgbClr val="0070C0"/>
              </a:solidFill>
            </a:endParaRPr>
          </a:p>
          <a:p>
            <a:r>
              <a:rPr lang="en-GB" sz="1350" dirty="0"/>
              <a:t>Open and transparent ? </a:t>
            </a:r>
          </a:p>
          <a:p>
            <a:r>
              <a:rPr lang="en-GB" sz="1350" dirty="0"/>
              <a:t>Improved since 2018</a:t>
            </a:r>
          </a:p>
          <a:p>
            <a:r>
              <a:rPr lang="en-GB" sz="1350" dirty="0"/>
              <a:t>Now much more verifiable </a:t>
            </a:r>
          </a:p>
          <a:p>
            <a:r>
              <a:rPr lang="en-GB" sz="1350" dirty="0"/>
              <a:t>evidence for scores.</a:t>
            </a:r>
          </a:p>
          <a:p>
            <a:endParaRPr lang="en-GB" sz="1350" dirty="0"/>
          </a:p>
          <a:p>
            <a:endParaRPr lang="en-GB" sz="1350" dirty="0"/>
          </a:p>
          <a:p>
            <a:r>
              <a:rPr lang="en-GB" sz="1350" dirty="0"/>
              <a:t>Example here is Nature </a:t>
            </a:r>
            <a:r>
              <a:rPr lang="en-GB" sz="1350" dirty="0" err="1"/>
              <a:t>Comms</a:t>
            </a:r>
            <a:endParaRPr lang="en-GB" sz="1350" dirty="0"/>
          </a:p>
          <a:p>
            <a:endParaRPr lang="en-GB" sz="1350" dirty="0"/>
          </a:p>
          <a:p>
            <a:r>
              <a:rPr lang="en-GB" sz="1350" dirty="0"/>
              <a:t>Citation distributions are skewed, especially by outliers</a:t>
            </a:r>
          </a:p>
          <a:p>
            <a:endParaRPr lang="en-GB" sz="1350" dirty="0"/>
          </a:p>
          <a:p>
            <a:r>
              <a:rPr lang="en-GB" sz="1350" dirty="0"/>
              <a:t>Mean vs median, articles vs reviews vs other…</a:t>
            </a:r>
          </a:p>
          <a:p>
            <a:endParaRPr lang="en-GB" sz="1350" dirty="0"/>
          </a:p>
          <a:p>
            <a:r>
              <a:rPr lang="en-GB" sz="1350" dirty="0"/>
              <a:t>Full dataset available</a:t>
            </a:r>
          </a:p>
          <a:p>
            <a:endParaRPr lang="en-GB" sz="1350" dirty="0"/>
          </a:p>
          <a:p>
            <a:endParaRPr lang="en-GB" sz="1350" dirty="0"/>
          </a:p>
        </p:txBody>
      </p:sp>
      <p:pic>
        <p:nvPicPr>
          <p:cNvPr id="3" name="Picture 2" descr="Screen Shot 2019-10-13 at 13.00.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750" y="857250"/>
            <a:ext cx="6060164" cy="5143500"/>
          </a:xfrm>
          <a:prstGeom prst="rect">
            <a:avLst/>
          </a:prstGeom>
        </p:spPr>
      </p:pic>
      <p:sp>
        <p:nvSpPr>
          <p:cNvPr id="4" name="Star: 5 Points 3">
            <a:extLst>
              <a:ext uri="{FF2B5EF4-FFF2-40B4-BE49-F238E27FC236}">
                <a16:creationId xmlns:a16="http://schemas.microsoft.com/office/drawing/2014/main" id="{8E52F85D-F99F-4726-9283-5354A318C1F2}"/>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3446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181" y="1243578"/>
            <a:ext cx="8619819" cy="3208571"/>
          </a:xfrm>
          <a:prstGeom prst="rect">
            <a:avLst/>
          </a:prstGeom>
          <a:noFill/>
        </p:spPr>
        <p:txBody>
          <a:bodyPr wrap="square" rtlCol="0">
            <a:spAutoFit/>
          </a:bodyPr>
          <a:lstStyle/>
          <a:p>
            <a:r>
              <a:rPr lang="en-GB" sz="1350" b="1" dirty="0">
                <a:solidFill>
                  <a:srgbClr val="0070C0"/>
                </a:solidFill>
              </a:rPr>
              <a:t>Issues with JIF </a:t>
            </a:r>
            <a:r>
              <a:rPr lang="en-GB" sz="1350" dirty="0"/>
              <a:t>–</a:t>
            </a:r>
          </a:p>
          <a:p>
            <a:endParaRPr lang="en-GB" sz="1350" dirty="0"/>
          </a:p>
          <a:p>
            <a:r>
              <a:rPr lang="en-GB" sz="1350" dirty="0"/>
              <a:t>The ‘quality’ of the the journal is not the ‘quality’ of any individual paper published in that journal.</a:t>
            </a:r>
          </a:p>
          <a:p>
            <a:r>
              <a:rPr lang="en-GB" sz="1350" dirty="0"/>
              <a:t>Articles in journals with high JIF can have low citation counts (</a:t>
            </a:r>
            <a:r>
              <a:rPr lang="en-GB" sz="1350" dirty="0" err="1"/>
              <a:t>eg</a:t>
            </a:r>
            <a:r>
              <a:rPr lang="en-GB" sz="1350" dirty="0"/>
              <a:t>. Nature </a:t>
            </a:r>
            <a:r>
              <a:rPr lang="en-GB" sz="1350" dirty="0" err="1"/>
              <a:t>Comms</a:t>
            </a:r>
            <a:r>
              <a:rPr lang="en-GB" sz="1350" dirty="0"/>
              <a:t> example, &gt;140 papers cited zero times)</a:t>
            </a:r>
          </a:p>
          <a:p>
            <a:r>
              <a:rPr lang="en-GB" sz="1350" dirty="0"/>
              <a:t>Researchers waste a lot of time and energy trying to publish in journals with the highest JIF</a:t>
            </a:r>
          </a:p>
          <a:p>
            <a:r>
              <a:rPr lang="en-GB" sz="1350" dirty="0"/>
              <a:t>Editorial boards – can be cliquey or powerful</a:t>
            </a:r>
          </a:p>
          <a:p>
            <a:r>
              <a:rPr lang="en-GB" sz="1350" dirty="0"/>
              <a:t>Biases – very field dependent – smaller fields have smaller JIFs</a:t>
            </a:r>
          </a:p>
          <a:p>
            <a:endParaRPr lang="en-GB" sz="1350" dirty="0"/>
          </a:p>
          <a:p>
            <a:r>
              <a:rPr lang="en-GB" sz="1350" dirty="0"/>
              <a:t>Journal publishers can ‘game’ JIF  – e.g. delay the publication date of papers, publish small numbers of selected papers</a:t>
            </a:r>
          </a:p>
          <a:p>
            <a:r>
              <a:rPr lang="en-GB" sz="1350" dirty="0"/>
              <a:t>               and/or use ‘cascade journals’, etc.  Publishers charge APC and subscription fees.</a:t>
            </a:r>
          </a:p>
          <a:p>
            <a:endParaRPr lang="en-GB" sz="1350" dirty="0"/>
          </a:p>
          <a:p>
            <a:r>
              <a:rPr lang="en-GB" sz="1350" dirty="0"/>
              <a:t>Result - 	REF2021 says – JIF should not to be used to assess quality of papers</a:t>
            </a:r>
          </a:p>
          <a:p>
            <a:r>
              <a:rPr lang="en-GB" sz="1350" dirty="0"/>
              <a:t>		DORA and Leiden manifestos – strongly recommend that we do not rely on JIF to assess quality of papers</a:t>
            </a:r>
          </a:p>
          <a:p>
            <a:endParaRPr lang="en-GB" sz="1350" dirty="0"/>
          </a:p>
          <a:p>
            <a:endParaRPr lang="en-GB" sz="1350" dirty="0"/>
          </a:p>
        </p:txBody>
      </p:sp>
      <p:sp>
        <p:nvSpPr>
          <p:cNvPr id="3" name="TextBox 2"/>
          <p:cNvSpPr txBox="1"/>
          <p:nvPr/>
        </p:nvSpPr>
        <p:spPr>
          <a:xfrm>
            <a:off x="524181" y="4200465"/>
            <a:ext cx="6965561" cy="923330"/>
          </a:xfrm>
          <a:prstGeom prst="rect">
            <a:avLst/>
          </a:prstGeom>
          <a:noFill/>
        </p:spPr>
        <p:txBody>
          <a:bodyPr wrap="none" rtlCol="0">
            <a:spAutoFit/>
          </a:bodyPr>
          <a:lstStyle/>
          <a:p>
            <a:r>
              <a:rPr lang="en-GB" sz="1350" b="1" dirty="0">
                <a:solidFill>
                  <a:srgbClr val="0070C0"/>
                </a:solidFill>
              </a:rPr>
              <a:t>Questions for you</a:t>
            </a:r>
            <a:r>
              <a:rPr lang="en-GB" sz="1350" dirty="0"/>
              <a:t>  	- Why do we need journal metrics?</a:t>
            </a:r>
          </a:p>
          <a:p>
            <a:r>
              <a:rPr lang="en-GB" sz="1350" dirty="0"/>
              <a:t>		- Do we judge a paper differently because of the journal it is published in, and why?</a:t>
            </a:r>
          </a:p>
          <a:p>
            <a:r>
              <a:rPr lang="en-GB" sz="1350" dirty="0"/>
              <a:t>		- What are the dangers around choosing to publish in a journal because of its JIF?</a:t>
            </a:r>
          </a:p>
          <a:p>
            <a:endParaRPr lang="en-GB" sz="1350" dirty="0"/>
          </a:p>
        </p:txBody>
      </p:sp>
      <p:sp>
        <p:nvSpPr>
          <p:cNvPr id="4" name="Star: 5 Points 3">
            <a:extLst>
              <a:ext uri="{FF2B5EF4-FFF2-40B4-BE49-F238E27FC236}">
                <a16:creationId xmlns:a16="http://schemas.microsoft.com/office/drawing/2014/main" id="{26F48515-CD33-4C01-AF58-F4BFBF349A58}"/>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289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9635" y="656055"/>
            <a:ext cx="8048730" cy="2616101"/>
          </a:xfrm>
          <a:prstGeom prst="rect">
            <a:avLst/>
          </a:prstGeom>
        </p:spPr>
        <p:txBody>
          <a:bodyPr wrap="square">
            <a:spAutoFit/>
          </a:bodyPr>
          <a:lstStyle/>
          <a:p>
            <a:pPr>
              <a:spcAft>
                <a:spcPts val="0"/>
              </a:spcAft>
            </a:pPr>
            <a:r>
              <a:rPr lang="en-US" sz="2000" dirty="0">
                <a:solidFill>
                  <a:srgbClr val="0070C0"/>
                </a:solidFill>
                <a:ea typeface="MS Mincho" panose="02020609040205080304" pitchFamily="49" charset="-128"/>
                <a:cs typeface="Times New Roman" panose="02020603050405020304" pitchFamily="18" charset="0"/>
              </a:rPr>
              <a:t>What does REF mean for St George’s?</a:t>
            </a:r>
            <a:endParaRPr lang="en-GB" sz="2000" dirty="0">
              <a:solidFill>
                <a:srgbClr val="0070C0"/>
              </a:solidFill>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u="sng" dirty="0">
                <a:ea typeface="MS Mincho" panose="02020609040205080304" pitchFamily="49" charset="-128"/>
                <a:cs typeface="Times New Roman" panose="02020603050405020304" pitchFamily="18" charset="0"/>
              </a:rPr>
              <a:t>Income </a:t>
            </a:r>
            <a:endParaRPr lang="en-GB" u="sng" dirty="0">
              <a:ea typeface="MS Mincho" panose="02020609040205080304" pitchFamily="49" charset="-128"/>
              <a:cs typeface="Times New Roman" panose="02020603050405020304" pitchFamily="18" charset="0"/>
            </a:endParaRPr>
          </a:p>
          <a:p>
            <a:pPr>
              <a:spcAft>
                <a:spcPts val="0"/>
              </a:spcAft>
            </a:pPr>
            <a:endParaRPr lang="en-US"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In 2017/18, our income from based on our REF2014 results (mainstream QR funding) is nearly £1.7 million.</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ffectLst/>
              <a:ea typeface="MS Mincho" panose="02020609040205080304" pitchFamily="49" charset="-128"/>
              <a:cs typeface="Times New Roman" panose="02020603050405020304" pitchFamily="18" charset="0"/>
            </a:endParaRPr>
          </a:p>
        </p:txBody>
      </p:sp>
      <p:pic>
        <p:nvPicPr>
          <p:cNvPr id="3" name="Picture 2" descr="Screen Shot 2018-04-29 at 16.46.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325" y="-100022"/>
            <a:ext cx="2510524" cy="1852026"/>
          </a:xfrm>
          <a:prstGeom prst="rect">
            <a:avLst/>
          </a:prstGeom>
        </p:spPr>
      </p:pic>
      <p:sp>
        <p:nvSpPr>
          <p:cNvPr id="4" name="Rectangle 3"/>
          <p:cNvSpPr/>
          <p:nvPr/>
        </p:nvSpPr>
        <p:spPr>
          <a:xfrm>
            <a:off x="879635" y="2964659"/>
            <a:ext cx="7771996" cy="2585323"/>
          </a:xfrm>
          <a:prstGeom prst="rect">
            <a:avLst/>
          </a:prstGeom>
        </p:spPr>
        <p:txBody>
          <a:bodyPr wrap="square">
            <a:spAutoFit/>
          </a:bodyPr>
          <a:lstStyle/>
          <a:p>
            <a:pPr>
              <a:spcAft>
                <a:spcPts val="0"/>
              </a:spcAft>
            </a:pPr>
            <a:r>
              <a:rPr lang="en-US" u="sng" dirty="0">
                <a:ea typeface="MS Mincho" panose="02020609040205080304" pitchFamily="49" charset="-128"/>
                <a:cs typeface="Times New Roman" panose="02020603050405020304" pitchFamily="18" charset="0"/>
              </a:rPr>
              <a:t>Reputation</a:t>
            </a:r>
            <a:endParaRPr lang="en-GB" u="sng"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Results are published in full  </a:t>
            </a:r>
            <a:r>
              <a:rPr lang="en-US" dirty="0">
                <a:ea typeface="MS Mincho" panose="02020609040205080304" pitchFamily="49" charset="-128"/>
                <a:cs typeface="Times New Roman" panose="02020603050405020304" pitchFamily="18" charset="0"/>
                <a:hlinkClick r:id="rId3"/>
              </a:rPr>
              <a:t>http://results.ref.ac.uk/</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 </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Analysis of these results is interpreted in </a:t>
            </a:r>
            <a:r>
              <a:rPr lang="en-US" i="1" dirty="0">
                <a:ea typeface="MS Mincho" panose="02020609040205080304" pitchFamily="49" charset="-128"/>
                <a:cs typeface="Times New Roman" panose="02020603050405020304" pitchFamily="18" charset="0"/>
              </a:rPr>
              <a:t>multiple ways </a:t>
            </a:r>
            <a:r>
              <a:rPr lang="en-US" dirty="0">
                <a:ea typeface="MS Mincho" panose="02020609040205080304" pitchFamily="49" charset="-128"/>
                <a:cs typeface="Times New Roman" panose="02020603050405020304" pitchFamily="18" charset="0"/>
              </a:rPr>
              <a:t>in a variety of locations </a:t>
            </a:r>
          </a:p>
          <a:p>
            <a:pPr>
              <a:spcAft>
                <a:spcPts val="0"/>
              </a:spcAft>
            </a:pPr>
            <a:r>
              <a:rPr lang="en-US" dirty="0">
                <a:ea typeface="MS Mincho" panose="02020609040205080304" pitchFamily="49" charset="-128"/>
                <a:cs typeface="Times New Roman" panose="02020603050405020304" pitchFamily="18" charset="0"/>
              </a:rPr>
              <a:t>– e.g.</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The Times Higher Education (THE) rankings</a:t>
            </a:r>
            <a:endParaRPr lang="en-GB" dirty="0">
              <a:ea typeface="MS Mincho" panose="02020609040205080304" pitchFamily="49" charset="-128"/>
              <a:cs typeface="Times New Roman" panose="02020603050405020304" pitchFamily="18" charset="0"/>
            </a:endParaRPr>
          </a:p>
          <a:p>
            <a:pPr>
              <a:spcAft>
                <a:spcPts val="0"/>
              </a:spcAft>
            </a:pPr>
            <a:r>
              <a:rPr lang="en-US" dirty="0">
                <a:ea typeface="MS Mincho" panose="02020609040205080304" pitchFamily="49" charset="-128"/>
                <a:cs typeface="Times New Roman" panose="02020603050405020304" pitchFamily="18" charset="0"/>
              </a:rPr>
              <a:t>The Guardian</a:t>
            </a:r>
            <a:endParaRPr lang="en-GB" dirty="0">
              <a:ea typeface="MS Mincho" panose="02020609040205080304" pitchFamily="49" charset="-128"/>
              <a:cs typeface="Times New Roman" panose="02020603050405020304" pitchFamily="18" charset="0"/>
            </a:endParaRPr>
          </a:p>
          <a:p>
            <a:pPr>
              <a:spcAft>
                <a:spcPts val="0"/>
              </a:spcAft>
            </a:pPr>
            <a:r>
              <a:rPr lang="en-US" dirty="0" err="1">
                <a:ea typeface="MS Mincho" panose="02020609040205080304" pitchFamily="49" charset="-128"/>
                <a:cs typeface="Times New Roman" panose="02020603050405020304" pitchFamily="18" charset="0"/>
              </a:rPr>
              <a:t>FindaPhd</a:t>
            </a:r>
            <a:endParaRPr lang="en-GB"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3906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29 at 16.43.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365" y="733759"/>
            <a:ext cx="5998147" cy="5354211"/>
          </a:xfrm>
          <a:prstGeom prst="rect">
            <a:avLst/>
          </a:prstGeom>
        </p:spPr>
      </p:pic>
      <p:sp>
        <p:nvSpPr>
          <p:cNvPr id="4" name="Rectangle 3"/>
          <p:cNvSpPr/>
          <p:nvPr/>
        </p:nvSpPr>
        <p:spPr>
          <a:xfrm>
            <a:off x="5398560" y="6198550"/>
            <a:ext cx="3129896" cy="369332"/>
          </a:xfrm>
          <a:prstGeom prst="rect">
            <a:avLst/>
          </a:prstGeom>
        </p:spPr>
        <p:txBody>
          <a:bodyPr wrap="none">
            <a:spAutoFit/>
          </a:bodyPr>
          <a:lstStyle/>
          <a:p>
            <a:r>
              <a:rPr lang="en-US" dirty="0">
                <a:latin typeface="Cambria" panose="02040503050406030204" pitchFamily="18" charset="0"/>
                <a:ea typeface="MS Mincho" panose="02020609040205080304" pitchFamily="49" charset="-128"/>
                <a:cs typeface="Times New Roman" panose="02020603050405020304" pitchFamily="18" charset="0"/>
                <a:hlinkClick r:id="rId3"/>
              </a:rPr>
              <a:t>https://www.ref.ac.uk/2014/</a:t>
            </a:r>
            <a:endParaRPr lang="en-GB" dirty="0"/>
          </a:p>
        </p:txBody>
      </p:sp>
      <p:sp>
        <p:nvSpPr>
          <p:cNvPr id="5" name="Star: 5 Points 4">
            <a:extLst>
              <a:ext uri="{FF2B5EF4-FFF2-40B4-BE49-F238E27FC236}">
                <a16:creationId xmlns:a16="http://schemas.microsoft.com/office/drawing/2014/main" id="{CEC96630-0090-41D3-AC62-663AD13C4BCE}"/>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881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87624" y="1169789"/>
            <a:ext cx="6837363" cy="432048"/>
          </a:xfrm>
        </p:spPr>
        <p:txBody>
          <a:bodyPr>
            <a:normAutofit fontScale="90000"/>
          </a:bodyPr>
          <a:lstStyle/>
          <a:p>
            <a:pPr algn="ctr"/>
            <a:r>
              <a:rPr lang="en-GB" sz="2400" dirty="0">
                <a:latin typeface="Calibri" pitchFamily="34" charset="0"/>
                <a:cs typeface="Calibri" pitchFamily="34" charset="0"/>
              </a:rPr>
              <a:t>Introduction to HEFCE mainstream QR funding</a:t>
            </a:r>
            <a:endParaRPr lang="en-US" dirty="0"/>
          </a:p>
        </p:txBody>
      </p:sp>
      <p:sp>
        <p:nvSpPr>
          <p:cNvPr id="4099" name="Rectangle 3"/>
          <p:cNvSpPr>
            <a:spLocks noGrp="1" noChangeArrowheads="1"/>
          </p:cNvSpPr>
          <p:nvPr>
            <p:ph type="body" idx="1"/>
          </p:nvPr>
        </p:nvSpPr>
        <p:spPr>
          <a:xfrm>
            <a:off x="755577" y="1867346"/>
            <a:ext cx="7560840" cy="4176464"/>
          </a:xfrm>
        </p:spPr>
        <p:txBody>
          <a:bodyPr>
            <a:normAutofit lnSpcReduction="10000"/>
          </a:bodyPr>
          <a:lstStyle/>
          <a:p>
            <a:pPr>
              <a:buFont typeface="Arial" pitchFamily="34" charset="0"/>
              <a:buChar char="•"/>
            </a:pPr>
            <a:r>
              <a:rPr lang="en-US" sz="2200" dirty="0">
                <a:solidFill>
                  <a:schemeClr val="accent1"/>
                </a:solidFill>
                <a:latin typeface="Calibri" pitchFamily="34" charset="0"/>
                <a:cs typeface="Calibri" pitchFamily="34" charset="0"/>
              </a:rPr>
              <a:t>HEFCE mainstream QR funding is allocated based on</a:t>
            </a:r>
          </a:p>
          <a:p>
            <a:pPr lvl="1">
              <a:buFont typeface="Wingdings" panose="05000000000000000000" pitchFamily="2" charset="2"/>
              <a:buChar char="Ø"/>
            </a:pPr>
            <a:r>
              <a:rPr lang="en-US" sz="2200" b="1" dirty="0">
                <a:solidFill>
                  <a:schemeClr val="accent1"/>
                </a:solidFill>
                <a:latin typeface="Calibri" pitchFamily="34" charset="0"/>
                <a:cs typeface="Calibri" pitchFamily="34" charset="0"/>
              </a:rPr>
              <a:t>quality</a:t>
            </a:r>
            <a:r>
              <a:rPr lang="en-US" sz="2200" dirty="0">
                <a:solidFill>
                  <a:schemeClr val="accent1"/>
                </a:solidFill>
                <a:latin typeface="Calibri" pitchFamily="34" charset="0"/>
                <a:cs typeface="Calibri" pitchFamily="34" charset="0"/>
              </a:rPr>
              <a:t> assessed via REF 2014, where 4* world-leading is weighted 4 and 3* internationally excellent is weighted 1</a:t>
            </a:r>
          </a:p>
          <a:p>
            <a:pPr lvl="1">
              <a:buFont typeface="Wingdings" panose="05000000000000000000" pitchFamily="2" charset="2"/>
              <a:buChar char="Ø"/>
            </a:pPr>
            <a:r>
              <a:rPr lang="en-US" sz="2200" b="1" dirty="0">
                <a:solidFill>
                  <a:schemeClr val="accent1"/>
                </a:solidFill>
                <a:latin typeface="Calibri" pitchFamily="34" charset="0"/>
                <a:cs typeface="Calibri" pitchFamily="34" charset="0"/>
              </a:rPr>
              <a:t>volume</a:t>
            </a:r>
            <a:r>
              <a:rPr lang="en-US" sz="2200" dirty="0">
                <a:solidFill>
                  <a:schemeClr val="accent1"/>
                </a:solidFill>
                <a:latin typeface="Calibri" pitchFamily="34" charset="0"/>
                <a:cs typeface="Calibri" pitchFamily="34" charset="0"/>
              </a:rPr>
              <a:t> submit in REF (FTE of R-active staff) * proportion meeting quality threshold</a:t>
            </a:r>
            <a:endParaRPr lang="en-US" sz="2200" dirty="0">
              <a:solidFill>
                <a:srgbClr val="FF0000"/>
              </a:solidFill>
              <a:latin typeface="Calibri" pitchFamily="34" charset="0"/>
              <a:cs typeface="Calibri" pitchFamily="34" charset="0"/>
            </a:endParaRPr>
          </a:p>
          <a:p>
            <a:pPr lvl="1">
              <a:buFont typeface="Wingdings" panose="05000000000000000000" pitchFamily="2" charset="2"/>
              <a:buChar char="Ø"/>
            </a:pPr>
            <a:r>
              <a:rPr lang="en-US" sz="2200" dirty="0">
                <a:solidFill>
                  <a:schemeClr val="accent1"/>
                </a:solidFill>
                <a:latin typeface="Calibri" pitchFamily="34" charset="0"/>
                <a:cs typeface="Calibri" pitchFamily="34" charset="0"/>
              </a:rPr>
              <a:t>relative </a:t>
            </a:r>
            <a:r>
              <a:rPr lang="en-US" sz="2200" b="1" dirty="0">
                <a:solidFill>
                  <a:schemeClr val="accent1"/>
                </a:solidFill>
                <a:latin typeface="Calibri" pitchFamily="34" charset="0"/>
                <a:cs typeface="Calibri" pitchFamily="34" charset="0"/>
              </a:rPr>
              <a:t>costs</a:t>
            </a:r>
            <a:r>
              <a:rPr lang="en-US" sz="2200" dirty="0">
                <a:solidFill>
                  <a:schemeClr val="accent1"/>
                </a:solidFill>
                <a:latin typeface="Calibri" pitchFamily="34" charset="0"/>
                <a:cs typeface="Calibri" pitchFamily="34" charset="0"/>
              </a:rPr>
              <a:t> by subject area (lab=1.6, others=1.3 or 1.0)</a:t>
            </a:r>
          </a:p>
          <a:p>
            <a:pPr lvl="1">
              <a:buFont typeface="Wingdings" panose="05000000000000000000" pitchFamily="2" charset="2"/>
              <a:buChar char="Ø"/>
            </a:pPr>
            <a:r>
              <a:rPr lang="en-US" sz="2200" dirty="0">
                <a:solidFill>
                  <a:schemeClr val="accent1"/>
                </a:solidFill>
                <a:latin typeface="Calibri" pitchFamily="34" charset="0"/>
                <a:cs typeface="Calibri" pitchFamily="34" charset="0"/>
              </a:rPr>
              <a:t>London weighting (currently 12% for St George’s)</a:t>
            </a:r>
          </a:p>
          <a:p>
            <a:pPr>
              <a:buFont typeface="Arial" pitchFamily="34" charset="0"/>
              <a:buChar char="•"/>
            </a:pPr>
            <a:r>
              <a:rPr lang="en-US" sz="2200" dirty="0">
                <a:solidFill>
                  <a:schemeClr val="accent1"/>
                </a:solidFill>
                <a:latin typeface="Calibri" pitchFamily="34" charset="0"/>
                <a:cs typeface="Calibri" pitchFamily="34" charset="0"/>
              </a:rPr>
              <a:t>Calculations are separate for OUTPUTS, ENVIRONMENT and QUALITY areas of REF</a:t>
            </a:r>
          </a:p>
          <a:p>
            <a:pPr>
              <a:buFont typeface="Arial" pitchFamily="34" charset="0"/>
              <a:buChar char="•"/>
            </a:pPr>
            <a:r>
              <a:rPr lang="en-US" sz="2200" dirty="0">
                <a:solidFill>
                  <a:schemeClr val="accent1"/>
                </a:solidFill>
                <a:latin typeface="Calibri" pitchFamily="34" charset="0"/>
                <a:cs typeface="Calibri" pitchFamily="34" charset="0"/>
              </a:rPr>
              <a:t>HEIs also get QR for Business Research and Charity Support (bit like an overhead) and HEIF (knowledge exchange funding)</a:t>
            </a:r>
          </a:p>
        </p:txBody>
      </p:sp>
      <p:sp>
        <p:nvSpPr>
          <p:cNvPr id="2" name="TextBox 1"/>
          <p:cNvSpPr txBox="1"/>
          <p:nvPr/>
        </p:nvSpPr>
        <p:spPr>
          <a:xfrm>
            <a:off x="5215492" y="6309320"/>
            <a:ext cx="3428605" cy="369332"/>
          </a:xfrm>
          <a:prstGeom prst="rect">
            <a:avLst/>
          </a:prstGeom>
          <a:noFill/>
        </p:spPr>
        <p:txBody>
          <a:bodyPr wrap="none" rtlCol="0">
            <a:spAutoFit/>
          </a:bodyPr>
          <a:lstStyle/>
          <a:p>
            <a:r>
              <a:rPr lang="en-US" dirty="0"/>
              <a:t>Julie </a:t>
            </a:r>
            <a:r>
              <a:rPr lang="en-US" dirty="0" err="1"/>
              <a:t>Leeming</a:t>
            </a:r>
            <a:r>
              <a:rPr lang="en-US" dirty="0"/>
              <a:t>, Director of Planning</a:t>
            </a:r>
          </a:p>
        </p:txBody>
      </p:sp>
      <p:sp>
        <p:nvSpPr>
          <p:cNvPr id="3" name="TextBox 2"/>
          <p:cNvSpPr txBox="1"/>
          <p:nvPr/>
        </p:nvSpPr>
        <p:spPr>
          <a:xfrm>
            <a:off x="755577" y="609154"/>
            <a:ext cx="1111843" cy="461665"/>
          </a:xfrm>
          <a:prstGeom prst="rect">
            <a:avLst/>
          </a:prstGeom>
          <a:noFill/>
        </p:spPr>
        <p:txBody>
          <a:bodyPr wrap="none" rtlCol="0">
            <a:spAutoFit/>
          </a:bodyPr>
          <a:lstStyle/>
          <a:p>
            <a:r>
              <a:rPr lang="en-GB" sz="2400" dirty="0">
                <a:solidFill>
                  <a:srgbClr val="0070C0"/>
                </a:solidFill>
              </a:rPr>
              <a:t>Income</a:t>
            </a:r>
          </a:p>
        </p:txBody>
      </p:sp>
      <p:sp>
        <p:nvSpPr>
          <p:cNvPr id="6" name="Star: 5 Points 5">
            <a:extLst>
              <a:ext uri="{FF2B5EF4-FFF2-40B4-BE49-F238E27FC236}">
                <a16:creationId xmlns:a16="http://schemas.microsoft.com/office/drawing/2014/main" id="{51CBE1CA-27D8-4C97-8169-821DBA111EB5}"/>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23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fade">
                                      <p:cBhvr>
                                        <p:cTn id="12" dur="500"/>
                                        <p:tgtEl>
                                          <p:spTgt spid="40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fade">
                                      <p:cBhvr>
                                        <p:cTn id="17" dur="500"/>
                                        <p:tgtEl>
                                          <p:spTgt spid="40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9">
                                            <p:txEl>
                                              <p:pRg st="2" end="2"/>
                                            </p:txEl>
                                          </p:spTgt>
                                        </p:tgtEl>
                                        <p:attrNameLst>
                                          <p:attrName>style.visibility</p:attrName>
                                        </p:attrNameLst>
                                      </p:cBhvr>
                                      <p:to>
                                        <p:strVal val="visible"/>
                                      </p:to>
                                    </p:set>
                                    <p:animEffect transition="in" filter="fade">
                                      <p:cBhvr>
                                        <p:cTn id="22" dur="500"/>
                                        <p:tgtEl>
                                          <p:spTgt spid="40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9">
                                            <p:txEl>
                                              <p:pRg st="3" end="3"/>
                                            </p:txEl>
                                          </p:spTgt>
                                        </p:tgtEl>
                                        <p:attrNameLst>
                                          <p:attrName>style.visibility</p:attrName>
                                        </p:attrNameLst>
                                      </p:cBhvr>
                                      <p:to>
                                        <p:strVal val="visible"/>
                                      </p:to>
                                    </p:set>
                                    <p:animEffect transition="in" filter="fade">
                                      <p:cBhvr>
                                        <p:cTn id="27" dur="500"/>
                                        <p:tgtEl>
                                          <p:spTgt spid="40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9">
                                            <p:txEl>
                                              <p:pRg st="4" end="4"/>
                                            </p:txEl>
                                          </p:spTgt>
                                        </p:tgtEl>
                                        <p:attrNameLst>
                                          <p:attrName>style.visibility</p:attrName>
                                        </p:attrNameLst>
                                      </p:cBhvr>
                                      <p:to>
                                        <p:strVal val="visible"/>
                                      </p:to>
                                    </p:set>
                                    <p:animEffect transition="in" filter="fade">
                                      <p:cBhvr>
                                        <p:cTn id="32" dur="500"/>
                                        <p:tgtEl>
                                          <p:spTgt spid="40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Effect transition="in" filter="fade">
                                      <p:cBhvr>
                                        <p:cTn id="37" dur="500"/>
                                        <p:tgtEl>
                                          <p:spTgt spid="40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99">
                                            <p:txEl>
                                              <p:pRg st="6" end="6"/>
                                            </p:txEl>
                                          </p:spTgt>
                                        </p:tgtEl>
                                        <p:attrNameLst>
                                          <p:attrName>style.visibility</p:attrName>
                                        </p:attrNameLst>
                                      </p:cBhvr>
                                      <p:to>
                                        <p:strVal val="visible"/>
                                      </p:to>
                                    </p:set>
                                    <p:animEffect transition="in" filter="fade">
                                      <p:cBhvr>
                                        <p:cTn id="42"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87624" y="1412776"/>
            <a:ext cx="6837363" cy="432048"/>
          </a:xfrm>
        </p:spPr>
        <p:txBody>
          <a:bodyPr>
            <a:normAutofit fontScale="90000"/>
          </a:bodyPr>
          <a:lstStyle/>
          <a:p>
            <a:pPr algn="ctr"/>
            <a:r>
              <a:rPr lang="en-GB" sz="2400" dirty="0">
                <a:latin typeface="Calibri" pitchFamily="34" charset="0"/>
                <a:cs typeface="Calibri" pitchFamily="34" charset="0"/>
              </a:rPr>
              <a:t>HEFCE QR funding to St George’s 2017-18</a:t>
            </a:r>
            <a:endParaRPr lang="en-US" dirty="0"/>
          </a:p>
        </p:txBody>
      </p:sp>
      <p:pic>
        <p:nvPicPr>
          <p:cNvPr id="3" name="Picture 2"/>
          <p:cNvPicPr>
            <a:picLocks noChangeAspect="1"/>
          </p:cNvPicPr>
          <p:nvPr/>
        </p:nvPicPr>
        <p:blipFill>
          <a:blip r:embed="rId2"/>
          <a:stretch>
            <a:fillRect/>
          </a:stretch>
        </p:blipFill>
        <p:spPr>
          <a:xfrm>
            <a:off x="251520" y="2114178"/>
            <a:ext cx="8568952" cy="2818807"/>
          </a:xfrm>
          <a:prstGeom prst="rect">
            <a:avLst/>
          </a:prstGeom>
        </p:spPr>
      </p:pic>
      <p:sp>
        <p:nvSpPr>
          <p:cNvPr id="4" name="TextBox 3"/>
          <p:cNvSpPr txBox="1"/>
          <p:nvPr/>
        </p:nvSpPr>
        <p:spPr>
          <a:xfrm>
            <a:off x="5215492" y="6309320"/>
            <a:ext cx="3428605" cy="369332"/>
          </a:xfrm>
          <a:prstGeom prst="rect">
            <a:avLst/>
          </a:prstGeom>
          <a:noFill/>
        </p:spPr>
        <p:txBody>
          <a:bodyPr wrap="none" rtlCol="0">
            <a:spAutoFit/>
          </a:bodyPr>
          <a:lstStyle/>
          <a:p>
            <a:r>
              <a:rPr lang="en-US" dirty="0"/>
              <a:t>Julie </a:t>
            </a:r>
            <a:r>
              <a:rPr lang="en-US" dirty="0" err="1"/>
              <a:t>Leeming</a:t>
            </a:r>
            <a:r>
              <a:rPr lang="en-US" dirty="0"/>
              <a:t>, Director of Planning</a:t>
            </a:r>
          </a:p>
        </p:txBody>
      </p:sp>
      <p:sp>
        <p:nvSpPr>
          <p:cNvPr id="2" name="TextBox 1"/>
          <p:cNvSpPr txBox="1"/>
          <p:nvPr/>
        </p:nvSpPr>
        <p:spPr>
          <a:xfrm>
            <a:off x="552659" y="609154"/>
            <a:ext cx="1085221" cy="369332"/>
          </a:xfrm>
          <a:prstGeom prst="rect">
            <a:avLst/>
          </a:prstGeom>
          <a:noFill/>
        </p:spPr>
        <p:txBody>
          <a:bodyPr wrap="square" rtlCol="0">
            <a:spAutoFit/>
          </a:bodyPr>
          <a:lstStyle/>
          <a:p>
            <a:r>
              <a:rPr lang="en-GB" dirty="0">
                <a:solidFill>
                  <a:srgbClr val="0070C0"/>
                </a:solidFill>
              </a:rPr>
              <a:t>Income</a:t>
            </a:r>
          </a:p>
        </p:txBody>
      </p:sp>
      <p:sp>
        <p:nvSpPr>
          <p:cNvPr id="6" name="Star: 5 Points 5">
            <a:extLst>
              <a:ext uri="{FF2B5EF4-FFF2-40B4-BE49-F238E27FC236}">
                <a16:creationId xmlns:a16="http://schemas.microsoft.com/office/drawing/2014/main" id="{5A2DA3A7-9626-4831-936C-D027D80D493D}"/>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8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29 at 15.25.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967" y="0"/>
            <a:ext cx="6975835" cy="6858000"/>
          </a:xfrm>
          <a:prstGeom prst="rect">
            <a:avLst/>
          </a:prstGeom>
        </p:spPr>
      </p:pic>
      <p:sp>
        <p:nvSpPr>
          <p:cNvPr id="3" name="TextBox 2"/>
          <p:cNvSpPr txBox="1"/>
          <p:nvPr/>
        </p:nvSpPr>
        <p:spPr>
          <a:xfrm>
            <a:off x="185515" y="363325"/>
            <a:ext cx="1878912" cy="5355312"/>
          </a:xfrm>
          <a:prstGeom prst="rect">
            <a:avLst/>
          </a:prstGeom>
          <a:noFill/>
        </p:spPr>
        <p:txBody>
          <a:bodyPr wrap="none" rtlCol="0">
            <a:spAutoFit/>
          </a:bodyPr>
          <a:lstStyle/>
          <a:p>
            <a:r>
              <a:rPr lang="en-US" dirty="0">
                <a:solidFill>
                  <a:srgbClr val="0070C0"/>
                </a:solidFill>
              </a:rPr>
              <a:t>Reputation</a:t>
            </a:r>
          </a:p>
          <a:p>
            <a:endParaRPr lang="en-US" dirty="0"/>
          </a:p>
          <a:p>
            <a:r>
              <a:rPr lang="en-US" dirty="0"/>
              <a:t>The Times</a:t>
            </a:r>
          </a:p>
          <a:p>
            <a:r>
              <a:rPr lang="en-US" dirty="0"/>
              <a:t>Higher Education</a:t>
            </a:r>
          </a:p>
          <a:p>
            <a:r>
              <a:rPr lang="en-US" dirty="0"/>
              <a:t>(THE)</a:t>
            </a:r>
          </a:p>
          <a:p>
            <a:endParaRPr lang="en-US" dirty="0"/>
          </a:p>
          <a:p>
            <a:r>
              <a:rPr lang="en-US" dirty="0"/>
              <a:t>Overall –</a:t>
            </a:r>
          </a:p>
          <a:p>
            <a:endParaRPr lang="en-US" dirty="0"/>
          </a:p>
          <a:p>
            <a:r>
              <a:rPr lang="en-US" dirty="0"/>
              <a:t>SGUL = =42/128</a:t>
            </a:r>
          </a:p>
          <a:p>
            <a:r>
              <a:rPr lang="en-US" dirty="0"/>
              <a:t>(increased since</a:t>
            </a:r>
          </a:p>
          <a:p>
            <a:r>
              <a:rPr lang="en-US" dirty="0"/>
              <a:t>REF2008)</a:t>
            </a:r>
          </a:p>
          <a:p>
            <a:endParaRPr lang="en-US" dirty="0"/>
          </a:p>
          <a:p>
            <a:r>
              <a:rPr lang="en-US" dirty="0"/>
              <a:t>Assessed by GPA</a:t>
            </a:r>
          </a:p>
          <a:p>
            <a:r>
              <a:rPr lang="en-US" dirty="0"/>
              <a:t>(mean * score per</a:t>
            </a:r>
          </a:p>
          <a:p>
            <a:r>
              <a:rPr lang="en-US" dirty="0"/>
              <a:t>assessment)</a:t>
            </a:r>
          </a:p>
          <a:p>
            <a:endParaRPr lang="en-US" dirty="0"/>
          </a:p>
          <a:p>
            <a:r>
              <a:rPr lang="en-US" dirty="0"/>
              <a:t>Research power</a:t>
            </a:r>
          </a:p>
          <a:p>
            <a:r>
              <a:rPr lang="en-US" dirty="0"/>
              <a:t>(GPA x FTE)</a:t>
            </a:r>
          </a:p>
          <a:p>
            <a:r>
              <a:rPr lang="en-US" dirty="0"/>
              <a:t>Rank = 108/128</a:t>
            </a:r>
          </a:p>
        </p:txBody>
      </p:sp>
      <p:sp>
        <p:nvSpPr>
          <p:cNvPr id="4" name="Rectangle 3"/>
          <p:cNvSpPr/>
          <p:nvPr/>
        </p:nvSpPr>
        <p:spPr>
          <a:xfrm>
            <a:off x="2078496" y="6360607"/>
            <a:ext cx="6874306" cy="25120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a:off x="7472855" y="6201103"/>
            <a:ext cx="588579" cy="536028"/>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7036676" y="6201103"/>
            <a:ext cx="588579" cy="536028"/>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99EA9CA3-BA8C-4A9B-BBEC-88D94B267AB4}"/>
              </a:ext>
            </a:extLst>
          </p:cNvPr>
          <p:cNvSpPr/>
          <p:nvPr/>
        </p:nvSpPr>
        <p:spPr>
          <a:xfrm>
            <a:off x="174171" y="206511"/>
            <a:ext cx="206829" cy="20714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075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6BAA9560F43249AE06819FE4E736E5" ma:contentTypeVersion="10" ma:contentTypeDescription="Create a new document." ma:contentTypeScope="" ma:versionID="4bb0938014f391bda53e5f04f849c9da">
  <xsd:schema xmlns:xsd="http://www.w3.org/2001/XMLSchema" xmlns:xs="http://www.w3.org/2001/XMLSchema" xmlns:p="http://schemas.microsoft.com/office/2006/metadata/properties" xmlns:ns3="bf7fb748-46f6-433c-b77e-30cb26cf2287" targetNamespace="http://schemas.microsoft.com/office/2006/metadata/properties" ma:root="true" ma:fieldsID="46e57f678b38cab69a231f95b19ee11a" ns3:_="">
    <xsd:import namespace="bf7fb748-46f6-433c-b77e-30cb26cf228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7fb748-46f6-433c-b77e-30cb26cf22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A0FE9-C950-4108-8FF0-3C41049895B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f7fb748-46f6-433c-b77e-30cb26cf2287"/>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F0B2A0C-7740-4523-9C7B-97FE0537C1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7fb748-46f6-433c-b77e-30cb26cf22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4E685E-72E7-467A-ADD5-50F40A27B9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1918</TotalTime>
  <Words>5550</Words>
  <Application>Microsoft Office PowerPoint</Application>
  <PresentationFormat>On-screen Show (4:3)</PresentationFormat>
  <Paragraphs>698</Paragraphs>
  <Slides>45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MS Mincho</vt:lpstr>
      <vt:lpstr>Arial</vt:lpstr>
      <vt:lpstr>Calibri</vt:lpstr>
      <vt:lpstr>Cambria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Introduction to HEFCE mainstream QR funding</vt:lpstr>
      <vt:lpstr>HEFCE QR funding to St George’s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SGUL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 Lindsay</dc:creator>
  <cp:lastModifiedBy>Yvonne Castle</cp:lastModifiedBy>
  <cp:revision>181</cp:revision>
  <cp:lastPrinted>2018-05-02T09:08:55Z</cp:lastPrinted>
  <dcterms:created xsi:type="dcterms:W3CDTF">2018-04-29T14:18:40Z</dcterms:created>
  <dcterms:modified xsi:type="dcterms:W3CDTF">2020-02-25T09:51:01Z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0x010100546BAA9560F43249AE06819FE4E736E5</vt:lpwstr>
  </property>
</Properties>
</file>