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4" r:id="rId6"/>
    <p:sldId id="275" r:id="rId7"/>
    <p:sldId id="276" r:id="rId8"/>
    <p:sldId id="257" r:id="rId9"/>
    <p:sldId id="258" r:id="rId10"/>
    <p:sldId id="277" r:id="rId11"/>
    <p:sldId id="259" r:id="rId12"/>
    <p:sldId id="278" r:id="rId13"/>
    <p:sldId id="279" r:id="rId14"/>
    <p:sldId id="280" r:id="rId15"/>
    <p:sldId id="283" r:id="rId16"/>
    <p:sldId id="260" r:id="rId17"/>
    <p:sldId id="261" r:id="rId18"/>
    <p:sldId id="262" r:id="rId19"/>
    <p:sldId id="263" r:id="rId20"/>
    <p:sldId id="264" r:id="rId21"/>
    <p:sldId id="281" r:id="rId22"/>
    <p:sldId id="2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15BD0D8-14F7-B84A-A7E2-FB9A334CCBE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15251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15BD0D8-14F7-B84A-A7E2-FB9A334CCBE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371155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15BD0D8-14F7-B84A-A7E2-FB9A334CCBE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19202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15BD0D8-14F7-B84A-A7E2-FB9A334CCBE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232489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15BD0D8-14F7-B84A-A7E2-FB9A334CCBEE}"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127741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15BD0D8-14F7-B84A-A7E2-FB9A334CCBEE}"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260959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15BD0D8-14F7-B84A-A7E2-FB9A334CCBEE}"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196393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15BD0D8-14F7-B84A-A7E2-FB9A334CCBEE}"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343316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BD0D8-14F7-B84A-A7E2-FB9A334CCBEE}"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1147533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15BD0D8-14F7-B84A-A7E2-FB9A334CCBEE}"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255828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15BD0D8-14F7-B84A-A7E2-FB9A334CCBEE}"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38F3A-7A1E-5349-BDF2-410952F26BE8}" type="slidenum">
              <a:rPr lang="en-US" smtClean="0"/>
              <a:t>‹#›</a:t>
            </a:fld>
            <a:endParaRPr lang="en-US"/>
          </a:p>
        </p:txBody>
      </p:sp>
    </p:spTree>
    <p:extLst>
      <p:ext uri="{BB962C8B-B14F-4D97-AF65-F5344CB8AC3E}">
        <p14:creationId xmlns:p14="http://schemas.microsoft.com/office/powerpoint/2010/main" val="137971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BD0D8-14F7-B84A-A7E2-FB9A334CCBEE}" type="datetimeFigureOut">
              <a:rPr lang="en-US" smtClean="0"/>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38F3A-7A1E-5349-BDF2-410952F26BE8}" type="slidenum">
              <a:rPr lang="en-US" smtClean="0"/>
              <a:t>‹#›</a:t>
            </a:fld>
            <a:endParaRPr lang="en-US"/>
          </a:p>
        </p:txBody>
      </p:sp>
    </p:spTree>
    <p:extLst>
      <p:ext uri="{BB962C8B-B14F-4D97-AF65-F5344CB8AC3E}">
        <p14:creationId xmlns:p14="http://schemas.microsoft.com/office/powerpoint/2010/main" val="4066174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dcscience.net/2015_metrictideS2.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jlindsay@sgul.ac.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ora@sgul.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https://www.ref.ac.uk/publications/guidance-on-submissions-201901/"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ref.ac.uk/guidance/citation-and-contextual-data-guidance/" TargetMode="External"/><Relationship Id="rId2" Type="http://schemas.openxmlformats.org/officeDocument/2006/relationships/hyperlink" Target="https://www.ref.ac.uk/publications/panel-criteria-and-working-methods-201902/"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9566" y="726568"/>
            <a:ext cx="6020624" cy="646331"/>
          </a:xfrm>
          <a:prstGeom prst="rect">
            <a:avLst/>
          </a:prstGeom>
          <a:noFill/>
        </p:spPr>
        <p:txBody>
          <a:bodyPr wrap="none" rtlCol="0">
            <a:spAutoFit/>
          </a:bodyPr>
          <a:lstStyle/>
          <a:p>
            <a:pPr algn="ctr"/>
            <a:r>
              <a:rPr lang="en-US" b="1" dirty="0"/>
              <a:t>Thank you for agreeing to be an internal reviewer of Outputs</a:t>
            </a:r>
          </a:p>
          <a:p>
            <a:pPr algn="ctr"/>
            <a:r>
              <a:rPr lang="en-US" b="1" dirty="0"/>
              <a:t>for SGUL’s REF2021 submission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60" y="1935510"/>
            <a:ext cx="3319920" cy="1552063"/>
          </a:xfrm>
          <a:prstGeom prst="rect">
            <a:avLst/>
          </a:prstGeom>
        </p:spPr>
      </p:pic>
      <p:pic>
        <p:nvPicPr>
          <p:cNvPr id="6" name="Picture 5" descr="Screen Shot 2018-04-29 at 16.42.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829" y="2039084"/>
            <a:ext cx="2621012" cy="1169375"/>
          </a:xfrm>
          <a:prstGeom prst="rect">
            <a:avLst/>
          </a:prstGeom>
        </p:spPr>
      </p:pic>
      <p:sp>
        <p:nvSpPr>
          <p:cNvPr id="7" name="TextBox 6"/>
          <p:cNvSpPr txBox="1"/>
          <p:nvPr/>
        </p:nvSpPr>
        <p:spPr>
          <a:xfrm>
            <a:off x="1752544" y="3842633"/>
            <a:ext cx="4467377" cy="2031325"/>
          </a:xfrm>
          <a:prstGeom prst="rect">
            <a:avLst/>
          </a:prstGeom>
          <a:noFill/>
        </p:spPr>
        <p:txBody>
          <a:bodyPr wrap="none" rtlCol="0">
            <a:spAutoFit/>
          </a:bodyPr>
          <a:lstStyle/>
          <a:p>
            <a:r>
              <a:rPr lang="en-US" dirty="0"/>
              <a:t>Today –</a:t>
            </a:r>
          </a:p>
          <a:p>
            <a:r>
              <a:rPr lang="en-US" dirty="0"/>
              <a:t>- What are we asking you to do?</a:t>
            </a:r>
          </a:p>
          <a:p>
            <a:r>
              <a:rPr lang="en-US" dirty="0"/>
              <a:t>- Authorship rules</a:t>
            </a:r>
          </a:p>
          <a:p>
            <a:r>
              <a:rPr lang="en-US" dirty="0"/>
              <a:t>- What is a 3* or 4* paper?</a:t>
            </a:r>
          </a:p>
          <a:p>
            <a:r>
              <a:rPr lang="en-US" dirty="0"/>
              <a:t>- How should I use metrics in my assessment?</a:t>
            </a:r>
          </a:p>
          <a:p>
            <a:r>
              <a:rPr lang="en-US" dirty="0"/>
              <a:t>- Deadlines and next steps</a:t>
            </a:r>
          </a:p>
          <a:p>
            <a:r>
              <a:rPr lang="en-US" dirty="0"/>
              <a:t>- Any questions?</a:t>
            </a:r>
          </a:p>
        </p:txBody>
      </p:sp>
      <p:sp>
        <p:nvSpPr>
          <p:cNvPr id="8" name="TextBox 7"/>
          <p:cNvSpPr txBox="1"/>
          <p:nvPr/>
        </p:nvSpPr>
        <p:spPr>
          <a:xfrm>
            <a:off x="7463438" y="5903737"/>
            <a:ext cx="1412090" cy="646331"/>
          </a:xfrm>
          <a:prstGeom prst="rect">
            <a:avLst/>
          </a:prstGeom>
          <a:noFill/>
        </p:spPr>
        <p:txBody>
          <a:bodyPr wrap="none" rtlCol="0">
            <a:spAutoFit/>
          </a:bodyPr>
          <a:lstStyle/>
          <a:p>
            <a:r>
              <a:rPr lang="en-US" dirty="0"/>
              <a:t>Aug 22, 2020</a:t>
            </a:r>
          </a:p>
          <a:p>
            <a:r>
              <a:rPr lang="en-US" dirty="0"/>
              <a:t>Jodi Lindsay</a:t>
            </a:r>
          </a:p>
        </p:txBody>
      </p:sp>
      <p:sp>
        <p:nvSpPr>
          <p:cNvPr id="2" name="TextBox 1">
            <a:extLst>
              <a:ext uri="{FF2B5EF4-FFF2-40B4-BE49-F238E27FC236}">
                <a16:creationId xmlns:a16="http://schemas.microsoft.com/office/drawing/2014/main" id="{78073FB6-F726-49E2-A815-B7DFE46E4333}"/>
              </a:ext>
            </a:extLst>
          </p:cNvPr>
          <p:cNvSpPr txBox="1"/>
          <p:nvPr/>
        </p:nvSpPr>
        <p:spPr>
          <a:xfrm>
            <a:off x="974517" y="6226903"/>
            <a:ext cx="5708742" cy="369332"/>
          </a:xfrm>
          <a:prstGeom prst="rect">
            <a:avLst/>
          </a:prstGeom>
          <a:noFill/>
        </p:spPr>
        <p:txBody>
          <a:bodyPr wrap="none" rtlCol="0">
            <a:spAutoFit/>
          </a:bodyPr>
          <a:lstStyle/>
          <a:p>
            <a:r>
              <a:rPr lang="en-GB" dirty="0"/>
              <a:t>The slides will be available by email after the presentation</a:t>
            </a:r>
          </a:p>
        </p:txBody>
      </p:sp>
    </p:spTree>
    <p:extLst>
      <p:ext uri="{BB962C8B-B14F-4D97-AF65-F5344CB8AC3E}">
        <p14:creationId xmlns:p14="http://schemas.microsoft.com/office/powerpoint/2010/main" val="6985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8-19 at 16.05.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4258425"/>
          </a:xfrm>
          <a:prstGeom prst="rect">
            <a:avLst/>
          </a:prstGeom>
        </p:spPr>
      </p:pic>
      <p:sp>
        <p:nvSpPr>
          <p:cNvPr id="3" name="TextBox 2"/>
          <p:cNvSpPr txBox="1"/>
          <p:nvPr/>
        </p:nvSpPr>
        <p:spPr>
          <a:xfrm>
            <a:off x="703715" y="720766"/>
            <a:ext cx="4880550" cy="369332"/>
          </a:xfrm>
          <a:prstGeom prst="rect">
            <a:avLst/>
          </a:prstGeom>
          <a:noFill/>
        </p:spPr>
        <p:txBody>
          <a:bodyPr wrap="none" rtlCol="0">
            <a:spAutoFit/>
          </a:bodyPr>
          <a:lstStyle/>
          <a:p>
            <a:r>
              <a:rPr lang="en-US" dirty="0"/>
              <a:t>Example of contextual citation data from REF2021</a:t>
            </a:r>
          </a:p>
        </p:txBody>
      </p:sp>
    </p:spTree>
    <p:extLst>
      <p:ext uri="{BB962C8B-B14F-4D97-AF65-F5344CB8AC3E}">
        <p14:creationId xmlns:p14="http://schemas.microsoft.com/office/powerpoint/2010/main" val="247561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243" y="578700"/>
            <a:ext cx="8424539" cy="6186310"/>
          </a:xfrm>
          <a:prstGeom prst="rect">
            <a:avLst/>
          </a:prstGeom>
          <a:noFill/>
        </p:spPr>
        <p:txBody>
          <a:bodyPr wrap="square" rtlCol="0">
            <a:spAutoFit/>
          </a:bodyPr>
          <a:lstStyle/>
          <a:p>
            <a:r>
              <a:rPr lang="en-US" b="1" dirty="0"/>
              <a:t>Metrics - What about Journal Impact Factors?</a:t>
            </a:r>
          </a:p>
          <a:p>
            <a:endParaRPr lang="en-US" dirty="0"/>
          </a:p>
          <a:p>
            <a:r>
              <a:rPr lang="en-US" dirty="0"/>
              <a:t>REF2021 are very clear that they believe JIF are not an indicator of the quality of individual papers.  </a:t>
            </a:r>
          </a:p>
          <a:p>
            <a:r>
              <a:rPr lang="en-US" dirty="0"/>
              <a:t>This conclusion was reached after an extensive commissioned analysis and review :</a:t>
            </a:r>
          </a:p>
          <a:p>
            <a:endParaRPr lang="en-US" dirty="0"/>
          </a:p>
          <a:p>
            <a:r>
              <a:rPr lang="en-US" dirty="0"/>
              <a:t>The Metric Tide: Independent Review of the role of metrics in Research </a:t>
            </a:r>
          </a:p>
          <a:p>
            <a:r>
              <a:rPr lang="en-US" dirty="0"/>
              <a:t>Assessment and Management’</a:t>
            </a:r>
          </a:p>
          <a:p>
            <a:r>
              <a:rPr lang="en-US" dirty="0"/>
              <a:t>Including a supplementary report  ‘Correlation analysis of REF2014 scores </a:t>
            </a:r>
          </a:p>
          <a:p>
            <a:r>
              <a:rPr lang="en-US" dirty="0"/>
              <a:t>and metrics’  </a:t>
            </a:r>
            <a:r>
              <a:rPr lang="en-US" dirty="0">
                <a:hlinkClick r:id="rId2"/>
              </a:rPr>
              <a:t>www.dcscience.net/2015_metrictideS2.pdf</a:t>
            </a:r>
            <a:endParaRPr lang="en-US" dirty="0"/>
          </a:p>
          <a:p>
            <a:endParaRPr lang="en-US" dirty="0"/>
          </a:p>
          <a:p>
            <a:r>
              <a:rPr lang="en-US" dirty="0"/>
              <a:t>SGUL and Research England are signatories to DORA, and the use of JIF is therefore discouraged as a measure of output quality.</a:t>
            </a:r>
          </a:p>
          <a:p>
            <a:endParaRPr lang="en-US" dirty="0"/>
          </a:p>
          <a:p>
            <a:r>
              <a:rPr lang="en-US" dirty="0"/>
              <a:t>Furthermore, REF2021 repeatedly instruct assessment panel members </a:t>
            </a:r>
            <a:r>
              <a:rPr lang="en-US" b="1" u="sng" dirty="0"/>
              <a:t>not to use JIF</a:t>
            </a:r>
            <a:r>
              <a:rPr lang="en-US" dirty="0"/>
              <a:t>.   </a:t>
            </a:r>
          </a:p>
          <a:p>
            <a:endParaRPr lang="en-US" dirty="0"/>
          </a:p>
          <a:p>
            <a:endParaRPr lang="en-US" dirty="0"/>
          </a:p>
          <a:p>
            <a:r>
              <a:rPr lang="en-US" dirty="0"/>
              <a:t>Instead, REF2021 commissioned Web of Science to provide the citation tables as an alternative. They also </a:t>
            </a:r>
            <a:r>
              <a:rPr lang="en-US" dirty="0" err="1"/>
              <a:t>emphasise</a:t>
            </a:r>
            <a:r>
              <a:rPr lang="en-US" dirty="0"/>
              <a:t> that each paper is read by panel members and assessed for Originality, Significance and </a:t>
            </a:r>
            <a:r>
              <a:rPr lang="en-US" dirty="0" err="1"/>
              <a:t>Rigour</a:t>
            </a:r>
            <a:r>
              <a:rPr lang="en-US" dirty="0"/>
              <a:t>.</a:t>
            </a:r>
          </a:p>
          <a:p>
            <a:endParaRPr lang="en-US" dirty="0"/>
          </a:p>
          <a:p>
            <a:endParaRPr lang="en-US" dirty="0"/>
          </a:p>
        </p:txBody>
      </p:sp>
      <p:pic>
        <p:nvPicPr>
          <p:cNvPr id="3" name="Picture 2"/>
          <p:cNvPicPr>
            <a:picLocks noChangeAspect="1"/>
          </p:cNvPicPr>
          <p:nvPr/>
        </p:nvPicPr>
        <p:blipFill rotWithShape="1">
          <a:blip r:embed="rId3"/>
          <a:srcRect l="5605" t="46346" r="83297" b="31025"/>
          <a:stretch/>
        </p:blipFill>
        <p:spPr>
          <a:xfrm>
            <a:off x="7875899" y="2093433"/>
            <a:ext cx="1014883" cy="1446962"/>
          </a:xfrm>
          <a:prstGeom prst="rect">
            <a:avLst/>
          </a:prstGeom>
        </p:spPr>
      </p:pic>
    </p:spTree>
    <p:extLst>
      <p:ext uri="{BB962C8B-B14F-4D97-AF65-F5344CB8AC3E}">
        <p14:creationId xmlns:p14="http://schemas.microsoft.com/office/powerpoint/2010/main" val="54004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553" y="843828"/>
            <a:ext cx="7566006" cy="2585323"/>
          </a:xfrm>
          <a:prstGeom prst="rect">
            <a:avLst/>
          </a:prstGeom>
        </p:spPr>
        <p:txBody>
          <a:bodyPr wrap="square">
            <a:spAutoFit/>
          </a:bodyPr>
          <a:lstStyle/>
          <a:p>
            <a:r>
              <a:rPr lang="en-GB" b="1" i="1" dirty="0"/>
              <a:t>A note on Review papers</a:t>
            </a:r>
            <a:r>
              <a:rPr lang="en-GB" dirty="0"/>
              <a:t> – </a:t>
            </a:r>
          </a:p>
          <a:p>
            <a:endParaRPr lang="en-GB" dirty="0"/>
          </a:p>
          <a:p>
            <a:r>
              <a:rPr lang="en-GB" dirty="0"/>
              <a:t>SGUL will not be submitting review articles, but may submit systematic reviews, preferably registered in Prospero. </a:t>
            </a:r>
          </a:p>
          <a:p>
            <a:endParaRPr lang="en-GB" dirty="0"/>
          </a:p>
          <a:p>
            <a:r>
              <a:rPr lang="en-GB" dirty="0"/>
              <a:t>Systematic reviews  will be judged by the criteria of originality, significance and rigour.  </a:t>
            </a:r>
          </a:p>
          <a:p>
            <a:endParaRPr lang="en-GB" dirty="0"/>
          </a:p>
          <a:p>
            <a:r>
              <a:rPr lang="en-GB" dirty="0"/>
              <a:t>Citation scores are compared to other reviews.</a:t>
            </a:r>
          </a:p>
        </p:txBody>
      </p:sp>
    </p:spTree>
    <p:extLst>
      <p:ext uri="{BB962C8B-B14F-4D97-AF65-F5344CB8AC3E}">
        <p14:creationId xmlns:p14="http://schemas.microsoft.com/office/powerpoint/2010/main" val="45297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1230" y="460695"/>
            <a:ext cx="8279841" cy="6186310"/>
          </a:xfrm>
          <a:prstGeom prst="rect">
            <a:avLst/>
          </a:prstGeom>
          <a:noFill/>
        </p:spPr>
        <p:txBody>
          <a:bodyPr wrap="square" rtlCol="0">
            <a:spAutoFit/>
          </a:bodyPr>
          <a:lstStyle/>
          <a:p>
            <a:r>
              <a:rPr lang="en-GB" sz="2000" dirty="0">
                <a:solidFill>
                  <a:srgbClr val="FF0000"/>
                </a:solidFill>
              </a:rPr>
              <a:t>Help!  I still need more guidance! </a:t>
            </a:r>
          </a:p>
          <a:p>
            <a:endParaRPr lang="en-GB" dirty="0">
              <a:solidFill>
                <a:srgbClr val="0070C0"/>
              </a:solidFill>
            </a:endParaRPr>
          </a:p>
          <a:p>
            <a:r>
              <a:rPr lang="en-GB" dirty="0">
                <a:solidFill>
                  <a:srgbClr val="0070C0"/>
                </a:solidFill>
              </a:rPr>
              <a:t>Additional guidance from a previous panel member (not official REF2021 guidance)</a:t>
            </a:r>
          </a:p>
          <a:p>
            <a:endParaRPr lang="en-GB" dirty="0"/>
          </a:p>
          <a:p>
            <a:r>
              <a:rPr lang="en-GB" dirty="0"/>
              <a:t>Prof Neil </a:t>
            </a:r>
            <a:r>
              <a:rPr lang="en-GB" dirty="0" err="1"/>
              <a:t>Gow</a:t>
            </a:r>
            <a:r>
              <a:rPr lang="en-GB" dirty="0"/>
              <a:t>, Aberdeen  (new DVC (R&amp;I) Exeter)  </a:t>
            </a:r>
          </a:p>
          <a:p>
            <a:r>
              <a:rPr lang="en-GB" dirty="0">
                <a:solidFill>
                  <a:srgbClr val="0000FF"/>
                </a:solidFill>
              </a:rPr>
              <a:t>UoA5</a:t>
            </a:r>
            <a:r>
              <a:rPr lang="en-GB" dirty="0"/>
              <a:t> REF2014 and Criteria panel REF2021</a:t>
            </a:r>
          </a:p>
          <a:p>
            <a:endParaRPr lang="en-GB" dirty="0"/>
          </a:p>
          <a:p>
            <a:r>
              <a:rPr lang="en-GB" b="1" u="sng" dirty="0"/>
              <a:t>A guide to REF star ratings in preparation for REF 2021</a:t>
            </a:r>
            <a:endParaRPr lang="en-GB" dirty="0"/>
          </a:p>
          <a:p>
            <a:r>
              <a:rPr lang="en-GB" dirty="0"/>
              <a:t>In preparing our papers for REF 2021, and assessing those already published, a guide to the REF 'star rating' system should be useful. In REF2021 it is almost certain that only 3* and 4* papers will be of value in a submission. </a:t>
            </a:r>
          </a:p>
          <a:p>
            <a:endParaRPr lang="en-GB" dirty="0"/>
          </a:p>
          <a:p>
            <a:r>
              <a:rPr lang="en-GB" dirty="0"/>
              <a:t>Although there will be exceptions to any set of descriptors, the following guide sets out the expected qualities of a 2*, 3* and 4* paper, in the context of the </a:t>
            </a:r>
            <a:r>
              <a:rPr lang="en-GB" i="1" dirty="0"/>
              <a:t>clear message that a paper's star rating is not governed by its journal impact factor</a:t>
            </a:r>
            <a:r>
              <a:rPr lang="en-GB" dirty="0"/>
              <a:t>. With the help of colleagues with extensive experience of the operation of a REF panel, we have therefore put together the following descriptors (which will evolve as guidance is issued by the REF organisation) to help as you assess papers you have already published, and which supplement the minimal (bolded) descriptions given in the official REF guidance. More importantly, we hope they will be informative as you begin to strategically plan the new papers your lab will produce over the next 4-5 years.  </a:t>
            </a:r>
          </a:p>
          <a:p>
            <a:endParaRPr lang="en-GB" dirty="0"/>
          </a:p>
        </p:txBody>
      </p:sp>
    </p:spTree>
    <p:extLst>
      <p:ext uri="{BB962C8B-B14F-4D97-AF65-F5344CB8AC3E}">
        <p14:creationId xmlns:p14="http://schemas.microsoft.com/office/powerpoint/2010/main" val="3779085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853" y="320732"/>
            <a:ext cx="7928149" cy="6093976"/>
          </a:xfrm>
          <a:prstGeom prst="rect">
            <a:avLst/>
          </a:prstGeom>
        </p:spPr>
        <p:txBody>
          <a:bodyPr wrap="square">
            <a:spAutoFit/>
          </a:bodyPr>
          <a:lstStyle/>
          <a:p>
            <a:pPr>
              <a:spcAft>
                <a:spcPts val="600"/>
              </a:spcAft>
            </a:pPr>
            <a:r>
              <a:rPr lang="en-GB" sz="1400" b="1" u="sng"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4*;  Quality that is world-leading in terms of originality, significance and rigour.</a:t>
            </a:r>
            <a:endParaRPr lang="en-GB"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GB"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This will be a paper that may be paradigm-shifting, or one with major impact within and outside of its field of study. It is likely to be ‘first in its field’ rather than ‘first in organism’ or ‘first in niche area’. It will stake a claim to a new area of science rather than make a niche-specific claim. It will have some or all of the </a:t>
            </a:r>
            <a:r>
              <a:rPr lang="en-GB" sz="1400" dirty="0">
                <a:solidFill>
                  <a:srgbClr val="000000"/>
                </a:solidFill>
                <a:uFill>
                  <a:solidFill>
                    <a:srgbClr val="000000"/>
                  </a:solidFill>
                </a:uFill>
                <a:ea typeface="Calibri" panose="020F0502020204030204" pitchFamily="34" charset="0"/>
                <a:cs typeface="Calibri" panose="020F0502020204030204" pitchFamily="34" charset="0"/>
              </a:rPr>
              <a:t>following characteristics;</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Be EITHER strongly hypothesis-driven research defining and analysing a causal link between two or more effects OR a descriptive study with a breadth of scope and reach producing impact of major significance.</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Use multiple front line, modern experimental approaches that frequently draw on methodologies from a range of different subjects, for example a study fundamentally based in molecular biology may be augmented with structural biology or systems biology analyses. It will frequently describe an interdisciplinary or multidisciplinary investigation.</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Frequently involve the development and validation of completely new methodologies, or enhance and optimise, or re-purpose existing methodologies; these technologies allow hitherto remote knowledge and understanding to be accessed.</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The data will invariably be comprehensive, or will involve significant appended supplementary information to evidence the depth and rigour of the study.</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It will reach conclusions that have been tested across a range of model systems or using multiple complementary approaches, and which arrive at broad-ranging conclusions relevant to multiple research communities.</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It will be a study with strong, clear, conclusions, emphasising the positive assertions that can be made as a result of the study.  It will have the significance that has the potential to be textbook-changing in time.</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The interest and importance of the paper will be complemented by excellent, concise and clear writing in a style that is accessible to non-specialists.</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It will have a simplicity of overall message facilitated by the fundamental nature of the discovery, and a clear and compelling scientific story, written for a broad scientific readership.</a:t>
            </a:r>
            <a:endParaRPr lang="en-GB" sz="1400" u="none" strike="noStrike" kern="0" spc="0" dirty="0">
              <a:effectLs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274897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806" y="778189"/>
            <a:ext cx="7948246" cy="4616648"/>
          </a:xfrm>
          <a:prstGeom prst="rect">
            <a:avLst/>
          </a:prstGeom>
        </p:spPr>
        <p:txBody>
          <a:bodyPr wrap="square">
            <a:spAutoFit/>
          </a:bodyPr>
          <a:lstStyle/>
          <a:p>
            <a:pPr>
              <a:spcAft>
                <a:spcPts val="600"/>
              </a:spcAft>
            </a:pPr>
            <a:r>
              <a:rPr lang="en-GB" sz="1400" b="1" u="sng" dirty="0">
                <a:solidFill>
                  <a:srgbClr val="000000"/>
                </a:solidFill>
                <a:uFill>
                  <a:solidFill>
                    <a:srgbClr val="000000"/>
                  </a:solidFill>
                </a:uFill>
                <a:ea typeface="Calibri" panose="020F0502020204030204" pitchFamily="34" charset="0"/>
                <a:cs typeface="Calibri" panose="020F0502020204030204" pitchFamily="34" charset="0"/>
              </a:rPr>
              <a:t>3*; Quality that is internationally excellent in terms of originality, significance and rigour but which falls short of the highest standards of excellence.</a:t>
            </a:r>
            <a:endParaRPr lang="en-GB" sz="1400" dirty="0">
              <a:solidFill>
                <a:srgbClr val="000000"/>
              </a:solidFill>
              <a:uFill>
                <a:solidFill>
                  <a:srgbClr val="000000"/>
                </a:solidFill>
              </a:uFill>
              <a:ea typeface="Calibri" panose="020F0502020204030204" pitchFamily="34" charset="0"/>
              <a:cs typeface="Calibri" panose="020F0502020204030204" pitchFamily="34" charset="0"/>
            </a:endParaRPr>
          </a:p>
          <a:p>
            <a:pPr>
              <a:spcAft>
                <a:spcPts val="600"/>
              </a:spcAft>
            </a:pPr>
            <a:r>
              <a:rPr lang="en-GB" sz="1400" dirty="0">
                <a:solidFill>
                  <a:srgbClr val="000000"/>
                </a:solidFill>
                <a:uFill>
                  <a:solidFill>
                    <a:srgbClr val="000000"/>
                  </a:solidFill>
                </a:uFill>
                <a:ea typeface="Calibri" panose="020F0502020204030204" pitchFamily="34" charset="0"/>
                <a:cs typeface="Calibri" panose="020F0502020204030204" pitchFamily="34" charset="0"/>
              </a:rPr>
              <a:t>Papers of 3* quality represent a very high quality descriptive analysis of a system, its correlations or its behaviour, containing some element of phenomenology. They describe research of high quality within a field, with significant but focused impact within a more restricted area of research. They will have some or all of the following characteristics;</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Be EITHER hypothesis-driven research defining and analysing a causal link between two or more effects OR a descriptive study with significant impact across the breadth of a field, but restricted to that field.</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Use limited numbers of functional tests of a hypothesis. The dataset will fully support the principal conclusions but may not be extremely comprehensive in nature.</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Employ a range, possibly a broad range, of strong but standard experimental tools and methodologies, sometimes, but not invariably restricted to a single discipline e.g. molecular biology.</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The study conclusions will be rigorous and definitive, but often be limited to a single system or organism.</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The study conclusion will be unequivocal, and will not be undermined by obvious weaknesses or gaps in the study. It may however communicate a narrowly-focused inference or deduction.</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The research investigation will be high quality, but with a restricted focus, written for the experts in that particular field. Its novelty will be significant but not paradigm changing. It may have some appeal for experts in connected fields. </a:t>
            </a:r>
            <a:endParaRPr lang="en-GB" sz="1400" u="none" strike="noStrike" kern="0" spc="0" dirty="0">
              <a:effectLs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421361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273" y="725085"/>
            <a:ext cx="8289889" cy="3824124"/>
          </a:xfrm>
          <a:prstGeom prst="rect">
            <a:avLst/>
          </a:prstGeom>
        </p:spPr>
        <p:txBody>
          <a:bodyPr wrap="square">
            <a:spAutoFit/>
          </a:bodyPr>
          <a:lstStyle/>
          <a:p>
            <a:pPr>
              <a:spcAft>
                <a:spcPts val="600"/>
              </a:spcAft>
            </a:pPr>
            <a:r>
              <a:rPr lang="en-GB" sz="1400" b="1" u="sng" dirty="0">
                <a:solidFill>
                  <a:srgbClr val="000000"/>
                </a:solidFill>
                <a:uFill>
                  <a:solidFill>
                    <a:srgbClr val="000000"/>
                  </a:solidFill>
                </a:uFill>
                <a:ea typeface="Calibri" panose="020F0502020204030204" pitchFamily="34" charset="0"/>
                <a:cs typeface="Calibri" panose="020F0502020204030204" pitchFamily="34" charset="0"/>
              </a:rPr>
              <a:t>2*; Quality that is recognised internationally in terms of originality, significance and rigour.</a:t>
            </a:r>
            <a:endParaRPr lang="en-GB" sz="1400" dirty="0">
              <a:solidFill>
                <a:srgbClr val="000000"/>
              </a:solidFill>
              <a:uFill>
                <a:solidFill>
                  <a:srgbClr val="000000"/>
                </a:solidFill>
              </a:uFill>
              <a:ea typeface="Calibri" panose="020F0502020204030204" pitchFamily="34" charset="0"/>
              <a:cs typeface="Calibri" panose="020F0502020204030204" pitchFamily="34" charset="0"/>
            </a:endParaRPr>
          </a:p>
          <a:p>
            <a:pPr marL="228600">
              <a:spcAft>
                <a:spcPts val="600"/>
              </a:spcAft>
            </a:pPr>
            <a:r>
              <a:rPr lang="en-GB" sz="1400" dirty="0">
                <a:solidFill>
                  <a:srgbClr val="000000"/>
                </a:solidFill>
                <a:uFill>
                  <a:solidFill>
                    <a:srgbClr val="000000"/>
                  </a:solidFill>
                </a:uFill>
                <a:ea typeface="Calibri" panose="020F0502020204030204" pitchFamily="34" charset="0"/>
                <a:cs typeface="Calibri" panose="020F0502020204030204" pitchFamily="34" charset="0"/>
              </a:rPr>
              <a:t>This will be a paper representing a high quality descriptive analysis of a system, its correlations or its behaviour, perhaps containing a significant element of phenomenology. While the research is nevertheless of high quality, it will describe a scientific investigation with a notably restricted focus, with low to moderate impact in its field. It will have some or all of the following characteristics;</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A descriptive analysis of a system, its correlations and phenomenology. Investigations of an underlying hypothesis may not reach unequivocal conclusions as to causation, limiting the impact.</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Possibly employing a restricted range of methodologies, sometimes even based on single methods.</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The dataset will be sufficient to support the principal conclusions but may not comprehensive in nature, and will rarely included supplementary supporting information.</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Conclusions of the paper usually limited to a single system or organism.</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The underpinning conclusions may be novel and rigorous, but may be descriptive, communicating a (single) restricted observation or deduction; frequently descriptive of a phenomenon rather than identifying completely novel underlying causation; an extension of an established principle in the field. </a:t>
            </a:r>
          </a:p>
          <a:p>
            <a:pPr marL="342900" lvl="0" indent="-342900" fontAlgn="base">
              <a:lnSpc>
                <a:spcPts val="1500"/>
              </a:lnSpc>
              <a:spcAft>
                <a:spcPts val="600"/>
              </a:spcAft>
              <a:buFont typeface="Arial" panose="020B0604020202020204" pitchFamily="34" charset="0"/>
              <a:buChar char="•"/>
            </a:pPr>
            <a:r>
              <a:rPr lang="en-GB" sz="1400" kern="0" dirty="0">
                <a:ea typeface="Symbol" panose="05050102010706020507" pitchFamily="18" charset="2"/>
                <a:cs typeface="Symbol" panose="05050102010706020507" pitchFamily="18" charset="2"/>
              </a:rPr>
              <a:t>A research investigation with a significantly restricted and narrow focus, written for the experts in that particular field; with limited appeal to researchers in other fields.</a:t>
            </a:r>
            <a:endParaRPr lang="en-GB" sz="1400" u="none" strike="noStrike" kern="0" spc="0" dirty="0">
              <a:effectLs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17133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030073"/>
              </p:ext>
            </p:extLst>
          </p:nvPr>
        </p:nvGraphicFramePr>
        <p:xfrm>
          <a:off x="1073426" y="1639233"/>
          <a:ext cx="7205870" cy="5119376"/>
        </p:xfrm>
        <a:graphic>
          <a:graphicData uri="http://schemas.openxmlformats.org/drawingml/2006/table">
            <a:tbl>
              <a:tblPr firstRow="1" firstCol="1" bandRow="1">
                <a:tableStyleId>{5C22544A-7EE6-4342-B048-85BDC9FD1C3A}</a:tableStyleId>
              </a:tblPr>
              <a:tblGrid>
                <a:gridCol w="1532228">
                  <a:extLst>
                    <a:ext uri="{9D8B030D-6E8A-4147-A177-3AD203B41FA5}">
                      <a16:colId xmlns:a16="http://schemas.microsoft.com/office/drawing/2014/main" val="20000"/>
                    </a:ext>
                  </a:extLst>
                </a:gridCol>
                <a:gridCol w="1446669">
                  <a:extLst>
                    <a:ext uri="{9D8B030D-6E8A-4147-A177-3AD203B41FA5}">
                      <a16:colId xmlns:a16="http://schemas.microsoft.com/office/drawing/2014/main" val="20001"/>
                    </a:ext>
                  </a:extLst>
                </a:gridCol>
                <a:gridCol w="1894877">
                  <a:extLst>
                    <a:ext uri="{9D8B030D-6E8A-4147-A177-3AD203B41FA5}">
                      <a16:colId xmlns:a16="http://schemas.microsoft.com/office/drawing/2014/main" val="20002"/>
                    </a:ext>
                  </a:extLst>
                </a:gridCol>
                <a:gridCol w="2332096">
                  <a:extLst>
                    <a:ext uri="{9D8B030D-6E8A-4147-A177-3AD203B41FA5}">
                      <a16:colId xmlns:a16="http://schemas.microsoft.com/office/drawing/2014/main" val="20003"/>
                    </a:ext>
                  </a:extLst>
                </a:gridCol>
              </a:tblGrid>
              <a:tr h="195480">
                <a:tc>
                  <a:txBody>
                    <a:bodyPr/>
                    <a:lstStyle/>
                    <a:p>
                      <a:pPr>
                        <a:spcAft>
                          <a:spcPts val="0"/>
                        </a:spcAft>
                      </a:pPr>
                      <a:r>
                        <a:rPr lang="en-GB" sz="700" dirty="0">
                          <a:effectLst/>
                          <a:uFill>
                            <a:solidFill>
                              <a:srgbClr val="000000"/>
                            </a:solidFill>
                          </a:uFill>
                        </a:rPr>
                        <a:t>Criterion</a:t>
                      </a:r>
                      <a:endParaRPr lang="en-GB" sz="7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2*</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3*</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4*</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0"/>
                  </a:ext>
                </a:extLst>
              </a:tr>
              <a:tr h="438909">
                <a:tc>
                  <a:txBody>
                    <a:bodyPr/>
                    <a:lstStyle/>
                    <a:p>
                      <a:pPr>
                        <a:spcAft>
                          <a:spcPts val="0"/>
                        </a:spcAft>
                      </a:pPr>
                      <a:r>
                        <a:rPr lang="en-GB" sz="700">
                          <a:effectLst/>
                          <a:uFill>
                            <a:solidFill>
                              <a:srgbClr val="000000"/>
                            </a:solidFill>
                          </a:uFill>
                        </a:rPr>
                        <a:t>Title wording</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dirty="0">
                          <a:effectLst/>
                          <a:uFill>
                            <a:solidFill>
                              <a:srgbClr val="000000"/>
                            </a:solidFill>
                          </a:uFill>
                        </a:rPr>
                        <a:t>Descriptive</a:t>
                      </a:r>
                      <a:endParaRPr lang="en-GB" sz="7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Informing</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Asserting and concluding; clear encapsulation of a profound discovery</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1"/>
                  </a:ext>
                </a:extLst>
              </a:tr>
              <a:tr h="682337">
                <a:tc>
                  <a:txBody>
                    <a:bodyPr/>
                    <a:lstStyle/>
                    <a:p>
                      <a:pPr>
                        <a:spcAft>
                          <a:spcPts val="0"/>
                        </a:spcAft>
                      </a:pPr>
                      <a:r>
                        <a:rPr lang="en-GB" sz="700">
                          <a:effectLst/>
                          <a:uFill>
                            <a:solidFill>
                              <a:srgbClr val="000000"/>
                            </a:solidFill>
                          </a:uFill>
                        </a:rPr>
                        <a:t>Scope and definition of title</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dirty="0">
                          <a:effectLst/>
                          <a:uFill>
                            <a:solidFill>
                              <a:srgbClr val="000000"/>
                            </a:solidFill>
                          </a:uFill>
                        </a:rPr>
                        <a:t>Narrow, species-specific</a:t>
                      </a:r>
                      <a:endParaRPr lang="en-GB" sz="7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Broader, wider implications, refining understanding or incrementally broadening a field</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dirty="0">
                          <a:effectLst/>
                          <a:uFill>
                            <a:solidFill>
                              <a:srgbClr val="000000"/>
                            </a:solidFill>
                          </a:uFill>
                        </a:rPr>
                        <a:t>Broad panacea, ubiquitously or very broadly relevant, re-defining understanding in a subject area</a:t>
                      </a:r>
                      <a:endParaRPr lang="en-GB" sz="7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2"/>
                  </a:ext>
                </a:extLst>
              </a:tr>
              <a:tr h="317195">
                <a:tc>
                  <a:txBody>
                    <a:bodyPr/>
                    <a:lstStyle/>
                    <a:p>
                      <a:pPr>
                        <a:spcAft>
                          <a:spcPts val="0"/>
                        </a:spcAft>
                      </a:pPr>
                      <a:r>
                        <a:rPr lang="en-GB" sz="700">
                          <a:effectLst/>
                          <a:uFill>
                            <a:solidFill>
                              <a:srgbClr val="000000"/>
                            </a:solidFill>
                          </a:uFill>
                        </a:rPr>
                        <a:t>Study ambition</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Modest</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Significant</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Exceptional, with the goal of being revolutionary</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3"/>
                  </a:ext>
                </a:extLst>
              </a:tr>
              <a:tr h="682337">
                <a:tc>
                  <a:txBody>
                    <a:bodyPr/>
                    <a:lstStyle/>
                    <a:p>
                      <a:pPr>
                        <a:spcAft>
                          <a:spcPts val="0"/>
                        </a:spcAft>
                      </a:pPr>
                      <a:r>
                        <a:rPr lang="en-GB" sz="700">
                          <a:effectLst/>
                          <a:uFill>
                            <a:solidFill>
                              <a:srgbClr val="000000"/>
                            </a:solidFill>
                          </a:uFill>
                        </a:rPr>
                        <a:t>Timeliness and novelty</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Contemporary, incrementally advancing a field but not ahead of the curve</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Contemporary, adding new information to an actively advancing research field</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Extremely contemporary, breaking ground for the first time in any field</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4"/>
                  </a:ext>
                </a:extLst>
              </a:tr>
              <a:tr h="560624">
                <a:tc>
                  <a:txBody>
                    <a:bodyPr/>
                    <a:lstStyle/>
                    <a:p>
                      <a:pPr>
                        <a:spcAft>
                          <a:spcPts val="0"/>
                        </a:spcAft>
                      </a:pPr>
                      <a:r>
                        <a:rPr lang="en-GB" sz="700" dirty="0">
                          <a:effectLst/>
                          <a:uFill>
                            <a:solidFill>
                              <a:srgbClr val="000000"/>
                            </a:solidFill>
                          </a:uFill>
                        </a:rPr>
                        <a:t>Methods used (typically, but not exclusively)</a:t>
                      </a:r>
                      <a:endParaRPr lang="en-GB" sz="7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Single, restricted corroboration</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Multiple, staged corroboration, often interdisciplinary</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Cross-disciplinary, field-leading methodologies, with multiple corroboration, very commonly interdisciplinary</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5"/>
                  </a:ext>
                </a:extLst>
              </a:tr>
              <a:tr h="438909">
                <a:tc>
                  <a:txBody>
                    <a:bodyPr/>
                    <a:lstStyle/>
                    <a:p>
                      <a:pPr>
                        <a:spcAft>
                          <a:spcPts val="0"/>
                        </a:spcAft>
                      </a:pPr>
                      <a:r>
                        <a:rPr lang="en-GB" sz="700">
                          <a:effectLst/>
                          <a:uFill>
                            <a:solidFill>
                              <a:srgbClr val="000000"/>
                            </a:solidFill>
                          </a:uFill>
                        </a:rPr>
                        <a:t>Where relevant; model systems employed</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Often: single</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Sometimes single, but usually multiple</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Almost invariably multiple</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6"/>
                  </a:ext>
                </a:extLst>
              </a:tr>
              <a:tr h="682337">
                <a:tc>
                  <a:txBody>
                    <a:bodyPr/>
                    <a:lstStyle/>
                    <a:p>
                      <a:pPr>
                        <a:spcAft>
                          <a:spcPts val="0"/>
                        </a:spcAft>
                      </a:pPr>
                      <a:r>
                        <a:rPr lang="en-GB" sz="700">
                          <a:effectLst/>
                          <a:uFill>
                            <a:solidFill>
                              <a:srgbClr val="000000"/>
                            </a:solidFill>
                          </a:uFill>
                        </a:rPr>
                        <a:t>EITHER Hypothesis-driven OR breadth leading to impact</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Hypothesis: Arguably/possibly</a:t>
                      </a:r>
                    </a:p>
                    <a:p>
                      <a:pPr>
                        <a:spcAft>
                          <a:spcPts val="0"/>
                        </a:spcAft>
                      </a:pPr>
                      <a:r>
                        <a:rPr lang="en-GB" sz="700">
                          <a:effectLst/>
                          <a:uFill>
                            <a:solidFill>
                              <a:srgbClr val="000000"/>
                            </a:solidFill>
                          </a:uFill>
                        </a:rPr>
                        <a:t>Breadth and depth: very limited </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Hypothesis: simple, derivative </a:t>
                      </a:r>
                    </a:p>
                    <a:p>
                      <a:pPr>
                        <a:spcAft>
                          <a:spcPts val="0"/>
                        </a:spcAft>
                      </a:pPr>
                      <a:r>
                        <a:rPr lang="en-GB" sz="700">
                          <a:effectLst/>
                          <a:uFill>
                            <a:solidFill>
                              <a:srgbClr val="000000"/>
                            </a:solidFill>
                          </a:uFill>
                        </a:rPr>
                        <a:t>Breadth and depth: moderate, leading to moderate impact</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Hypothesis: Dogma-challenging</a:t>
                      </a:r>
                    </a:p>
                    <a:p>
                      <a:pPr>
                        <a:spcAft>
                          <a:spcPts val="0"/>
                        </a:spcAft>
                      </a:pPr>
                      <a:r>
                        <a:rPr lang="en-GB" sz="700">
                          <a:effectLst/>
                          <a:uFill>
                            <a:solidFill>
                              <a:srgbClr val="000000"/>
                            </a:solidFill>
                          </a:uFill>
                        </a:rPr>
                        <a:t>Breadth and depth: high, leading to significance of impact.</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7"/>
                  </a:ext>
                </a:extLst>
              </a:tr>
              <a:tr h="560624">
                <a:tc>
                  <a:txBody>
                    <a:bodyPr/>
                    <a:lstStyle/>
                    <a:p>
                      <a:pPr>
                        <a:spcAft>
                          <a:spcPts val="0"/>
                        </a:spcAft>
                      </a:pPr>
                      <a:r>
                        <a:rPr lang="en-GB" sz="700">
                          <a:effectLst/>
                          <a:uFill>
                            <a:solidFill>
                              <a:srgbClr val="000000"/>
                            </a:solidFill>
                          </a:uFill>
                        </a:rPr>
                        <a:t>Where relevant; causation or mechanism establishment</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Possibly</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Probably</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Undoubtedly</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8"/>
                  </a:ext>
                </a:extLst>
              </a:tr>
              <a:tr h="560624">
                <a:tc>
                  <a:txBody>
                    <a:bodyPr/>
                    <a:lstStyle/>
                    <a:p>
                      <a:pPr>
                        <a:spcAft>
                          <a:spcPts val="0"/>
                        </a:spcAft>
                      </a:pPr>
                      <a:r>
                        <a:rPr lang="en-GB" sz="700">
                          <a:effectLst/>
                          <a:uFill>
                            <a:solidFill>
                              <a:srgbClr val="000000"/>
                            </a:solidFill>
                          </a:uFill>
                        </a:rPr>
                        <a:t>Conclusions reached</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Restricted in scope and impact</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a:effectLst/>
                          <a:uFill>
                            <a:solidFill>
                              <a:srgbClr val="000000"/>
                            </a:solidFill>
                          </a:uFill>
                        </a:rPr>
                        <a:t>Clear, field-influencing</a:t>
                      </a:r>
                      <a:endParaRPr lang="en-GB" sz="7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tc>
                  <a:txBody>
                    <a:bodyPr/>
                    <a:lstStyle/>
                    <a:p>
                      <a:pPr>
                        <a:spcAft>
                          <a:spcPts val="0"/>
                        </a:spcAft>
                      </a:pPr>
                      <a:r>
                        <a:rPr lang="en-GB" sz="700" dirty="0">
                          <a:effectLst/>
                          <a:uFill>
                            <a:solidFill>
                              <a:srgbClr val="000000"/>
                            </a:solidFill>
                          </a:uFill>
                        </a:rPr>
                        <a:t>Clear, broad influence; potential to be text-book changing or influencing policy, management of strategy</a:t>
                      </a:r>
                      <a:endParaRPr lang="en-GB" sz="7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32608" marR="32608" marT="32608" marB="32608"/>
                </a:tc>
                <a:extLst>
                  <a:ext uri="{0D108BD9-81ED-4DB2-BD59-A6C34878D82A}">
                    <a16:rowId xmlns:a16="http://schemas.microsoft.com/office/drawing/2014/main" val="10009"/>
                  </a:ext>
                </a:extLst>
              </a:tr>
            </a:tbl>
          </a:graphicData>
        </a:graphic>
      </p:graphicFrame>
      <p:sp>
        <p:nvSpPr>
          <p:cNvPr id="3" name="Rectangle 2"/>
          <p:cNvSpPr/>
          <p:nvPr/>
        </p:nvSpPr>
        <p:spPr>
          <a:xfrm>
            <a:off x="899326" y="177293"/>
            <a:ext cx="7807352" cy="1461939"/>
          </a:xfrm>
          <a:prstGeom prst="rect">
            <a:avLst/>
          </a:prstGeom>
        </p:spPr>
        <p:txBody>
          <a:bodyPr wrap="square">
            <a:spAutoFit/>
          </a:bodyPr>
          <a:lstStyle/>
          <a:p>
            <a:pPr>
              <a:spcAft>
                <a:spcPts val="600"/>
              </a:spcAft>
            </a:pPr>
            <a:r>
              <a:rPr lang="en-GB" sz="1400" b="1" u="sng"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REF Star rating summary</a:t>
            </a:r>
            <a:endParaRPr lang="en-GB"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36195">
              <a:spcAft>
                <a:spcPts val="1200"/>
              </a:spcAft>
            </a:pPr>
            <a:r>
              <a:rPr lang="en-GB"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The following table summarises some of the key points. It is important to recognise that not all papers in any given star category will meet all the listed criteria. A paper might for example be hypothesis driven, or instead have a breadth of coverage of a particular research question that renders its impact high. Similarly a paper might be interdisciplinary, use multiple novel methods, but reach conclusions of limited impact, rendering it 2*. This summary should therefore be interpreted thoughtfully.</a:t>
            </a:r>
            <a:endParaRPr lang="en-GB"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66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709" y="417950"/>
            <a:ext cx="8102990" cy="6186310"/>
          </a:xfrm>
          <a:prstGeom prst="rect">
            <a:avLst/>
          </a:prstGeom>
          <a:noFill/>
        </p:spPr>
        <p:txBody>
          <a:bodyPr wrap="square" rtlCol="0">
            <a:spAutoFit/>
          </a:bodyPr>
          <a:lstStyle/>
          <a:p>
            <a:r>
              <a:rPr lang="en-US" b="1" dirty="0"/>
              <a:t>Deadlines and Next Steps</a:t>
            </a:r>
          </a:p>
          <a:p>
            <a:endParaRPr lang="en-US" dirty="0"/>
          </a:p>
          <a:p>
            <a:r>
              <a:rPr lang="en-US" dirty="0"/>
              <a:t>Our internal review deadline is </a:t>
            </a:r>
            <a:r>
              <a:rPr lang="en-US" dirty="0">
                <a:solidFill>
                  <a:srgbClr val="0000FF"/>
                </a:solidFill>
              </a:rPr>
              <a:t>Sept 30 2020</a:t>
            </a:r>
          </a:p>
          <a:p>
            <a:endParaRPr lang="en-US" dirty="0"/>
          </a:p>
          <a:p>
            <a:r>
              <a:rPr lang="en-US" dirty="0"/>
              <a:t>Once we have your scores, a subpanel of the SGUL REF Executive Steering Committee</a:t>
            </a:r>
          </a:p>
          <a:p>
            <a:r>
              <a:rPr lang="en-US" dirty="0"/>
              <a:t>will meet and identify for each </a:t>
            </a:r>
            <a:r>
              <a:rPr lang="en-US" dirty="0" err="1"/>
              <a:t>UoA</a:t>
            </a:r>
            <a:r>
              <a:rPr lang="en-US" dirty="0"/>
              <a:t> –</a:t>
            </a:r>
          </a:p>
          <a:p>
            <a:endParaRPr lang="en-US" dirty="0"/>
          </a:p>
          <a:p>
            <a:pPr marL="285750" indent="-285750">
              <a:buFontTx/>
              <a:buChar char="-"/>
            </a:pPr>
            <a:r>
              <a:rPr lang="en-US" dirty="0"/>
              <a:t>The top eligible paper from each REF returnable staff member </a:t>
            </a:r>
          </a:p>
          <a:p>
            <a:pPr marL="285750" indent="-285750">
              <a:buFontTx/>
              <a:buChar char="-"/>
            </a:pPr>
            <a:r>
              <a:rPr lang="en-US" dirty="0"/>
              <a:t>A list of the other papers under consideration which will be ranked.</a:t>
            </a:r>
          </a:p>
          <a:p>
            <a:pPr marL="285750" indent="-285750">
              <a:buFontTx/>
              <a:buChar char="-"/>
            </a:pPr>
            <a:r>
              <a:rPr lang="en-US" dirty="0"/>
              <a:t>The top papers will be chosen until a cut-off total of FTE x 2.5 is reached, removing those papers where all eligible SGUL authors on the paper have five others ranked more highly</a:t>
            </a:r>
          </a:p>
          <a:p>
            <a:pPr marL="285750" indent="-285750">
              <a:buFontTx/>
              <a:buChar char="-"/>
            </a:pPr>
            <a:r>
              <a:rPr lang="en-US" dirty="0"/>
              <a:t>We will call for staff to identify additional high quality papers published between March and Dec 31 2020 in Nov 2020, and may review some of them.</a:t>
            </a:r>
          </a:p>
          <a:p>
            <a:endParaRPr lang="en-US" dirty="0"/>
          </a:p>
          <a:p>
            <a:r>
              <a:rPr lang="en-US" dirty="0"/>
              <a:t>Final decisions will be confirmed by REF Steering Executive and approved by the Research Committee.</a:t>
            </a:r>
          </a:p>
          <a:p>
            <a:endParaRPr lang="en-US" dirty="0"/>
          </a:p>
          <a:p>
            <a:r>
              <a:rPr lang="en-US" dirty="0"/>
              <a:t>The process was agreed in SGUL’s Code of Practice, available on SGUL’s webpage and which has been sent to you.  </a:t>
            </a:r>
          </a:p>
          <a:p>
            <a:r>
              <a:rPr lang="en-US" dirty="0"/>
              <a:t>We are committed to a transparent, consistent, accountable and inclusive process for assessing Outputs.</a:t>
            </a:r>
          </a:p>
        </p:txBody>
      </p:sp>
    </p:spTree>
    <p:extLst>
      <p:ext uri="{BB962C8B-B14F-4D97-AF65-F5344CB8AC3E}">
        <p14:creationId xmlns:p14="http://schemas.microsoft.com/office/powerpoint/2010/main" val="3818537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0483" y="496330"/>
            <a:ext cx="6111765" cy="923330"/>
          </a:xfrm>
          <a:prstGeom prst="rect">
            <a:avLst/>
          </a:prstGeom>
        </p:spPr>
        <p:txBody>
          <a:bodyPr wrap="square">
            <a:spAutoFit/>
          </a:bodyPr>
          <a:lstStyle/>
          <a:p>
            <a:pPr>
              <a:spcAft>
                <a:spcPts val="0"/>
              </a:spcAft>
            </a:pPr>
            <a:r>
              <a:rPr lang="en-US" dirty="0">
                <a:ea typeface="MS Mincho" panose="02020609040205080304" pitchFamily="49" charset="-128"/>
                <a:cs typeface="Times New Roman" panose="02020603050405020304" pitchFamily="18" charset="0"/>
              </a:rPr>
              <a:t>St George’s REF2021 submission is due March 31 2021.</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Results will be published April 2022.</a:t>
            </a:r>
            <a:endParaRPr lang="en-GB" dirty="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endParaRPr lang="en-GB"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Rectangle 3"/>
          <p:cNvSpPr/>
          <p:nvPr/>
        </p:nvSpPr>
        <p:spPr>
          <a:xfrm>
            <a:off x="1434661" y="1344640"/>
            <a:ext cx="6952593" cy="5632312"/>
          </a:xfrm>
          <a:prstGeom prst="rect">
            <a:avLst/>
          </a:prstGeom>
        </p:spPr>
        <p:txBody>
          <a:bodyPr wrap="square">
            <a:spAutoFit/>
          </a:bodyPr>
          <a:lstStyle/>
          <a:p>
            <a:pPr>
              <a:spcAft>
                <a:spcPts val="0"/>
              </a:spcAft>
            </a:pPr>
            <a:r>
              <a:rPr lang="en-US" b="1" dirty="0">
                <a:ea typeface="MS Mincho" panose="02020609040205080304" pitchFamily="49" charset="-128"/>
                <a:cs typeface="Times New Roman" panose="02020603050405020304" pitchFamily="18" charset="0"/>
              </a:rPr>
              <a:t>Any Questions?</a:t>
            </a:r>
            <a:endParaRPr lang="en-GB" b="1"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 </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Jodi Lindsay – </a:t>
            </a:r>
            <a:r>
              <a:rPr lang="en-US" dirty="0">
                <a:ea typeface="MS Mincho" panose="02020609040205080304" pitchFamily="49" charset="-128"/>
                <a:cs typeface="Times New Roman" panose="02020603050405020304" pitchFamily="18" charset="0"/>
                <a:hlinkClick r:id="rId2"/>
              </a:rPr>
              <a:t>jlindsay@sgul.ac.uk</a:t>
            </a:r>
            <a:endParaRPr lang="en-US"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Academic Lead for REF</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 </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Yvonne Castle </a:t>
            </a:r>
            <a:r>
              <a:rPr lang="en-US" u="sng" dirty="0">
                <a:solidFill>
                  <a:srgbClr val="0000FF"/>
                </a:solidFill>
                <a:ea typeface="MS Mincho" panose="02020609040205080304" pitchFamily="49" charset="-128"/>
                <a:cs typeface="Times New Roman" panose="02020603050405020304" pitchFamily="18" charset="0"/>
              </a:rPr>
              <a:t>– ycastle@sgul.ac.uk</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Research Strategy and Development Manager, JRES</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 </a:t>
            </a:r>
          </a:p>
          <a:p>
            <a:pPr>
              <a:spcAft>
                <a:spcPts val="0"/>
              </a:spcAft>
            </a:pPr>
            <a:r>
              <a:rPr lang="en-US" dirty="0">
                <a:ea typeface="MS Mincho" panose="02020609040205080304" pitchFamily="49" charset="-128"/>
                <a:cs typeface="Times New Roman" panose="02020603050405020304" pitchFamily="18" charset="0"/>
              </a:rPr>
              <a:t>SGUL REF Executive committee</a:t>
            </a:r>
          </a:p>
          <a:p>
            <a:r>
              <a:rPr lang="en-US" dirty="0" err="1"/>
              <a:t>Alicja</a:t>
            </a:r>
            <a:r>
              <a:rPr lang="en-US" dirty="0"/>
              <a:t> Rudnicka</a:t>
            </a:r>
            <a:endParaRPr lang="en-GB" dirty="0"/>
          </a:p>
          <a:p>
            <a:r>
              <a:rPr lang="en-US" dirty="0"/>
              <a:t>Dorothy Bennett</a:t>
            </a:r>
            <a:endParaRPr lang="en-GB" dirty="0"/>
          </a:p>
          <a:p>
            <a:r>
              <a:rPr lang="en-US" dirty="0"/>
              <a:t>Dan </a:t>
            </a:r>
            <a:r>
              <a:rPr lang="en-US" dirty="0" err="1"/>
              <a:t>Forton</a:t>
            </a:r>
            <a:endParaRPr lang="en-GB" dirty="0"/>
          </a:p>
          <a:p>
            <a:r>
              <a:rPr lang="en-US" dirty="0"/>
              <a:t>Jenny Winters</a:t>
            </a:r>
          </a:p>
          <a:p>
            <a:r>
              <a:rPr lang="en-US" dirty="0"/>
              <a:t>Jon </a:t>
            </a:r>
            <a:r>
              <a:rPr lang="en-US" dirty="0" err="1"/>
              <a:t>Friedland</a:t>
            </a:r>
            <a:endParaRPr lang="en-GB" dirty="0"/>
          </a:p>
          <a:p>
            <a:r>
              <a:rPr lang="en-US" dirty="0"/>
              <a:t>Julian Ma</a:t>
            </a:r>
            <a:endParaRPr lang="en-GB" dirty="0"/>
          </a:p>
          <a:p>
            <a:r>
              <a:rPr lang="en-US" dirty="0"/>
              <a:t>Laura Southgate</a:t>
            </a:r>
            <a:endParaRPr lang="en-GB" dirty="0"/>
          </a:p>
          <a:p>
            <a:pPr>
              <a:spcAft>
                <a:spcPts val="0"/>
              </a:spcAft>
            </a:pPr>
            <a:endParaRPr lang="en-US" dirty="0">
              <a:ea typeface="MS Mincho" panose="02020609040205080304" pitchFamily="49" charset="-128"/>
              <a:cs typeface="Times New Roman" panose="02020603050405020304" pitchFamily="18" charset="0"/>
            </a:endParaRPr>
          </a:p>
          <a:p>
            <a:pPr>
              <a:spcAft>
                <a:spcPts val="0"/>
              </a:spcAft>
            </a:pPr>
            <a:r>
              <a:rPr lang="en-US" b="1" dirty="0">
                <a:ea typeface="MS Mincho" panose="02020609040205080304" pitchFamily="49" charset="-128"/>
                <a:cs typeface="Times New Roman" panose="02020603050405020304" pitchFamily="18" charset="0"/>
              </a:rPr>
              <a:t>Thank you for your help with our submission!</a:t>
            </a:r>
          </a:p>
          <a:p>
            <a:pPr>
              <a:spcAft>
                <a:spcPts val="0"/>
              </a:spcAft>
            </a:pP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 </a:t>
            </a:r>
            <a:endParaRPr lang="en-GB" dirty="0">
              <a:ea typeface="MS Mincho" panose="02020609040205080304" pitchFamily="49" charset="-128"/>
              <a:cs typeface="Times New Roman" panose="02020603050405020304" pitchFamily="18" charset="0"/>
            </a:endParaRPr>
          </a:p>
        </p:txBody>
      </p:sp>
      <p:sp>
        <p:nvSpPr>
          <p:cNvPr id="5" name="Rectangle 4"/>
          <p:cNvSpPr/>
          <p:nvPr/>
        </p:nvSpPr>
        <p:spPr>
          <a:xfrm>
            <a:off x="4472152" y="3867459"/>
            <a:ext cx="4572000" cy="2031325"/>
          </a:xfrm>
          <a:prstGeom prst="rect">
            <a:avLst/>
          </a:prstGeom>
        </p:spPr>
        <p:txBody>
          <a:bodyPr>
            <a:spAutoFit/>
          </a:bodyPr>
          <a:lstStyle/>
          <a:p>
            <a:r>
              <a:rPr lang="en-US" dirty="0"/>
              <a:t>Louise Phillips</a:t>
            </a:r>
            <a:endParaRPr lang="en-GB" dirty="0"/>
          </a:p>
          <a:p>
            <a:r>
              <a:rPr lang="en-US" dirty="0"/>
              <a:t>Mark Cranmer</a:t>
            </a:r>
            <a:endParaRPr lang="en-GB" dirty="0"/>
          </a:p>
          <a:p>
            <a:r>
              <a:rPr lang="en-US" dirty="0"/>
              <a:t>Peter Garrard</a:t>
            </a:r>
            <a:endParaRPr lang="en-GB" dirty="0"/>
          </a:p>
          <a:p>
            <a:r>
              <a:rPr lang="en-US" dirty="0"/>
              <a:t>Peter </a:t>
            </a:r>
            <a:r>
              <a:rPr lang="en-US" dirty="0" err="1"/>
              <a:t>Whincup</a:t>
            </a:r>
            <a:endParaRPr lang="en-GB" strike="sngStrike" dirty="0">
              <a:solidFill>
                <a:srgbClr val="FF0000"/>
              </a:solidFill>
            </a:endParaRPr>
          </a:p>
          <a:p>
            <a:r>
              <a:rPr lang="en-US" dirty="0"/>
              <a:t>Rachel Allen</a:t>
            </a:r>
            <a:endParaRPr lang="en-GB" dirty="0"/>
          </a:p>
          <a:p>
            <a:r>
              <a:rPr lang="en-US" dirty="0"/>
              <a:t>Tom Harrison</a:t>
            </a:r>
            <a:endParaRPr lang="en-GB" dirty="0"/>
          </a:p>
          <a:p>
            <a:r>
              <a:rPr lang="en-US" dirty="0"/>
              <a:t>Vanessa Ho</a:t>
            </a:r>
            <a:endParaRPr lang="en-GB" dirty="0"/>
          </a:p>
        </p:txBody>
      </p:sp>
      <p:pic>
        <p:nvPicPr>
          <p:cNvPr id="6" name="Picture 5" descr="Screen Shot 2018-04-29 at 16.49.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541" y="5065986"/>
            <a:ext cx="2433783" cy="1423145"/>
          </a:xfrm>
          <a:prstGeom prst="rect">
            <a:avLst/>
          </a:prstGeom>
        </p:spPr>
      </p:pic>
    </p:spTree>
    <p:extLst>
      <p:ext uri="{BB962C8B-B14F-4D97-AF65-F5344CB8AC3E}">
        <p14:creationId xmlns:p14="http://schemas.microsoft.com/office/powerpoint/2010/main" val="206903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9338" y="1125644"/>
            <a:ext cx="7331278" cy="3693319"/>
          </a:xfrm>
          <a:prstGeom prst="rect">
            <a:avLst/>
          </a:prstGeom>
          <a:noFill/>
        </p:spPr>
        <p:txBody>
          <a:bodyPr wrap="square" rtlCol="0">
            <a:spAutoFit/>
          </a:bodyPr>
          <a:lstStyle/>
          <a:p>
            <a:r>
              <a:rPr lang="en-US" dirty="0"/>
              <a:t>You have been invited to help us assess the quality of selected SGUL Outputs in your field of research</a:t>
            </a:r>
          </a:p>
          <a:p>
            <a:endParaRPr lang="en-US" dirty="0"/>
          </a:p>
          <a:p>
            <a:pPr marL="285750" indent="-285750">
              <a:buFontTx/>
              <a:buChar char="-"/>
            </a:pPr>
            <a:r>
              <a:rPr lang="en-US" dirty="0"/>
              <a:t>You’ve been sent between 2 - 28 papers in an Excel file</a:t>
            </a:r>
          </a:p>
          <a:p>
            <a:pPr marL="285750" indent="-285750">
              <a:buFontTx/>
              <a:buChar char="-"/>
            </a:pPr>
            <a:r>
              <a:rPr lang="en-US" dirty="0"/>
              <a:t>We do not expect you to spend more than 30 </a:t>
            </a:r>
            <a:r>
              <a:rPr lang="en-US" dirty="0" err="1"/>
              <a:t>mins</a:t>
            </a:r>
            <a:r>
              <a:rPr lang="en-US" dirty="0"/>
              <a:t> per paper</a:t>
            </a:r>
          </a:p>
          <a:p>
            <a:pPr marL="285750" indent="-285750">
              <a:buFontTx/>
              <a:buChar char="-"/>
            </a:pPr>
            <a:r>
              <a:rPr lang="en-US" dirty="0"/>
              <a:t>Your list does not usually include the top papers that SGUL will submit, but those that are</a:t>
            </a:r>
          </a:p>
          <a:p>
            <a:pPr marL="742950" lvl="1" indent="-285750">
              <a:buFontTx/>
              <a:buChar char="-"/>
            </a:pPr>
            <a:r>
              <a:rPr lang="en-US" dirty="0"/>
              <a:t>3* and we need to make a decision between 3* papers</a:t>
            </a:r>
          </a:p>
          <a:p>
            <a:pPr marL="742950" lvl="1" indent="-285750">
              <a:buFontTx/>
              <a:buChar char="-"/>
            </a:pPr>
            <a:r>
              <a:rPr lang="en-US" dirty="0"/>
              <a:t>To identify the top paper for an individual</a:t>
            </a:r>
          </a:p>
          <a:p>
            <a:pPr marL="742950" lvl="1" indent="-285750">
              <a:buFontTx/>
              <a:buChar char="-"/>
            </a:pPr>
            <a:r>
              <a:rPr lang="en-US" dirty="0"/>
              <a:t>Papers from staff who have left or did not take part in the mock REF</a:t>
            </a:r>
          </a:p>
          <a:p>
            <a:pPr marL="742950" lvl="1" indent="-285750">
              <a:buFontTx/>
              <a:buChar char="-"/>
            </a:pPr>
            <a:r>
              <a:rPr lang="en-US" dirty="0"/>
              <a:t>Where there is a query about authorship</a:t>
            </a:r>
            <a:br>
              <a:rPr lang="en-US" dirty="0"/>
            </a:br>
            <a:endParaRPr lang="en-US" dirty="0"/>
          </a:p>
          <a:p>
            <a:pPr marL="742950" lvl="1" indent="-285750">
              <a:buFontTx/>
              <a:buChar char="-"/>
            </a:pPr>
            <a:endParaRPr lang="en-US" dirty="0"/>
          </a:p>
        </p:txBody>
      </p:sp>
      <p:pic>
        <p:nvPicPr>
          <p:cNvPr id="3" name="Picture 2" descr="Screen Shot 2018-04-29 at 16.46.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618" y="4550633"/>
            <a:ext cx="2510524" cy="1852026"/>
          </a:xfrm>
          <a:prstGeom prst="rect">
            <a:avLst/>
          </a:prstGeom>
        </p:spPr>
      </p:pic>
    </p:spTree>
    <p:extLst>
      <p:ext uri="{BB962C8B-B14F-4D97-AF65-F5344CB8AC3E}">
        <p14:creationId xmlns:p14="http://schemas.microsoft.com/office/powerpoint/2010/main" val="397213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9643" y="360548"/>
            <a:ext cx="8421525" cy="3600986"/>
          </a:xfrm>
          <a:prstGeom prst="rect">
            <a:avLst/>
          </a:prstGeom>
        </p:spPr>
        <p:txBody>
          <a:bodyPr wrap="square">
            <a:spAutoFit/>
          </a:bodyPr>
          <a:lstStyle/>
          <a:p>
            <a:r>
              <a:rPr lang="en-GB" b="1" dirty="0"/>
              <a:t>Excel file provided to you by Yvonne Castle Aug 14.</a:t>
            </a:r>
            <a:endParaRPr lang="en-GB" dirty="0"/>
          </a:p>
          <a:p>
            <a:endParaRPr lang="en-GB" dirty="0"/>
          </a:p>
          <a:p>
            <a:pPr marL="285750" lvl="0" indent="-285750">
              <a:buFontTx/>
              <a:buChar char="-"/>
            </a:pPr>
            <a:r>
              <a:rPr lang="en-GB" sz="1600" dirty="0"/>
              <a:t>the title and </a:t>
            </a:r>
            <a:r>
              <a:rPr lang="en-GB" sz="1600" dirty="0" err="1"/>
              <a:t>doi</a:t>
            </a:r>
            <a:r>
              <a:rPr lang="en-GB" sz="1600" dirty="0"/>
              <a:t> or SORA link for the paper.  Please click or use a </a:t>
            </a:r>
            <a:r>
              <a:rPr lang="en-GB" sz="1600" dirty="0" err="1"/>
              <a:t>google</a:t>
            </a:r>
            <a:r>
              <a:rPr lang="en-GB" sz="1600" dirty="0"/>
              <a:t> search to access the paper.  If you have any problems accessing the paper, please contact </a:t>
            </a:r>
            <a:r>
              <a:rPr lang="en-GB" sz="1600" dirty="0">
                <a:hlinkClick r:id="rId2"/>
              </a:rPr>
              <a:t>sora@sgul.ac.uk</a:t>
            </a:r>
            <a:r>
              <a:rPr lang="en-GB" sz="1600" dirty="0"/>
              <a:t>.</a:t>
            </a:r>
          </a:p>
          <a:p>
            <a:pPr marL="285750" lvl="0" indent="-285750">
              <a:buFontTx/>
              <a:buChar char="-"/>
            </a:pPr>
            <a:endParaRPr lang="en-GB" sz="1600" dirty="0"/>
          </a:p>
          <a:p>
            <a:pPr marL="285750" lvl="0" indent="-285750">
              <a:buFontTx/>
              <a:buChar char="-"/>
            </a:pPr>
            <a:r>
              <a:rPr lang="en-GB" sz="1600" dirty="0"/>
              <a:t>the name of the author that we will likely attach to the paper (although it is still possible we will submit under another author’s name).  The name should help you identify eligibility of the author and the paper. </a:t>
            </a:r>
          </a:p>
          <a:p>
            <a:pPr marL="285750" lvl="0" indent="-285750">
              <a:buFontTx/>
              <a:buChar char="-"/>
            </a:pPr>
            <a:endParaRPr lang="en-GB" sz="1600" dirty="0"/>
          </a:p>
          <a:p>
            <a:pPr marL="285750" lvl="0" indent="-285750">
              <a:buFontTx/>
              <a:buChar char="-"/>
            </a:pPr>
            <a:r>
              <a:rPr lang="en-GB" sz="1600" dirty="0"/>
              <a:t>The </a:t>
            </a:r>
            <a:r>
              <a:rPr lang="en-GB" sz="1600" dirty="0" err="1"/>
              <a:t>WoS</a:t>
            </a:r>
            <a:r>
              <a:rPr lang="en-GB" sz="1600" dirty="0"/>
              <a:t> citation score in Feb 2020.  This is for comparison with the citation tables/contextual data provided by REF2021, and to assist with identifying if the paper is in the top cited 1%, 5%, 10%, 25%, or 50% in its field for the year of publication.  </a:t>
            </a:r>
          </a:p>
          <a:p>
            <a:pPr marL="285750" lvl="0" indent="-285750">
              <a:buFontTx/>
              <a:buChar char="-"/>
            </a:pPr>
            <a:endParaRPr lang="en-GB" sz="1600" dirty="0"/>
          </a:p>
          <a:p>
            <a:pPr marL="285750" lvl="0" indent="-285750">
              <a:buFontTx/>
              <a:buChar char="-"/>
            </a:pPr>
            <a:endParaRPr lang="en-GB" sz="1600" dirty="0"/>
          </a:p>
        </p:txBody>
      </p:sp>
      <p:sp>
        <p:nvSpPr>
          <p:cNvPr id="2" name="Rectangle 1"/>
          <p:cNvSpPr/>
          <p:nvPr/>
        </p:nvSpPr>
        <p:spPr>
          <a:xfrm>
            <a:off x="844243" y="3811815"/>
            <a:ext cx="7995100" cy="2585323"/>
          </a:xfrm>
          <a:prstGeom prst="rect">
            <a:avLst/>
          </a:prstGeom>
        </p:spPr>
        <p:txBody>
          <a:bodyPr wrap="square">
            <a:spAutoFit/>
          </a:bodyPr>
          <a:lstStyle/>
          <a:p>
            <a:r>
              <a:rPr lang="en-GB" b="1" dirty="0"/>
              <a:t>Please fill out </a:t>
            </a:r>
            <a:r>
              <a:rPr lang="en-GB" dirty="0"/>
              <a:t>–</a:t>
            </a:r>
          </a:p>
          <a:p>
            <a:pPr lvl="0"/>
            <a:endParaRPr lang="en-GB" dirty="0"/>
          </a:p>
          <a:p>
            <a:pPr marL="285750" lvl="0" indent="-285750">
              <a:buFontTx/>
              <a:buChar char="-"/>
            </a:pPr>
            <a:r>
              <a:rPr lang="en-GB" dirty="0"/>
              <a:t>Is the paper and author eligible for submission.  Yes, not sure, no. </a:t>
            </a:r>
          </a:p>
          <a:p>
            <a:pPr marL="285750" lvl="0" indent="-285750">
              <a:buFontTx/>
              <a:buChar char="-"/>
            </a:pPr>
            <a:endParaRPr lang="en-GB" dirty="0"/>
          </a:p>
          <a:p>
            <a:pPr marL="285750" lvl="0" indent="-285750">
              <a:buFontTx/>
              <a:buChar char="-"/>
            </a:pPr>
            <a:r>
              <a:rPr lang="en-GB" dirty="0"/>
              <a:t>Score the paper based on REF2021 assessment criteria to one decimal place, between 1.0 – 4.0. </a:t>
            </a:r>
          </a:p>
          <a:p>
            <a:pPr marL="285750" lvl="0" indent="-285750">
              <a:buFontTx/>
              <a:buChar char="-"/>
            </a:pPr>
            <a:endParaRPr lang="en-GB" dirty="0"/>
          </a:p>
          <a:p>
            <a:pPr marL="285750" lvl="0" indent="-285750">
              <a:buFontTx/>
              <a:buChar char="-"/>
            </a:pPr>
            <a:r>
              <a:rPr lang="en-GB" dirty="0"/>
              <a:t>Comments, optional.  Please let us know if you have any concerns, questions, caveats etc. about your responses.</a:t>
            </a:r>
          </a:p>
        </p:txBody>
      </p:sp>
    </p:spTree>
    <p:extLst>
      <p:ext uri="{BB962C8B-B14F-4D97-AF65-F5344CB8AC3E}">
        <p14:creationId xmlns:p14="http://schemas.microsoft.com/office/powerpoint/2010/main" val="11994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0670" y="253740"/>
            <a:ext cx="7357403" cy="4801315"/>
          </a:xfrm>
          <a:prstGeom prst="rect">
            <a:avLst/>
          </a:prstGeom>
        </p:spPr>
        <p:txBody>
          <a:bodyPr wrap="square">
            <a:spAutoFit/>
          </a:bodyPr>
          <a:lstStyle/>
          <a:p>
            <a:r>
              <a:rPr lang="en-GB" b="1" dirty="0"/>
              <a:t>Is the paper assigned to this author eligible for submission?</a:t>
            </a:r>
          </a:p>
          <a:p>
            <a:endParaRPr lang="en-GB" dirty="0"/>
          </a:p>
          <a:p>
            <a:r>
              <a:rPr lang="en-GB" dirty="0"/>
              <a:t>At this stage we are specifically focused on author contribution. </a:t>
            </a:r>
          </a:p>
          <a:p>
            <a:r>
              <a:rPr lang="en-GB" dirty="0"/>
              <a:t>If there are 16 or more authors, and the nominated author is not the lead or corresponding author, does it clearly state in the manuscript both –</a:t>
            </a:r>
          </a:p>
          <a:p>
            <a:r>
              <a:rPr lang="en-GB" dirty="0"/>
              <a:t> </a:t>
            </a:r>
          </a:p>
          <a:p>
            <a:r>
              <a:rPr lang="en-GB" dirty="0">
                <a:solidFill>
                  <a:srgbClr val="0000FF"/>
                </a:solidFill>
              </a:rPr>
              <a:t>a. </a:t>
            </a:r>
          </a:p>
          <a:p>
            <a:r>
              <a:rPr lang="en-GB" dirty="0">
                <a:solidFill>
                  <a:srgbClr val="0000FF"/>
                </a:solidFill>
              </a:rPr>
              <a:t>The author made a substantial contribution either to the conception and design of the study; or to the organisation of the conduct of the study; or to carrying out the study; or to analysis and interpretation of study data.</a:t>
            </a:r>
          </a:p>
          <a:p>
            <a:endParaRPr lang="en-GB" dirty="0">
              <a:solidFill>
                <a:srgbClr val="0000FF"/>
              </a:solidFill>
            </a:endParaRPr>
          </a:p>
          <a:p>
            <a:r>
              <a:rPr lang="en-GB" dirty="0">
                <a:solidFill>
                  <a:srgbClr val="0000FF"/>
                </a:solidFill>
              </a:rPr>
              <a:t>And </a:t>
            </a:r>
          </a:p>
          <a:p>
            <a:endParaRPr lang="en-GB" dirty="0">
              <a:solidFill>
                <a:srgbClr val="0000FF"/>
              </a:solidFill>
            </a:endParaRPr>
          </a:p>
          <a:p>
            <a:r>
              <a:rPr lang="en-GB" dirty="0">
                <a:solidFill>
                  <a:srgbClr val="0000FF"/>
                </a:solidFill>
              </a:rPr>
              <a:t>b. </a:t>
            </a:r>
          </a:p>
          <a:p>
            <a:r>
              <a:rPr lang="en-GB" dirty="0">
                <a:solidFill>
                  <a:srgbClr val="0000FF"/>
                </a:solidFill>
              </a:rPr>
              <a:t>The author helped draft the output; or critique the output for important</a:t>
            </a:r>
          </a:p>
          <a:p>
            <a:r>
              <a:rPr lang="en-GB" dirty="0">
                <a:solidFill>
                  <a:srgbClr val="0000FF"/>
                </a:solidFill>
              </a:rPr>
              <a:t>intellectual content.</a:t>
            </a:r>
          </a:p>
          <a:p>
            <a:endParaRPr lang="en-GB" dirty="0"/>
          </a:p>
        </p:txBody>
      </p:sp>
      <p:sp>
        <p:nvSpPr>
          <p:cNvPr id="2" name="Rectangle 1"/>
          <p:cNvSpPr/>
          <p:nvPr/>
        </p:nvSpPr>
        <p:spPr>
          <a:xfrm>
            <a:off x="970670" y="5055055"/>
            <a:ext cx="7525398" cy="1477328"/>
          </a:xfrm>
          <a:prstGeom prst="rect">
            <a:avLst/>
          </a:prstGeom>
        </p:spPr>
        <p:txBody>
          <a:bodyPr wrap="square">
            <a:spAutoFit/>
          </a:bodyPr>
          <a:lstStyle/>
          <a:p>
            <a:r>
              <a:rPr lang="en-GB" dirty="0"/>
              <a:t>This contribution should be clearly stated in the manuscript.  If it is not, please flag your concerns to us.</a:t>
            </a:r>
          </a:p>
          <a:p>
            <a:r>
              <a:rPr lang="en-GB" dirty="0"/>
              <a:t>Separately, we are writing to authors of these papers asking the corresponding author to confirm their contribution in a letter.  However, if the paper does not actually say this or leaves doubt, this may override the letter.</a:t>
            </a:r>
          </a:p>
        </p:txBody>
      </p:sp>
    </p:spTree>
    <p:extLst>
      <p:ext uri="{BB962C8B-B14F-4D97-AF65-F5344CB8AC3E}">
        <p14:creationId xmlns:p14="http://schemas.microsoft.com/office/powerpoint/2010/main" val="5463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4-29 at 16.39.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904" y="3659936"/>
            <a:ext cx="1941939" cy="1903100"/>
          </a:xfrm>
          <a:prstGeom prst="rect">
            <a:avLst/>
          </a:prstGeom>
        </p:spPr>
      </p:pic>
      <p:sp>
        <p:nvSpPr>
          <p:cNvPr id="3" name="Rectangle 2"/>
          <p:cNvSpPr/>
          <p:nvPr/>
        </p:nvSpPr>
        <p:spPr>
          <a:xfrm>
            <a:off x="1108842" y="672755"/>
            <a:ext cx="6815958" cy="4832092"/>
          </a:xfrm>
          <a:prstGeom prst="rect">
            <a:avLst/>
          </a:prstGeom>
        </p:spPr>
        <p:txBody>
          <a:bodyPr wrap="square">
            <a:spAutoFit/>
          </a:bodyPr>
          <a:lstStyle/>
          <a:p>
            <a:pPr>
              <a:spcAft>
                <a:spcPts val="0"/>
              </a:spcAft>
            </a:pPr>
            <a:r>
              <a:rPr lang="en-US" dirty="0">
                <a:ea typeface="MS Mincho" panose="02020609040205080304" pitchFamily="49" charset="-128"/>
                <a:cs typeface="Times New Roman" panose="02020603050405020304" pitchFamily="18" charset="0"/>
              </a:rPr>
              <a:t> </a:t>
            </a:r>
            <a:endParaRPr lang="en-GB" dirty="0">
              <a:ea typeface="MS Mincho" panose="02020609040205080304" pitchFamily="49" charset="-128"/>
              <a:cs typeface="Times New Roman" panose="02020603050405020304" pitchFamily="18" charset="0"/>
            </a:endParaRPr>
          </a:p>
          <a:p>
            <a:pPr>
              <a:spcAft>
                <a:spcPts val="0"/>
              </a:spcAft>
            </a:pPr>
            <a:r>
              <a:rPr lang="en-US" sz="2000" dirty="0">
                <a:solidFill>
                  <a:srgbClr val="0070C0"/>
                </a:solidFill>
                <a:ea typeface="MS Mincho" panose="02020609040205080304" pitchFamily="49" charset="-128"/>
                <a:cs typeface="Times New Roman" panose="02020603050405020304" pitchFamily="18" charset="0"/>
              </a:rPr>
              <a:t>Quality - What is a 3* or 4* paper?</a:t>
            </a:r>
          </a:p>
          <a:p>
            <a:pPr>
              <a:spcAft>
                <a:spcPts val="0"/>
              </a:spcAft>
            </a:pPr>
            <a:endParaRPr lang="en-US"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Important because 3* papers and 4* papers currently bring income, while those assessed as 2* or less do not.</a:t>
            </a:r>
          </a:p>
          <a:p>
            <a:pPr>
              <a:spcAft>
                <a:spcPts val="0"/>
              </a:spcAft>
            </a:pPr>
            <a:r>
              <a:rPr lang="en-US" dirty="0">
                <a:ea typeface="MS Mincho" panose="02020609040205080304" pitchFamily="49" charset="-128"/>
                <a:cs typeface="Times New Roman" panose="02020603050405020304" pitchFamily="18" charset="0"/>
              </a:rPr>
              <a:t>4* papers are weighted as 4 times the value of a 3* paper.</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 </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 Guidance from REF2021 </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 </a:t>
            </a:r>
          </a:p>
          <a:p>
            <a:r>
              <a:rPr lang="en-US" dirty="0">
                <a:ea typeface="MS Mincho" panose="02020609040205080304" pitchFamily="49" charset="-128"/>
                <a:cs typeface="Times New Roman" panose="02020603050405020304" pitchFamily="18" charset="0"/>
              </a:rPr>
              <a:t>- Guidance on metrics from REF2021</a:t>
            </a:r>
          </a:p>
          <a:p>
            <a:pPr>
              <a:spcAft>
                <a:spcPts val="0"/>
              </a:spcAft>
            </a:pP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 Guidance from panel members</a:t>
            </a:r>
            <a:endParaRPr lang="en-GB" dirty="0">
              <a:ea typeface="MS Mincho" panose="02020609040205080304" pitchFamily="49" charset="-128"/>
              <a:cs typeface="Times New Roman" panose="02020603050405020304" pitchFamily="18" charset="0"/>
            </a:endParaRPr>
          </a:p>
          <a:p>
            <a:pPr>
              <a:spcAft>
                <a:spcPts val="0"/>
              </a:spcAft>
            </a:pPr>
            <a:r>
              <a:rPr lang="en-US" dirty="0">
                <a:ea typeface="MS Mincho" panose="02020609040205080304" pitchFamily="49" charset="-128"/>
                <a:cs typeface="Times New Roman" panose="02020603050405020304" pitchFamily="18" charset="0"/>
              </a:rPr>
              <a:t> </a:t>
            </a:r>
            <a:endParaRPr lang="en-GB" dirty="0">
              <a:ea typeface="MS Mincho" panose="02020609040205080304" pitchFamily="49" charset="-128"/>
              <a:cs typeface="Times New Roman" panose="02020603050405020304" pitchFamily="18" charset="0"/>
            </a:endParaRPr>
          </a:p>
          <a:p>
            <a:pPr>
              <a:spcAft>
                <a:spcPts val="0"/>
              </a:spcAft>
            </a:pPr>
            <a:endParaRPr lang="en-US" dirty="0">
              <a:ea typeface="MS Mincho" panose="02020609040205080304" pitchFamily="49" charset="-128"/>
              <a:cs typeface="Times New Roman" panose="02020603050405020304" pitchFamily="18" charset="0"/>
            </a:endParaRPr>
          </a:p>
          <a:p>
            <a:pPr>
              <a:spcAft>
                <a:spcPts val="0"/>
              </a:spcAft>
            </a:pPr>
            <a:r>
              <a:rPr lang="en-US" dirty="0">
                <a:effectLst/>
                <a:ea typeface="MS Mincho" panose="02020609040205080304" pitchFamily="49" charset="-128"/>
                <a:cs typeface="Times New Roman" panose="02020603050405020304" pitchFamily="18" charset="0"/>
              </a:rPr>
              <a:t>Note: whe</a:t>
            </a:r>
            <a:r>
              <a:rPr lang="en-US" dirty="0">
                <a:ea typeface="MS Mincho" panose="02020609040205080304" pitchFamily="49" charset="-128"/>
                <a:cs typeface="Times New Roman" panose="02020603050405020304" pitchFamily="18" charset="0"/>
              </a:rPr>
              <a:t>n the REF assessment panels first meet they</a:t>
            </a:r>
          </a:p>
          <a:p>
            <a:pPr>
              <a:spcAft>
                <a:spcPts val="0"/>
              </a:spcAft>
            </a:pPr>
            <a:r>
              <a:rPr lang="en-US" dirty="0">
                <a:ea typeface="MS Mincho" panose="02020609040205080304" pitchFamily="49" charset="-128"/>
                <a:cs typeface="Times New Roman" panose="02020603050405020304" pitchFamily="18" charset="0"/>
              </a:rPr>
              <a:t>s</a:t>
            </a:r>
            <a:r>
              <a:rPr lang="en-US" dirty="0">
                <a:effectLst/>
                <a:ea typeface="MS Mincho" panose="02020609040205080304" pitchFamily="49" charset="-128"/>
                <a:cs typeface="Times New Roman" panose="02020603050405020304" pitchFamily="18" charset="0"/>
              </a:rPr>
              <a:t>pend a lot of time ‘normalizing’ opinions. </a:t>
            </a:r>
          </a:p>
          <a:p>
            <a:pPr>
              <a:spcAft>
                <a:spcPts val="0"/>
              </a:spcAft>
            </a:pPr>
            <a:r>
              <a:rPr lang="en-US" dirty="0">
                <a:effectLst/>
                <a:ea typeface="MS Mincho" panose="02020609040205080304" pitchFamily="49" charset="-128"/>
                <a:cs typeface="Times New Roman" panose="02020603050405020304" pitchFamily="18" charset="0"/>
              </a:rPr>
              <a:t>Assessment</a:t>
            </a:r>
            <a:r>
              <a:rPr lang="en-US" dirty="0">
                <a:ea typeface="MS Mincho" panose="02020609040205080304" pitchFamily="49" charset="-128"/>
                <a:cs typeface="Times New Roman" panose="02020603050405020304" pitchFamily="18" charset="0"/>
              </a:rPr>
              <a:t> is subjective.</a:t>
            </a:r>
            <a:r>
              <a:rPr lang="en-US" dirty="0">
                <a:effectLst/>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293194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940" y="651859"/>
            <a:ext cx="3011530" cy="646331"/>
          </a:xfrm>
          <a:prstGeom prst="rect">
            <a:avLst/>
          </a:prstGeom>
        </p:spPr>
        <p:txBody>
          <a:bodyPr wrap="none">
            <a:spAutoFit/>
          </a:bodyPr>
          <a:lstStyle/>
          <a:p>
            <a:r>
              <a:rPr lang="en-US" dirty="0">
                <a:ea typeface="MS Mincho" panose="02020609040205080304" pitchFamily="49" charset="-128"/>
                <a:cs typeface="Times New Roman" panose="02020603050405020304" pitchFamily="18" charset="0"/>
              </a:rPr>
              <a:t>Assessment – Outputs Scoring</a:t>
            </a:r>
          </a:p>
          <a:p>
            <a:r>
              <a:rPr lang="en-US" dirty="0">
                <a:ea typeface="MS Mincho" panose="02020609040205080304" pitchFamily="49" charset="-128"/>
                <a:cs typeface="Times New Roman" panose="02020603050405020304" pitchFamily="18" charset="0"/>
              </a:rPr>
              <a:t> </a:t>
            </a:r>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1542328038"/>
              </p:ext>
            </p:extLst>
          </p:nvPr>
        </p:nvGraphicFramePr>
        <p:xfrm>
          <a:off x="992941" y="1298191"/>
          <a:ext cx="6784077" cy="3252313"/>
        </p:xfrm>
        <a:graphic>
          <a:graphicData uri="http://schemas.openxmlformats.org/presentationml/2006/ole">
            <mc:AlternateContent xmlns:mc="http://schemas.openxmlformats.org/markup-compatibility/2006">
              <mc:Choice xmlns:v="urn:schemas-microsoft-com:vml" Requires="v">
                <p:oleObj spid="_x0000_s18433" name="Document" r:id="rId3" imgW="5740400" imgH="2806700" progId="Word.Document.12">
                  <p:embed/>
                </p:oleObj>
              </mc:Choice>
              <mc:Fallback>
                <p:oleObj name="Document" r:id="rId3" imgW="5740400" imgH="2806700" progId="Word.Document.12">
                  <p:embed/>
                  <p:pic>
                    <p:nvPicPr>
                      <p:cNvPr id="8" name="Object 7"/>
                      <p:cNvPicPr/>
                      <p:nvPr/>
                    </p:nvPicPr>
                    <p:blipFill>
                      <a:blip r:embed="rId4"/>
                      <a:stretch>
                        <a:fillRect/>
                      </a:stretch>
                    </p:blipFill>
                    <p:spPr>
                      <a:xfrm>
                        <a:off x="992941" y="1298191"/>
                        <a:ext cx="6784077" cy="3252313"/>
                      </a:xfrm>
                      <a:prstGeom prst="rect">
                        <a:avLst/>
                      </a:prstGeom>
                    </p:spPr>
                  </p:pic>
                </p:oleObj>
              </mc:Fallback>
            </mc:AlternateContent>
          </a:graphicData>
        </a:graphic>
      </p:graphicFrame>
      <p:sp>
        <p:nvSpPr>
          <p:cNvPr id="9" name="TextBox 8"/>
          <p:cNvSpPr txBox="1"/>
          <p:nvPr/>
        </p:nvSpPr>
        <p:spPr>
          <a:xfrm>
            <a:off x="992940" y="4315997"/>
            <a:ext cx="7513980" cy="3077766"/>
          </a:xfrm>
          <a:prstGeom prst="rect">
            <a:avLst/>
          </a:prstGeom>
          <a:noFill/>
        </p:spPr>
        <p:txBody>
          <a:bodyPr wrap="none" rtlCol="0">
            <a:spAutoFit/>
          </a:bodyPr>
          <a:lstStyle/>
          <a:p>
            <a:r>
              <a:rPr lang="en-GB" sz="1400" dirty="0"/>
              <a:t>Source - </a:t>
            </a:r>
            <a:r>
              <a:rPr lang="en-GB" sz="1400" u="sng" dirty="0">
                <a:hlinkClick r:id="rId5"/>
              </a:rPr>
              <a:t>https://www.ref.ac.uk/publications/guidance-on-submissions-201901/</a:t>
            </a:r>
            <a:r>
              <a:rPr lang="en-GB" sz="1400" dirty="0"/>
              <a:t> Annex A</a:t>
            </a:r>
          </a:p>
          <a:p>
            <a:endParaRPr lang="en-GB" dirty="0"/>
          </a:p>
          <a:p>
            <a:r>
              <a:rPr lang="en-GB" dirty="0"/>
              <a:t>Please decide if the paper has reached a star threshold and then provide your </a:t>
            </a:r>
          </a:p>
          <a:p>
            <a:r>
              <a:rPr lang="en-GB" dirty="0"/>
              <a:t>scores to one decimal place, e.g. 3.5. </a:t>
            </a:r>
          </a:p>
          <a:p>
            <a:endParaRPr lang="en-GB" sz="1100" dirty="0"/>
          </a:p>
          <a:p>
            <a:r>
              <a:rPr lang="en-GB" dirty="0"/>
              <a:t>4* paper score as 4.0 </a:t>
            </a:r>
          </a:p>
          <a:p>
            <a:r>
              <a:rPr lang="en-GB" dirty="0"/>
              <a:t>3* paper range is 3.0 to 3.9 (special area of focus)</a:t>
            </a:r>
          </a:p>
          <a:p>
            <a:r>
              <a:rPr lang="en-GB" dirty="0"/>
              <a:t>2* paper range is 2.0 to 2.9 </a:t>
            </a:r>
          </a:p>
          <a:p>
            <a:r>
              <a:rPr lang="en-GB" dirty="0"/>
              <a:t>1* paper range is 1.0 to 1.9 </a:t>
            </a:r>
          </a:p>
          <a:p>
            <a:r>
              <a:rPr lang="en-GB" dirty="0"/>
              <a:t> </a:t>
            </a:r>
          </a:p>
          <a:p>
            <a:endParaRPr lang="en-US" dirty="0"/>
          </a:p>
        </p:txBody>
      </p:sp>
    </p:spTree>
    <p:extLst>
      <p:ext uri="{BB962C8B-B14F-4D97-AF65-F5344CB8AC3E}">
        <p14:creationId xmlns:p14="http://schemas.microsoft.com/office/powerpoint/2010/main" val="253507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9810" y="581874"/>
            <a:ext cx="7730197" cy="5632312"/>
          </a:xfrm>
          <a:prstGeom prst="rect">
            <a:avLst/>
          </a:prstGeom>
        </p:spPr>
        <p:txBody>
          <a:bodyPr wrap="square">
            <a:spAutoFit/>
          </a:bodyPr>
          <a:lstStyle/>
          <a:p>
            <a:r>
              <a:rPr lang="en-GB" b="1" i="1" dirty="0"/>
              <a:t>Assessment criteria </a:t>
            </a:r>
            <a:endParaRPr lang="en-GB" dirty="0"/>
          </a:p>
          <a:p>
            <a:endParaRPr lang="en-GB" b="1" dirty="0"/>
          </a:p>
          <a:p>
            <a:r>
              <a:rPr lang="en-GB" b="1" dirty="0"/>
              <a:t>Originality</a:t>
            </a:r>
            <a:r>
              <a:rPr lang="en-GB" dirty="0"/>
              <a:t> will be understood as the extent to which the output makes an important and innovative contribution to understanding and knowledge in the field. Research outputs that demonstrate originality may do one or more of the following: produce and interpret new empirical findings or new material; engage with new and/or complex problems; develop innovative research methods, methodologies and analytical techniques; show imaginative and creative scope; provide new arguments and/or new forms of expression, formal innovations, interpretations and/or insights; collect and engage with novel types of data; and/or advance theory or the analysis of doctrine, policy or practice, and new forms of expression.</a:t>
            </a:r>
          </a:p>
          <a:p>
            <a:endParaRPr lang="en-GB" b="1" dirty="0"/>
          </a:p>
          <a:p>
            <a:r>
              <a:rPr lang="en-GB" b="1" dirty="0"/>
              <a:t>Significance</a:t>
            </a:r>
            <a:r>
              <a:rPr lang="en-GB" dirty="0"/>
              <a:t> will be understood as the extent to which the work has influenced, or has the capacity to influence, knowledge and scholarly thought, or the development and understanding of policy and/or practice. </a:t>
            </a:r>
          </a:p>
          <a:p>
            <a:endParaRPr lang="en-GB" b="1" dirty="0"/>
          </a:p>
          <a:p>
            <a:r>
              <a:rPr lang="en-GB" b="1" dirty="0"/>
              <a:t>Rigour</a:t>
            </a:r>
            <a:r>
              <a:rPr lang="en-GB" dirty="0"/>
              <a:t> will be understood as the extent to which the work demonstrates intellectual coherence and integrity, and adopts robust and appropriate concepts, analyses, sources, theories and/or methodologies.</a:t>
            </a:r>
          </a:p>
        </p:txBody>
      </p:sp>
    </p:spTree>
    <p:extLst>
      <p:ext uri="{BB962C8B-B14F-4D97-AF65-F5344CB8AC3E}">
        <p14:creationId xmlns:p14="http://schemas.microsoft.com/office/powerpoint/2010/main" val="141611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181" y="692393"/>
            <a:ext cx="7450854" cy="3154710"/>
          </a:xfrm>
          <a:prstGeom prst="rect">
            <a:avLst/>
          </a:prstGeom>
        </p:spPr>
        <p:txBody>
          <a:bodyPr wrap="square">
            <a:spAutoFit/>
          </a:bodyPr>
          <a:lstStyle/>
          <a:p>
            <a:pPr lvl="0">
              <a:lnSpc>
                <a:spcPts val="1500"/>
              </a:lnSpc>
              <a:spcAft>
                <a:spcPts val="600"/>
              </a:spcAft>
            </a:pPr>
            <a:r>
              <a:rPr lang="en-GB" dirty="0">
                <a:ea typeface="MS Mincho" panose="02020609040205080304" pitchFamily="49" charset="-128"/>
                <a:cs typeface="Times New Roman" panose="02020603050405020304" pitchFamily="18" charset="0"/>
              </a:rPr>
              <a:t>Panel A specific guidance </a:t>
            </a:r>
            <a:endParaRPr lang="en-US" dirty="0">
              <a:solidFill>
                <a:srgbClr val="FF0000"/>
              </a:solidFill>
              <a:ea typeface="MS Mincho" panose="02020609040205080304" pitchFamily="49" charset="-128"/>
              <a:cs typeface="Times New Roman" panose="02020603050405020304" pitchFamily="18" charset="0"/>
              <a:sym typeface="Wingdings" panose="05000000000000000000" pitchFamily="2" charset="2"/>
            </a:endParaRPr>
          </a:p>
          <a:p>
            <a:pPr lvl="0">
              <a:lnSpc>
                <a:spcPts val="1500"/>
              </a:lnSpc>
              <a:spcAft>
                <a:spcPts val="600"/>
              </a:spcAft>
            </a:pPr>
            <a:endParaRPr lang="en-GB" dirty="0">
              <a:solidFill>
                <a:srgbClr val="FF0000"/>
              </a:solidFill>
              <a:ea typeface="MS Mincho" panose="02020609040205080304" pitchFamily="49" charset="-128"/>
              <a:cs typeface="Times New Roman" panose="02020603050405020304" pitchFamily="18" charset="0"/>
            </a:endParaRPr>
          </a:p>
          <a:p>
            <a:pPr lvl="0">
              <a:spcAft>
                <a:spcPts val="600"/>
              </a:spcAft>
            </a:pPr>
            <a:r>
              <a:rPr lang="en-GB" dirty="0">
                <a:ea typeface="MS Mincho" panose="02020609040205080304" pitchFamily="49" charset="-128"/>
                <a:cs typeface="Times New Roman" panose="02020603050405020304" pitchFamily="18" charset="0"/>
              </a:rPr>
              <a:t>In assessing outputs, the sub-panels will look for evidence of the quality of the output in terms of its originality, significance and rigour</a:t>
            </a:r>
          </a:p>
          <a:p>
            <a:pPr marL="742950" lvl="1" indent="-285750">
              <a:spcAft>
                <a:spcPts val="600"/>
              </a:spcAft>
              <a:buFont typeface="Symbol" panose="05050102010706020507" pitchFamily="18" charset="2"/>
              <a:buChar char=""/>
            </a:pPr>
            <a:r>
              <a:rPr lang="en-GB" dirty="0">
                <a:ea typeface="Times New Roman" panose="02020603050405020304" pitchFamily="18" charset="0"/>
                <a:cs typeface="Arial" panose="020B0604020202020204" pitchFamily="34" charset="0"/>
              </a:rPr>
              <a:t>scientific rigour and excellence, with regard to design, method, execution and analysis</a:t>
            </a:r>
            <a:endParaRPr lang="en-GB" dirty="0">
              <a:ea typeface="Times New Roman" panose="02020603050405020304" pitchFamily="18" charset="0"/>
              <a:cs typeface="Times New Roman" panose="02020603050405020304" pitchFamily="18" charset="0"/>
            </a:endParaRPr>
          </a:p>
          <a:p>
            <a:pPr marL="742950" lvl="1" indent="-285750">
              <a:spcAft>
                <a:spcPts val="600"/>
              </a:spcAft>
              <a:buFont typeface="Symbol" panose="05050102010706020507" pitchFamily="18" charset="2"/>
              <a:buChar char=""/>
            </a:pPr>
            <a:r>
              <a:rPr lang="en-GB" dirty="0">
                <a:ea typeface="Times New Roman" panose="02020603050405020304" pitchFamily="18" charset="0"/>
                <a:cs typeface="Arial" panose="020B0604020202020204" pitchFamily="34" charset="0"/>
              </a:rPr>
              <a:t>significant addition to knowledge and to the conceptual framework of the field</a:t>
            </a:r>
            <a:endParaRPr lang="en-GB" dirty="0">
              <a:ea typeface="Times New Roman" panose="02020603050405020304" pitchFamily="18" charset="0"/>
              <a:cs typeface="Times New Roman" panose="02020603050405020304" pitchFamily="18" charset="0"/>
            </a:endParaRPr>
          </a:p>
          <a:p>
            <a:pPr marL="742950" lvl="1" indent="-285750">
              <a:spcAft>
                <a:spcPts val="600"/>
              </a:spcAft>
              <a:buFont typeface="Symbol" panose="05050102010706020507" pitchFamily="18" charset="2"/>
              <a:buChar char=""/>
            </a:pPr>
            <a:r>
              <a:rPr lang="en-GB" dirty="0">
                <a:ea typeface="Times New Roman" panose="02020603050405020304" pitchFamily="18" charset="0"/>
                <a:cs typeface="Arial" panose="020B0604020202020204" pitchFamily="34" charset="0"/>
              </a:rPr>
              <a:t>potential and actual significance of the research</a:t>
            </a:r>
            <a:endParaRPr lang="en-GB" dirty="0">
              <a:ea typeface="Times New Roman" panose="02020603050405020304" pitchFamily="18" charset="0"/>
              <a:cs typeface="Times New Roman" panose="02020603050405020304" pitchFamily="18" charset="0"/>
            </a:endParaRPr>
          </a:p>
          <a:p>
            <a:pPr marL="742950" lvl="1" indent="-285750">
              <a:spcAft>
                <a:spcPts val="600"/>
              </a:spcAft>
              <a:buFont typeface="Symbol" panose="05050102010706020507" pitchFamily="18" charset="2"/>
              <a:buChar char=""/>
            </a:pPr>
            <a:r>
              <a:rPr lang="en-GB" dirty="0">
                <a:ea typeface="Times New Roman" panose="02020603050405020304" pitchFamily="18" charset="0"/>
                <a:cs typeface="Arial" panose="020B0604020202020204" pitchFamily="34" charset="0"/>
              </a:rPr>
              <a:t>the scale, challenge and logistical difficulty posed by the research</a:t>
            </a:r>
            <a:endParaRPr lang="en-GB" dirty="0">
              <a:ea typeface="Times New Roman" panose="02020603050405020304" pitchFamily="18" charset="0"/>
              <a:cs typeface="Times New Roman" panose="02020603050405020304" pitchFamily="18" charset="0"/>
            </a:endParaRPr>
          </a:p>
        </p:txBody>
      </p:sp>
      <p:sp>
        <p:nvSpPr>
          <p:cNvPr id="3" name="Rectangle 2"/>
          <p:cNvSpPr/>
          <p:nvPr/>
        </p:nvSpPr>
        <p:spPr>
          <a:xfrm>
            <a:off x="869181" y="3876657"/>
            <a:ext cx="7681966" cy="2616101"/>
          </a:xfrm>
          <a:prstGeom prst="rect">
            <a:avLst/>
          </a:prstGeom>
        </p:spPr>
        <p:txBody>
          <a:bodyPr wrap="square">
            <a:spAutoFit/>
          </a:bodyPr>
          <a:lstStyle/>
          <a:p>
            <a:pPr marL="742950" lvl="1" indent="-285750">
              <a:spcAft>
                <a:spcPts val="600"/>
              </a:spcAft>
              <a:buFont typeface="Symbol" panose="05050102010706020507" pitchFamily="18" charset="2"/>
              <a:buChar char=""/>
            </a:pPr>
            <a:r>
              <a:rPr lang="en-GB" dirty="0">
                <a:ea typeface="Times New Roman" panose="02020603050405020304" pitchFamily="18" charset="0"/>
                <a:cs typeface="Arial" panose="020B0604020202020204" pitchFamily="34" charset="0"/>
              </a:rPr>
              <a:t>the logical coherence of argument</a:t>
            </a:r>
            <a:endParaRPr lang="en-GB" dirty="0">
              <a:ea typeface="Times New Roman" panose="02020603050405020304" pitchFamily="18" charset="0"/>
              <a:cs typeface="Times New Roman" panose="02020603050405020304" pitchFamily="18" charset="0"/>
            </a:endParaRPr>
          </a:p>
          <a:p>
            <a:pPr marL="742950" lvl="1" indent="-285750">
              <a:spcAft>
                <a:spcPts val="600"/>
              </a:spcAft>
              <a:buFont typeface="Symbol" panose="05050102010706020507" pitchFamily="18" charset="2"/>
              <a:buChar char=""/>
            </a:pPr>
            <a:r>
              <a:rPr lang="en-GB" dirty="0">
                <a:ea typeface="Times New Roman" panose="02020603050405020304" pitchFamily="18" charset="0"/>
                <a:cs typeface="Arial" panose="020B0604020202020204" pitchFamily="34" charset="0"/>
              </a:rPr>
              <a:t>contribution to theory-building</a:t>
            </a:r>
            <a:endParaRPr lang="en-GB" dirty="0">
              <a:ea typeface="Times New Roman" panose="02020603050405020304" pitchFamily="18" charset="0"/>
              <a:cs typeface="Times New Roman" panose="02020603050405020304" pitchFamily="18" charset="0"/>
            </a:endParaRPr>
          </a:p>
          <a:p>
            <a:pPr marL="742950" lvl="1" indent="-285750">
              <a:spcAft>
                <a:spcPts val="600"/>
              </a:spcAft>
              <a:buFont typeface="Symbol" panose="05050102010706020507" pitchFamily="18" charset="2"/>
              <a:buChar char=""/>
            </a:pPr>
            <a:r>
              <a:rPr lang="en-GB" dirty="0">
                <a:ea typeface="Times New Roman" panose="02020603050405020304" pitchFamily="18" charset="0"/>
                <a:cs typeface="Arial" panose="020B0604020202020204" pitchFamily="34" charset="0"/>
              </a:rPr>
              <a:t>significance of work to advance knowledge, skills, understanding and scholarship in theory, practice, education, management and/or policy</a:t>
            </a:r>
            <a:endParaRPr lang="en-GB" dirty="0">
              <a:ea typeface="Times New Roman" panose="02020603050405020304" pitchFamily="18" charset="0"/>
              <a:cs typeface="Times New Roman" panose="02020603050405020304" pitchFamily="18" charset="0"/>
            </a:endParaRPr>
          </a:p>
          <a:p>
            <a:pPr marL="742950" lvl="1" indent="-285750">
              <a:spcAft>
                <a:spcPts val="600"/>
              </a:spcAft>
              <a:buFont typeface="Symbol" panose="05050102010706020507" pitchFamily="18" charset="2"/>
              <a:buChar char=""/>
            </a:pPr>
            <a:r>
              <a:rPr lang="en-GB" dirty="0">
                <a:ea typeface="Times New Roman" panose="02020603050405020304" pitchFamily="18" charset="0"/>
                <a:cs typeface="Arial" panose="020B0604020202020204" pitchFamily="34" charset="0"/>
              </a:rPr>
              <a:t>applicability and significance to the relevant service users and research users</a:t>
            </a:r>
            <a:endParaRPr lang="en-GB" dirty="0">
              <a:ea typeface="Times New Roman" panose="02020603050405020304" pitchFamily="18" charset="0"/>
              <a:cs typeface="Times New Roman" panose="02020603050405020304" pitchFamily="18" charset="0"/>
            </a:endParaRPr>
          </a:p>
          <a:p>
            <a:pPr marL="742950" lvl="1" indent="-285750">
              <a:spcAft>
                <a:spcPts val="600"/>
              </a:spcAft>
              <a:buFont typeface="Symbol" panose="05050102010706020507" pitchFamily="18" charset="2"/>
              <a:buChar char=""/>
            </a:pPr>
            <a:r>
              <a:rPr lang="en-GB" dirty="0">
                <a:ea typeface="Times New Roman" panose="02020603050405020304" pitchFamily="18" charset="0"/>
                <a:cs typeface="Arial" panose="020B0604020202020204" pitchFamily="34" charset="0"/>
              </a:rPr>
              <a:t>potential applicability for policy in, for example health, healthcare, public health, animal health or welfare.</a:t>
            </a:r>
            <a:endParaRPr lang="en-GB"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44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197" y="916187"/>
            <a:ext cx="7022794" cy="1754327"/>
          </a:xfrm>
          <a:prstGeom prst="rect">
            <a:avLst/>
          </a:prstGeom>
        </p:spPr>
        <p:txBody>
          <a:bodyPr wrap="square">
            <a:spAutoFit/>
          </a:bodyPr>
          <a:lstStyle/>
          <a:p>
            <a:r>
              <a:rPr lang="en-GB" dirty="0"/>
              <a:t>‘The sub-panels will use citation information… as part of the indication of academic </a:t>
            </a:r>
            <a:r>
              <a:rPr lang="en-GB" b="1" i="1" dirty="0"/>
              <a:t>significance</a:t>
            </a:r>
            <a:r>
              <a:rPr lang="en-GB" dirty="0"/>
              <a:t> to inform their assessment of output quality.’</a:t>
            </a:r>
          </a:p>
          <a:p>
            <a:endParaRPr lang="en-GB" dirty="0"/>
          </a:p>
          <a:p>
            <a:r>
              <a:rPr lang="en-GB" dirty="0"/>
              <a:t>Source - </a:t>
            </a:r>
            <a:r>
              <a:rPr lang="en-GB" u="sng" dirty="0">
                <a:hlinkClick r:id="rId2"/>
              </a:rPr>
              <a:t>https://www.ref.ac.uk/publications/panel-criteria-and-working-methods-201902/</a:t>
            </a:r>
            <a:r>
              <a:rPr lang="en-GB" dirty="0"/>
              <a:t> Paragraphs 190 – 201.</a:t>
            </a:r>
          </a:p>
        </p:txBody>
      </p:sp>
      <p:sp>
        <p:nvSpPr>
          <p:cNvPr id="3" name="TextBox 2"/>
          <p:cNvSpPr txBox="1"/>
          <p:nvPr/>
        </p:nvSpPr>
        <p:spPr>
          <a:xfrm>
            <a:off x="1080197" y="3007148"/>
            <a:ext cx="7424684" cy="2862323"/>
          </a:xfrm>
          <a:prstGeom prst="rect">
            <a:avLst/>
          </a:prstGeom>
          <a:noFill/>
        </p:spPr>
        <p:txBody>
          <a:bodyPr wrap="square" rtlCol="0">
            <a:spAutoFit/>
          </a:bodyPr>
          <a:lstStyle/>
          <a:p>
            <a:r>
              <a:rPr lang="en-GB" b="1" i="1" dirty="0"/>
              <a:t>Citation data</a:t>
            </a:r>
            <a:r>
              <a:rPr lang="en-GB" dirty="0"/>
              <a:t> - </a:t>
            </a:r>
            <a:r>
              <a:rPr lang="en-GB" u="sng" dirty="0">
                <a:hlinkClick r:id="rId3"/>
              </a:rPr>
              <a:t>https://www.ref.ac.uk/guidance/citation-and-contextual-data-guidance/</a:t>
            </a:r>
            <a:r>
              <a:rPr lang="en-GB" dirty="0"/>
              <a:t> links to the excel file Contextual Data February 2020 and the scores used to calculate the top citation percentages in each field by year (separate tables for reviews).  This data has been commissioned by REF2021 from Web of Science.</a:t>
            </a:r>
          </a:p>
          <a:p>
            <a:r>
              <a:rPr lang="en-GB" dirty="0"/>
              <a:t>The contextual data provided does not include papers published in 2019 yet, and all the data is due to be updated in September 2020.</a:t>
            </a:r>
          </a:p>
          <a:p>
            <a:r>
              <a:rPr lang="en-GB" dirty="0"/>
              <a:t> </a:t>
            </a:r>
          </a:p>
          <a:p>
            <a:endParaRPr lang="en-US" dirty="0"/>
          </a:p>
        </p:txBody>
      </p:sp>
      <p:pic>
        <p:nvPicPr>
          <p:cNvPr id="4" name="Picture 3" descr="Screen Shot 2018-04-29 at 16.51.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785" y="5535053"/>
            <a:ext cx="2350220" cy="1312288"/>
          </a:xfrm>
          <a:prstGeom prst="rect">
            <a:avLst/>
          </a:prstGeom>
        </p:spPr>
      </p:pic>
      <p:sp>
        <p:nvSpPr>
          <p:cNvPr id="5" name="TextBox 4">
            <a:extLst>
              <a:ext uri="{FF2B5EF4-FFF2-40B4-BE49-F238E27FC236}">
                <a16:creationId xmlns:a16="http://schemas.microsoft.com/office/drawing/2014/main" id="{85FA4ED9-9C79-4C8C-9C31-C9EE46693A01}"/>
              </a:ext>
            </a:extLst>
          </p:cNvPr>
          <p:cNvSpPr txBox="1"/>
          <p:nvPr/>
        </p:nvSpPr>
        <p:spPr>
          <a:xfrm>
            <a:off x="890275" y="435094"/>
            <a:ext cx="4279254" cy="369332"/>
          </a:xfrm>
          <a:prstGeom prst="rect">
            <a:avLst/>
          </a:prstGeom>
          <a:noFill/>
        </p:spPr>
        <p:txBody>
          <a:bodyPr wrap="square" rtlCol="0">
            <a:spAutoFit/>
          </a:bodyPr>
          <a:lstStyle/>
          <a:p>
            <a:r>
              <a:rPr lang="en-GB" b="1" dirty="0"/>
              <a:t>Metrics (citation scores and JIF)</a:t>
            </a:r>
          </a:p>
        </p:txBody>
      </p:sp>
    </p:spTree>
    <p:extLst>
      <p:ext uri="{BB962C8B-B14F-4D97-AF65-F5344CB8AC3E}">
        <p14:creationId xmlns:p14="http://schemas.microsoft.com/office/powerpoint/2010/main" val="163921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3DBF6CBFC2EA4BAE1EDE372812E21E" ma:contentTypeVersion="12" ma:contentTypeDescription="Create a new document." ma:contentTypeScope="" ma:versionID="78c20882e83db749b9670e91ea2529ad">
  <xsd:schema xmlns:xsd="http://www.w3.org/2001/XMLSchema" xmlns:xs="http://www.w3.org/2001/XMLSchema" xmlns:p="http://schemas.microsoft.com/office/2006/metadata/properties" xmlns:ns3="51690bdc-f6d7-41ff-b057-6a36ec1544b2" xmlns:ns4="a3890507-6cca-4dc7-b8e2-11a60690959d" targetNamespace="http://schemas.microsoft.com/office/2006/metadata/properties" ma:root="true" ma:fieldsID="1bb861f4b29f00e7ec521f2271d99e06" ns3:_="" ns4:_="">
    <xsd:import namespace="51690bdc-f6d7-41ff-b057-6a36ec1544b2"/>
    <xsd:import namespace="a3890507-6cca-4dc7-b8e2-11a60690959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90bdc-f6d7-41ff-b057-6a36ec154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890507-6cca-4dc7-b8e2-11a6069095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80ED0-3317-4F2B-8B18-ACC8951706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B906F62-765B-4962-9F3A-7342AC19C80C}">
  <ds:schemaRefs>
    <ds:schemaRef ds:uri="http://schemas.microsoft.com/sharepoint/v3/contenttype/forms"/>
  </ds:schemaRefs>
</ds:datastoreItem>
</file>

<file path=customXml/itemProps3.xml><?xml version="1.0" encoding="utf-8"?>
<ds:datastoreItem xmlns:ds="http://schemas.openxmlformats.org/officeDocument/2006/customXml" ds:itemID="{1E93832E-B119-44BB-A0EB-E3B561FEA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90bdc-f6d7-41ff-b057-6a36ec1544b2"/>
    <ds:schemaRef ds:uri="a3890507-6cca-4dc7-b8e2-11a606909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235</TotalTime>
  <Words>3177</Words>
  <Application>Microsoft Office PowerPoint</Application>
  <PresentationFormat>On-screen Show (4:3)</PresentationFormat>
  <Paragraphs>256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SGUL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Lindsay</dc:creator>
  <cp:lastModifiedBy>Yvonne Castle</cp:lastModifiedBy>
  <cp:revision>22</cp:revision>
  <dcterms:created xsi:type="dcterms:W3CDTF">2020-08-19T14:20:55Z</dcterms:created>
  <dcterms:modified xsi:type="dcterms:W3CDTF">2020-08-26T09:07:50Z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0x010100F63DBF6CBFC2EA4BAE1EDE372812E21E</vt:lpwstr>
  </property>
</Properties>
</file>