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5.xml" ContentType="application/vnd.openxmlformats-officedocument.theme+xml"/>
  <Override PartName="/ppt/slideLayouts/slideLayout10.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5" r:id="rId1"/>
    <p:sldMasterId id="2147483703" r:id="rId2"/>
    <p:sldMasterId id="2147483701" r:id="rId3"/>
    <p:sldMasterId id="2147483670" r:id="rId4"/>
    <p:sldMasterId id="2147483682" r:id="rId5"/>
    <p:sldMasterId id="2147483684" r:id="rId6"/>
  </p:sldMasterIdLst>
  <p:sldIdLst>
    <p:sldId id="262"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34" r:id="rId28"/>
    <p:sldId id="315" r:id="rId29"/>
    <p:sldId id="316" r:id="rId30"/>
    <p:sldId id="317" r:id="rId31"/>
    <p:sldId id="318" r:id="rId32"/>
    <p:sldId id="319" r:id="rId33"/>
    <p:sldId id="320" r:id="rId34"/>
    <p:sldId id="321" r:id="rId35"/>
    <p:sldId id="322" r:id="rId36"/>
    <p:sldId id="323" r:id="rId37"/>
    <p:sldId id="328" r:id="rId38"/>
    <p:sldId id="329" r:id="rId39"/>
    <p:sldId id="324" r:id="rId40"/>
    <p:sldId id="326" r:id="rId41"/>
    <p:sldId id="327" r:id="rId42"/>
    <p:sldId id="335" r:id="rId4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C2855"/>
    <a:srgbClr val="00B373"/>
    <a:srgbClr val="002F6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3" autoAdjust="0"/>
    <p:restoredTop sz="94660"/>
  </p:normalViewPr>
  <p:slideViewPr>
    <p:cSldViewPr snapToGrid="0" snapToObjects="1">
      <p:cViewPr varScale="1">
        <p:scale>
          <a:sx n="153" d="100"/>
          <a:sy n="153" d="100"/>
        </p:scale>
        <p:origin x="168" y="50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hit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23996"/>
            <a:ext cx="7772400" cy="623925"/>
          </a:xfrm>
          <a:prstGeom prst="rect">
            <a:avLst/>
          </a:prstGeom>
        </p:spPr>
        <p:txBody>
          <a:bodyPr/>
          <a:lstStyle>
            <a:lvl1pPr algn="l">
              <a:defRPr sz="3200" b="1" i="0">
                <a:solidFill>
                  <a:srgbClr val="002F6C"/>
                </a:solidFill>
                <a:latin typeface="Arial Bold"/>
                <a:cs typeface="Arial Bold"/>
              </a:defRPr>
            </a:lvl1pPr>
          </a:lstStyle>
          <a:p>
            <a:r>
              <a:rPr lang="en-GB" dirty="0" smtClean="0"/>
              <a:t>Title: Click here</a:t>
            </a:r>
            <a:endParaRPr lang="en-US" dirty="0"/>
          </a:p>
        </p:txBody>
      </p:sp>
      <p:sp>
        <p:nvSpPr>
          <p:cNvPr id="3" name="Subtitle 2"/>
          <p:cNvSpPr>
            <a:spLocks noGrp="1"/>
          </p:cNvSpPr>
          <p:nvPr>
            <p:ph type="subTitle" idx="1" hasCustomPrompt="1"/>
          </p:nvPr>
        </p:nvSpPr>
        <p:spPr>
          <a:xfrm>
            <a:off x="685800" y="2700339"/>
            <a:ext cx="7086600" cy="698056"/>
          </a:xfrm>
          <a:prstGeom prst="rect">
            <a:avLst/>
          </a:prstGeom>
        </p:spPr>
        <p:txBody>
          <a:bodyPr/>
          <a:lstStyle>
            <a:lvl1pPr marL="0" indent="0" algn="l">
              <a:buNone/>
              <a:defRPr b="0">
                <a:solidFill>
                  <a:srgbClr val="002F6C"/>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Sub title: Click here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18636-D7E7-B24D-978F-8968D8F23767}" type="slidenum">
              <a:rPr lang="en-US" smtClean="0"/>
              <a:t>‹#›</a:t>
            </a:fld>
            <a:endParaRPr lang="en-US"/>
          </a:p>
        </p:txBody>
      </p:sp>
      <p:sp>
        <p:nvSpPr>
          <p:cNvPr id="8" name="Text Placeholder 7"/>
          <p:cNvSpPr>
            <a:spLocks noGrp="1"/>
          </p:cNvSpPr>
          <p:nvPr>
            <p:ph type="body" sz="quarter" idx="13" hasCustomPrompt="1"/>
          </p:nvPr>
        </p:nvSpPr>
        <p:spPr>
          <a:xfrm>
            <a:off x="685800" y="3446663"/>
            <a:ext cx="4752975" cy="465137"/>
          </a:xfrm>
          <a:prstGeom prst="rect">
            <a:avLst/>
          </a:prstGeom>
        </p:spPr>
        <p:txBody>
          <a:bodyPr vert="horz"/>
          <a:lstStyle>
            <a:lvl1pPr>
              <a:defRPr sz="2000" b="0"/>
            </a:lvl1pPr>
          </a:lstStyle>
          <a:p>
            <a:pPr lvl="0"/>
            <a:r>
              <a:rPr lang="en-US" dirty="0" smtClean="0"/>
              <a:t>Date / Name</a:t>
            </a:r>
            <a:endParaRPr lang="en-US" dirty="0"/>
          </a:p>
        </p:txBody>
      </p:sp>
    </p:spTree>
    <p:extLst>
      <p:ext uri="{BB962C8B-B14F-4D97-AF65-F5344CB8AC3E}">
        <p14:creationId xmlns:p14="http://schemas.microsoft.com/office/powerpoint/2010/main" val="398323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rgundy divider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Tree>
    <p:extLst>
      <p:ext uri="{BB962C8B-B14F-4D97-AF65-F5344CB8AC3E}">
        <p14:creationId xmlns:p14="http://schemas.microsoft.com/office/powerpoint/2010/main" val="694867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pictur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996996"/>
            <a:ext cx="7772400" cy="623925"/>
          </a:xfrm>
          <a:prstGeom prst="rect">
            <a:avLst/>
          </a:prstGeom>
        </p:spPr>
        <p:txBody>
          <a:bodyPr/>
          <a:lstStyle>
            <a:lvl1pPr algn="l">
              <a:defRPr sz="3200" b="1" i="0">
                <a:solidFill>
                  <a:srgbClr val="002F6C"/>
                </a:solidFill>
                <a:latin typeface="Arial Bold"/>
                <a:cs typeface="Arial Bold"/>
              </a:defRPr>
            </a:lvl1pPr>
          </a:lstStyle>
          <a:p>
            <a:r>
              <a:rPr lang="en-GB" dirty="0" smtClean="0"/>
              <a:t>Title: Click here</a:t>
            </a:r>
            <a:endParaRPr lang="en-US" dirty="0"/>
          </a:p>
        </p:txBody>
      </p:sp>
      <p:sp>
        <p:nvSpPr>
          <p:cNvPr id="3" name="Subtitle 2"/>
          <p:cNvSpPr>
            <a:spLocks noGrp="1"/>
          </p:cNvSpPr>
          <p:nvPr>
            <p:ph type="subTitle" idx="1" hasCustomPrompt="1"/>
          </p:nvPr>
        </p:nvSpPr>
        <p:spPr>
          <a:xfrm>
            <a:off x="685800" y="2700339"/>
            <a:ext cx="7086600" cy="698056"/>
          </a:xfrm>
          <a:prstGeom prst="rect">
            <a:avLst/>
          </a:prstGeom>
        </p:spPr>
        <p:txBody>
          <a:bodyPr/>
          <a:lstStyle>
            <a:lvl1pPr marL="0" indent="0" algn="l">
              <a:buNone/>
              <a:defRPr b="0">
                <a:solidFill>
                  <a:srgbClr val="002F6C"/>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Sub title: Click here</a:t>
            </a:r>
            <a:endParaRPr lang="en-US" dirty="0"/>
          </a:p>
        </p:txBody>
      </p:sp>
      <p:sp>
        <p:nvSpPr>
          <p:cNvPr id="8" name="Text Placeholder 7"/>
          <p:cNvSpPr>
            <a:spLocks noGrp="1"/>
          </p:cNvSpPr>
          <p:nvPr>
            <p:ph type="body" sz="quarter" idx="13" hasCustomPrompt="1"/>
          </p:nvPr>
        </p:nvSpPr>
        <p:spPr>
          <a:xfrm>
            <a:off x="685800" y="3446663"/>
            <a:ext cx="4752975" cy="465137"/>
          </a:xfrm>
          <a:prstGeom prst="rect">
            <a:avLst/>
          </a:prstGeom>
        </p:spPr>
        <p:txBody>
          <a:bodyPr vert="horz"/>
          <a:lstStyle>
            <a:lvl1pPr marL="0" indent="0">
              <a:buFontTx/>
              <a:buNone/>
              <a:defRPr sz="2000" b="0">
                <a:solidFill>
                  <a:srgbClr val="002F6C"/>
                </a:solidFill>
                <a:latin typeface="Arial"/>
                <a:cs typeface="Arial"/>
              </a:defRPr>
            </a:lvl1pPr>
          </a:lstStyle>
          <a:p>
            <a:pPr lvl="0"/>
            <a:r>
              <a:rPr lang="en-US" dirty="0" smtClean="0"/>
              <a:t>Date / Name</a:t>
            </a:r>
            <a:endParaRPr lang="en-US" dirty="0"/>
          </a:p>
        </p:txBody>
      </p:sp>
      <p:pic>
        <p:nvPicPr>
          <p:cNvPr id="7" name="Picture 6" descr="RGB.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35962" y="282403"/>
            <a:ext cx="1631988" cy="766838"/>
          </a:xfrm>
          <a:prstGeom prst="rect">
            <a:avLst/>
          </a:prstGeom>
        </p:spPr>
      </p:pic>
      <p:sp>
        <p:nvSpPr>
          <p:cNvPr id="11" name="Picture Placeholder 10"/>
          <p:cNvSpPr>
            <a:spLocks noGrp="1"/>
          </p:cNvSpPr>
          <p:nvPr>
            <p:ph type="pic" sz="quarter" idx="14"/>
          </p:nvPr>
        </p:nvSpPr>
        <p:spPr>
          <a:xfrm>
            <a:off x="361950" y="228601"/>
            <a:ext cx="8502650" cy="4635500"/>
          </a:xfrm>
          <a:prstGeom prst="rect">
            <a:avLst/>
          </a:prstGeom>
        </p:spPr>
        <p:txBody>
          <a:bodyPr vert="horz"/>
          <a:lstStyle/>
          <a:p>
            <a:r>
              <a:rPr lang="en-US" smtClean="0"/>
              <a:t>Click icon to add picture</a:t>
            </a:r>
            <a:endParaRPr lang="en-US"/>
          </a:p>
        </p:txBody>
      </p:sp>
    </p:spTree>
    <p:extLst>
      <p:ext uri="{BB962C8B-B14F-4D97-AF65-F5344CB8AC3E}">
        <p14:creationId xmlns:p14="http://schemas.microsoft.com/office/powerpoint/2010/main" val="380972093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text with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5F18636-D7E7-B24D-978F-8968D8F23767}" type="slidenum">
              <a:rPr lang="en-US" smtClean="0"/>
              <a:t>‹#›</a:t>
            </a:fld>
            <a:endParaRPr lang="en-US"/>
          </a:p>
        </p:txBody>
      </p:sp>
      <p:sp>
        <p:nvSpPr>
          <p:cNvPr id="11" name="Text Placeholder 10"/>
          <p:cNvSpPr>
            <a:spLocks noGrp="1"/>
          </p:cNvSpPr>
          <p:nvPr>
            <p:ph type="body" sz="quarter" idx="13"/>
          </p:nvPr>
        </p:nvSpPr>
        <p:spPr>
          <a:xfrm>
            <a:off x="666750" y="1179345"/>
            <a:ext cx="3562350" cy="574704"/>
          </a:xfrm>
          <a:prstGeom prst="rect">
            <a:avLst/>
          </a:prstGeom>
        </p:spPr>
        <p:txBody>
          <a:bodyPr vert="horz"/>
          <a:lstStyle>
            <a:lvl1pPr>
              <a:defRPr sz="2400"/>
            </a:lvl1pPr>
          </a:lstStyle>
          <a:p>
            <a:pPr lvl="0"/>
            <a:r>
              <a:rPr lang="en-US" smtClean="0"/>
              <a:t>Click to edit Master text styles</a:t>
            </a:r>
          </a:p>
        </p:txBody>
      </p:sp>
      <p:sp>
        <p:nvSpPr>
          <p:cNvPr id="14" name="Text Placeholder 13"/>
          <p:cNvSpPr>
            <a:spLocks noGrp="1"/>
          </p:cNvSpPr>
          <p:nvPr>
            <p:ph type="body" sz="quarter" idx="14"/>
          </p:nvPr>
        </p:nvSpPr>
        <p:spPr>
          <a:xfrm>
            <a:off x="666750" y="1892131"/>
            <a:ext cx="3562350" cy="2641770"/>
          </a:xfrm>
          <a:prstGeom prst="rect">
            <a:avLst/>
          </a:prstGeom>
        </p:spPr>
        <p:txBody>
          <a:bodyPr vert="horz"/>
          <a:lstStyle>
            <a:lvl1pPr marL="342900" indent="-342900">
              <a:buClr>
                <a:srgbClr val="002F6C"/>
              </a:buClr>
              <a:buFont typeface="Wingdings" charset="2"/>
              <a:buChar char="§"/>
              <a:defRPr sz="2000" b="0">
                <a:solidFill>
                  <a:schemeClr val="tx1"/>
                </a:solidFill>
                <a:latin typeface="Arial"/>
                <a:cs typeface="Arial"/>
              </a:defRPr>
            </a:lvl1pPr>
          </a:lstStyle>
          <a:p>
            <a:pPr lvl="0"/>
            <a:r>
              <a:rPr lang="en-US" smtClean="0"/>
              <a:t>Click to edit Master text styles</a:t>
            </a:r>
          </a:p>
        </p:txBody>
      </p:sp>
      <p:cxnSp>
        <p:nvCxnSpPr>
          <p:cNvPr id="16" name="Straight Connector 15"/>
          <p:cNvCxnSpPr/>
          <p:nvPr userDrawn="1"/>
        </p:nvCxnSpPr>
        <p:spPr>
          <a:xfrm>
            <a:off x="0" y="4767263"/>
            <a:ext cx="9144000" cy="0"/>
          </a:xfrm>
          <a:prstGeom prst="line">
            <a:avLst/>
          </a:prstGeom>
          <a:ln w="12700" cmpd="sng">
            <a:solidFill>
              <a:srgbClr val="002F6C"/>
            </a:solidFill>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5"/>
          </p:nvPr>
        </p:nvSpPr>
        <p:spPr>
          <a:xfrm>
            <a:off x="666749" y="4830556"/>
            <a:ext cx="3814193" cy="279400"/>
          </a:xfrm>
          <a:prstGeom prst="rect">
            <a:avLst/>
          </a:prstGeom>
        </p:spPr>
        <p:txBody>
          <a:bodyPr vert="horz"/>
          <a:lstStyle>
            <a:lvl1pPr>
              <a:defRPr sz="1050" b="0" baseline="0">
                <a:solidFill>
                  <a:srgbClr val="000000"/>
                </a:solidFill>
                <a:latin typeface="Arial"/>
                <a:cs typeface="Arial"/>
              </a:defRPr>
            </a:lvl1pPr>
          </a:lstStyle>
          <a:p>
            <a:pPr lvl="0"/>
            <a:r>
              <a:rPr lang="en-US" smtClean="0"/>
              <a:t>Click to edit Master text styles</a:t>
            </a:r>
          </a:p>
        </p:txBody>
      </p:sp>
      <p:sp>
        <p:nvSpPr>
          <p:cNvPr id="3" name="Picture Placeholder 2"/>
          <p:cNvSpPr>
            <a:spLocks noGrp="1"/>
          </p:cNvSpPr>
          <p:nvPr>
            <p:ph type="pic" sz="quarter" idx="16"/>
          </p:nvPr>
        </p:nvSpPr>
        <p:spPr>
          <a:xfrm>
            <a:off x="4432300" y="1179513"/>
            <a:ext cx="4495800" cy="3354387"/>
          </a:xfrm>
          <a:prstGeom prst="rect">
            <a:avLst/>
          </a:prstGeom>
        </p:spPr>
        <p:txBody>
          <a:bodyPr vert="horz"/>
          <a:lstStyle>
            <a:lvl1pPr>
              <a:defRPr sz="1800"/>
            </a:lvl1pPr>
          </a:lstStyle>
          <a:p>
            <a:r>
              <a:rPr lang="en-US" smtClean="0"/>
              <a:t>Click icon to add picture</a:t>
            </a:r>
            <a:endParaRPr lang="en-US" dirty="0"/>
          </a:p>
        </p:txBody>
      </p:sp>
    </p:spTree>
    <p:extLst>
      <p:ext uri="{BB962C8B-B14F-4D97-AF65-F5344CB8AC3E}">
        <p14:creationId xmlns:p14="http://schemas.microsoft.com/office/powerpoint/2010/main" val="2953035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Title Text"/>
          <p:cNvSpPr>
            <a:spLocks noGrp="1"/>
          </p:cNvSpPr>
          <p:nvPr>
            <p:ph type="title"/>
          </p:nvPr>
        </p:nvSpPr>
        <p:spPr>
          <a:xfrm>
            <a:off x="457200" y="69055"/>
            <a:ext cx="8229600" cy="1131095"/>
          </a:xfrm>
          <a:prstGeom prst="rect">
            <a:avLst/>
          </a:prstGeom>
        </p:spPr>
        <p:txBody>
          <a:bodyPr/>
          <a:lstStyle/>
          <a:p>
            <a:r>
              <a:t>Title Text</a:t>
            </a:r>
          </a:p>
        </p:txBody>
      </p:sp>
      <p:sp>
        <p:nvSpPr>
          <p:cNvPr id="12" name="Body Level One…"/>
          <p:cNvSpPr>
            <a:spLocks noGrp="1"/>
          </p:cNvSpPr>
          <p:nvPr>
            <p:ph type="body" idx="1"/>
          </p:nvPr>
        </p:nvSpPr>
        <p:spPr>
          <a:xfrm>
            <a:off x="457200" y="1200150"/>
            <a:ext cx="8229600" cy="394335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81766788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ue title slide">
    <p:bg>
      <p:bgPr>
        <a:solidFill>
          <a:srgbClr val="002F6C"/>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23996"/>
            <a:ext cx="7772400" cy="623925"/>
          </a:xfrm>
          <a:prstGeom prst="rect">
            <a:avLst/>
          </a:prstGeom>
        </p:spPr>
        <p:txBody>
          <a:bodyPr/>
          <a:lstStyle>
            <a:lvl1pPr algn="l">
              <a:defRPr sz="3200" b="1" i="0">
                <a:solidFill>
                  <a:schemeClr val="tx1"/>
                </a:solidFill>
                <a:latin typeface="Arial Bold"/>
                <a:cs typeface="Arial Bold"/>
              </a:defRPr>
            </a:lvl1pPr>
          </a:lstStyle>
          <a:p>
            <a:r>
              <a:rPr lang="en-GB" dirty="0" smtClean="0"/>
              <a:t>Title: Click here</a:t>
            </a:r>
            <a:endParaRPr lang="en-US" dirty="0"/>
          </a:p>
        </p:txBody>
      </p:sp>
      <p:sp>
        <p:nvSpPr>
          <p:cNvPr id="3" name="Subtitle 2"/>
          <p:cNvSpPr>
            <a:spLocks noGrp="1"/>
          </p:cNvSpPr>
          <p:nvPr>
            <p:ph type="subTitle" idx="1" hasCustomPrompt="1"/>
          </p:nvPr>
        </p:nvSpPr>
        <p:spPr>
          <a:xfrm>
            <a:off x="685800" y="2700339"/>
            <a:ext cx="7086600" cy="698056"/>
          </a:xfrm>
          <a:prstGeom prst="rect">
            <a:avLst/>
          </a:prstGeom>
        </p:spPr>
        <p:txBody>
          <a:bodyPr/>
          <a:lstStyle>
            <a:lvl1pPr marL="0" indent="0" algn="l">
              <a:buNone/>
              <a:defRPr b="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Sub title: Click here</a:t>
            </a:r>
            <a:endParaRPr lang="en-US" dirty="0"/>
          </a:p>
        </p:txBody>
      </p:sp>
      <p:sp>
        <p:nvSpPr>
          <p:cNvPr id="8" name="Text Placeholder 7"/>
          <p:cNvSpPr>
            <a:spLocks noGrp="1"/>
          </p:cNvSpPr>
          <p:nvPr>
            <p:ph type="body" sz="quarter" idx="13" hasCustomPrompt="1"/>
          </p:nvPr>
        </p:nvSpPr>
        <p:spPr>
          <a:xfrm>
            <a:off x="685800" y="3446663"/>
            <a:ext cx="4752975" cy="465137"/>
          </a:xfrm>
          <a:prstGeom prst="rect">
            <a:avLst/>
          </a:prstGeom>
        </p:spPr>
        <p:txBody>
          <a:bodyPr vert="horz"/>
          <a:lstStyle>
            <a:lvl1pPr marL="0" indent="0">
              <a:buFontTx/>
              <a:buNone/>
              <a:defRPr sz="2000" b="0">
                <a:latin typeface="Arial"/>
                <a:cs typeface="Arial"/>
              </a:defRPr>
            </a:lvl1pPr>
          </a:lstStyle>
          <a:p>
            <a:pPr lvl="0"/>
            <a:r>
              <a:rPr lang="en-US" dirty="0" smtClean="0"/>
              <a:t>Date / Name</a:t>
            </a:r>
            <a:endParaRPr lang="en-US" dirty="0"/>
          </a:p>
        </p:txBody>
      </p:sp>
      <p:pic>
        <p:nvPicPr>
          <p:cNvPr id="4" name="Picture 3" descr="StG_WO.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78649" y="344353"/>
            <a:ext cx="1634417" cy="767979"/>
          </a:xfrm>
          <a:prstGeom prst="rect">
            <a:avLst/>
          </a:prstGeom>
        </p:spPr>
      </p:pic>
    </p:spTree>
    <p:extLst>
      <p:ext uri="{BB962C8B-B14F-4D97-AF65-F5344CB8AC3E}">
        <p14:creationId xmlns:p14="http://schemas.microsoft.com/office/powerpoint/2010/main" val="4106632972"/>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ue divider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Tree>
    <p:extLst>
      <p:ext uri="{BB962C8B-B14F-4D97-AF65-F5344CB8AC3E}">
        <p14:creationId xmlns:p14="http://schemas.microsoft.com/office/powerpoint/2010/main" val="3387488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Title Text"/>
          <p:cNvSpPr>
            <a:spLocks noGrp="1"/>
          </p:cNvSpPr>
          <p:nvPr>
            <p:ph type="title"/>
          </p:nvPr>
        </p:nvSpPr>
        <p:spPr>
          <a:xfrm>
            <a:off x="457200" y="69055"/>
            <a:ext cx="8229600" cy="1131095"/>
          </a:xfrm>
          <a:prstGeom prst="rect">
            <a:avLst/>
          </a:prstGeom>
        </p:spPr>
        <p:txBody>
          <a:bodyPr/>
          <a:lstStyle/>
          <a:p>
            <a:r>
              <a:t>Title Text</a:t>
            </a:r>
          </a:p>
        </p:txBody>
      </p:sp>
      <p:sp>
        <p:nvSpPr>
          <p:cNvPr id="12" name="Body Level One…"/>
          <p:cNvSpPr>
            <a:spLocks noGrp="1"/>
          </p:cNvSpPr>
          <p:nvPr>
            <p:ph type="body" idx="1"/>
          </p:nvPr>
        </p:nvSpPr>
        <p:spPr>
          <a:xfrm>
            <a:off x="457200" y="1200150"/>
            <a:ext cx="8229600" cy="394335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 name="Slide Number"/>
          <p:cNvSpPr>
            <a:spLocks noGrp="1"/>
          </p:cNvSpPr>
          <p:nvPr>
            <p:ph type="sldNum" sz="quarter" idx="2"/>
          </p:nvPr>
        </p:nvSpPr>
        <p:spPr>
          <a:xfrm>
            <a:off x="6553200" y="4767263"/>
            <a:ext cx="2133600" cy="273844"/>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71086526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een divider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Tree>
    <p:extLst>
      <p:ext uri="{BB962C8B-B14F-4D97-AF65-F5344CB8AC3E}">
        <p14:creationId xmlns:p14="http://schemas.microsoft.com/office/powerpoint/2010/main" val="462386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Title Text"/>
          <p:cNvSpPr>
            <a:spLocks noGrp="1"/>
          </p:cNvSpPr>
          <p:nvPr>
            <p:ph type="title"/>
          </p:nvPr>
        </p:nvSpPr>
        <p:spPr>
          <a:xfrm>
            <a:off x="457200" y="69055"/>
            <a:ext cx="8229600" cy="1131095"/>
          </a:xfrm>
          <a:prstGeom prst="rect">
            <a:avLst/>
          </a:prstGeom>
        </p:spPr>
        <p:txBody>
          <a:bodyPr/>
          <a:lstStyle/>
          <a:p>
            <a:r>
              <a:t>Title Text</a:t>
            </a:r>
          </a:p>
        </p:txBody>
      </p:sp>
      <p:sp>
        <p:nvSpPr>
          <p:cNvPr id="12" name="Body Level One…"/>
          <p:cNvSpPr>
            <a:spLocks noGrp="1"/>
          </p:cNvSpPr>
          <p:nvPr>
            <p:ph type="body" idx="1"/>
          </p:nvPr>
        </p:nvSpPr>
        <p:spPr>
          <a:xfrm>
            <a:off x="457200" y="1200150"/>
            <a:ext cx="8229600" cy="394335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 name="Slide Number"/>
          <p:cNvSpPr>
            <a:spLocks noGrp="1"/>
          </p:cNvSpPr>
          <p:nvPr>
            <p:ph type="sldNum" sz="quarter" idx="2"/>
          </p:nvPr>
        </p:nvSpPr>
        <p:spPr>
          <a:xfrm>
            <a:off x="6553200" y="4767263"/>
            <a:ext cx="2133600" cy="273844"/>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57949587"/>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8E8BD38-D03E-C541-9923-BDDC40D861C2}" type="datetimeFigureOut">
              <a:rPr lang="en-US" smtClean="0"/>
              <a:t>5/17/2017</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5F18636-D7E7-B24D-978F-8968D8F23767}" type="slidenum">
              <a:rPr lang="en-US" smtClean="0"/>
              <a:t>‹#›</a:t>
            </a:fld>
            <a:endParaRPr lang="en-US"/>
          </a:p>
        </p:txBody>
      </p:sp>
      <p:pic>
        <p:nvPicPr>
          <p:cNvPr id="8" name="Picture 7" descr="RGB.eps"/>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135962" y="282403"/>
            <a:ext cx="1631988" cy="766838"/>
          </a:xfrm>
          <a:prstGeom prst="rect">
            <a:avLst/>
          </a:prstGeom>
        </p:spPr>
      </p:pic>
    </p:spTree>
    <p:extLst>
      <p:ext uri="{BB962C8B-B14F-4D97-AF65-F5344CB8AC3E}">
        <p14:creationId xmlns:p14="http://schemas.microsoft.com/office/powerpoint/2010/main" val="4135904878"/>
      </p:ext>
    </p:extLst>
  </p:cSld>
  <p:clrMap bg1="lt1" tx1="dk1" bg2="lt2" tx2="dk2" accent1="accent1" accent2="accent2" accent3="accent3" accent4="accent4" accent5="accent5" accent6="accent6" hlink="hlink" folHlink="folHlink"/>
  <p:sldLayoutIdLst>
    <p:sldLayoutId id="2147483666" r:id="rId1"/>
    <p:sldLayoutId id="2147483705" r:id="rId2"/>
    <p:sldLayoutId id="2147483689" r:id="rId3"/>
    <p:sldLayoutId id="2147483706"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Tx/>
        <a:buNone/>
        <a:defRPr sz="3200" b="1" i="0" kern="1200">
          <a:solidFill>
            <a:srgbClr val="002F6C"/>
          </a:solidFill>
          <a:latin typeface="Arial Bold"/>
          <a:ea typeface="+mn-ea"/>
          <a:cs typeface="Arial Bold"/>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4374666"/>
      </p:ext>
    </p:extLst>
  </p:cSld>
  <p:clrMap bg1="lt1" tx1="dk1" bg2="lt2" tx2="dk2" accent1="accent1" accent2="accent2" accent3="accent3" accent4="accent4" accent5="accent5" accent6="accent6" hlink="hlink" folHlink="folHlink"/>
  <p:sldLayoutIdLst>
    <p:sldLayoutId id="2147483704"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RGB.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35962" y="282403"/>
            <a:ext cx="1631988" cy="766838"/>
          </a:xfrm>
          <a:prstGeom prst="rect">
            <a:avLst/>
          </a:prstGeom>
        </p:spPr>
      </p:pic>
    </p:spTree>
    <p:extLst>
      <p:ext uri="{BB962C8B-B14F-4D97-AF65-F5344CB8AC3E}">
        <p14:creationId xmlns:p14="http://schemas.microsoft.com/office/powerpoint/2010/main" val="3827841442"/>
      </p:ext>
    </p:extLst>
  </p:cSld>
  <p:clrMap bg1="lt1" tx1="dk1" bg2="lt2" tx2="dk2" accent1="accent1" accent2="accent2" accent3="accent3" accent4="accent4" accent5="accent5" accent6="accent6" hlink="hlink" folHlink="folHlink"/>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rgbClr val="002F6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Tree>
    <p:extLst>
      <p:ext uri="{BB962C8B-B14F-4D97-AF65-F5344CB8AC3E}">
        <p14:creationId xmlns:p14="http://schemas.microsoft.com/office/powerpoint/2010/main" val="1871494568"/>
      </p:ext>
    </p:extLst>
  </p:cSld>
  <p:clrMap bg1="lt1" tx1="dk1" bg2="lt2" tx2="dk2" accent1="accent1" accent2="accent2" accent3="accent3" accent4="accent4" accent5="accent5" accent6="accent6" hlink="hlink" folHlink="folHlink"/>
  <p:sldLayoutIdLst>
    <p:sldLayoutId id="2147483681" r:id="rId1"/>
    <p:sldLayoutId id="2147483709" r:id="rId2"/>
  </p:sldLayoutIdLst>
  <p:txStyles>
    <p:titleStyle>
      <a:lvl1pPr algn="l" defTabSz="457200" rtl="0" eaLnBrk="1" latinLnBrk="0" hangingPunct="1">
        <a:spcBef>
          <a:spcPct val="0"/>
        </a:spcBef>
        <a:buNone/>
        <a:defRPr sz="2400" b="1" i="0" kern="1200">
          <a:solidFill>
            <a:schemeClr val="bg1"/>
          </a:solidFill>
          <a:latin typeface="Arial Bold"/>
          <a:ea typeface="+mj-ea"/>
          <a:cs typeface="Arial Bold"/>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rgbClr val="00B37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Tree>
    <p:extLst>
      <p:ext uri="{BB962C8B-B14F-4D97-AF65-F5344CB8AC3E}">
        <p14:creationId xmlns:p14="http://schemas.microsoft.com/office/powerpoint/2010/main" val="3225799174"/>
      </p:ext>
    </p:extLst>
  </p:cSld>
  <p:clrMap bg1="lt1" tx1="dk1" bg2="lt2" tx2="dk2" accent1="accent1" accent2="accent2" accent3="accent3" accent4="accent4" accent5="accent5" accent6="accent6" hlink="hlink" folHlink="folHlink"/>
  <p:sldLayoutIdLst>
    <p:sldLayoutId id="2147483683" r:id="rId1"/>
    <p:sldLayoutId id="2147483708" r:id="rId2"/>
  </p:sldLayoutIdLst>
  <p:txStyles>
    <p:titleStyle>
      <a:lvl1pPr algn="l" defTabSz="457200" rtl="0" eaLnBrk="1" latinLnBrk="0" hangingPunct="1">
        <a:spcBef>
          <a:spcPct val="0"/>
        </a:spcBef>
        <a:buNone/>
        <a:defRPr sz="2400" b="1" i="0" kern="1200">
          <a:solidFill>
            <a:schemeClr val="bg1"/>
          </a:solidFill>
          <a:latin typeface="Arial Bold"/>
          <a:ea typeface="+mj-ea"/>
          <a:cs typeface="Arial Bold"/>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rgbClr val="7C28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0905136"/>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457200" rtl="0" eaLnBrk="1" latinLnBrk="0" hangingPunct="1">
        <a:spcBef>
          <a:spcPct val="0"/>
        </a:spcBef>
        <a:buNone/>
        <a:defRPr sz="2400" b="1" i="0" kern="1200">
          <a:solidFill>
            <a:schemeClr val="bg1"/>
          </a:solidFill>
          <a:latin typeface="Arial Bold"/>
          <a:ea typeface="+mj-ea"/>
          <a:cs typeface="Arial Bold"/>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nagaj@sgul.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Referral to a Hearing Committee</a:t>
            </a:r>
            <a:endParaRPr lang="en-US" dirty="0"/>
          </a:p>
        </p:txBody>
      </p:sp>
      <p:sp>
        <p:nvSpPr>
          <p:cNvPr id="3" name="Subtitle 2"/>
          <p:cNvSpPr>
            <a:spLocks noGrp="1"/>
          </p:cNvSpPr>
          <p:nvPr>
            <p:ph type="subTitle" idx="1"/>
          </p:nvPr>
        </p:nvSpPr>
        <p:spPr/>
        <p:txBody>
          <a:bodyPr/>
          <a:lstStyle/>
          <a:p>
            <a:pPr defTabSz="432054">
              <a:lnSpc>
                <a:spcPct val="90000"/>
              </a:lnSpc>
              <a:spcBef>
                <a:spcPts val="300"/>
              </a:spcBef>
              <a:defRPr sz="2016">
                <a:solidFill>
                  <a:srgbClr val="898989"/>
                </a:solidFill>
              </a:defRPr>
            </a:pPr>
            <a:r>
              <a:rPr lang="en-GB" dirty="0"/>
              <a:t>SGUL Officers</a:t>
            </a:r>
          </a:p>
          <a:p>
            <a:pPr defTabSz="432054">
              <a:lnSpc>
                <a:spcPct val="90000"/>
              </a:lnSpc>
              <a:spcBef>
                <a:spcPts val="300"/>
              </a:spcBef>
              <a:defRPr sz="2016">
                <a:solidFill>
                  <a:srgbClr val="898989"/>
                </a:solidFill>
              </a:defRPr>
            </a:pPr>
            <a:r>
              <a:rPr lang="en-GB" dirty="0"/>
              <a:t>Panels &amp; Representatives</a:t>
            </a:r>
          </a:p>
          <a:p>
            <a:pPr defTabSz="432054">
              <a:lnSpc>
                <a:spcPct val="90000"/>
              </a:lnSpc>
              <a:spcBef>
                <a:spcPts val="300"/>
              </a:spcBef>
              <a:defRPr sz="2016">
                <a:solidFill>
                  <a:srgbClr val="898989"/>
                </a:solidFill>
              </a:defRPr>
            </a:pPr>
            <a:r>
              <a:rPr lang="en-GB" dirty="0"/>
              <a:t>Chairing Hearing Committees</a:t>
            </a:r>
          </a:p>
          <a:p>
            <a:endParaRPr lang="en-US" dirty="0"/>
          </a:p>
        </p:txBody>
      </p:sp>
      <p:sp>
        <p:nvSpPr>
          <p:cNvPr id="4" name="Text Placeholder 3"/>
          <p:cNvSpPr>
            <a:spLocks noGrp="1"/>
          </p:cNvSpPr>
          <p:nvPr>
            <p:ph type="body" sz="quarter" idx="13"/>
          </p:nvPr>
        </p:nvSpPr>
        <p:spPr>
          <a:xfrm>
            <a:off x="685800" y="3974738"/>
            <a:ext cx="4752975" cy="465137"/>
          </a:xfrm>
        </p:spPr>
        <p:txBody>
          <a:bodyPr/>
          <a:lstStyle/>
          <a:p>
            <a:pPr fontAlgn="auto" hangingPunct="0">
              <a:spcBef>
                <a:spcPts val="0"/>
              </a:spcBef>
              <a:spcAft>
                <a:spcPts val="0"/>
              </a:spcAft>
              <a:defRPr sz="1200"/>
            </a:pPr>
            <a:r>
              <a:rPr lang="fr-FR" kern="0" dirty="0">
                <a:solidFill>
                  <a:srgbClr val="000000"/>
                </a:solidFill>
                <a:latin typeface="Calibri"/>
                <a:sym typeface="Calibri"/>
              </a:rPr>
              <a:t>Dr Robert Nagaj, </a:t>
            </a:r>
            <a:r>
              <a:rPr lang="fr-FR" kern="0" dirty="0" smtClean="0">
                <a:solidFill>
                  <a:srgbClr val="000000"/>
                </a:solidFill>
                <a:latin typeface="Calibri"/>
                <a:sym typeface="Calibri"/>
              </a:rPr>
              <a:t>IMBE</a:t>
            </a:r>
            <a:endParaRPr lang="fr-FR" kern="0" dirty="0">
              <a:solidFill>
                <a:srgbClr val="000000"/>
              </a:solidFill>
              <a:latin typeface="Calibri"/>
              <a:sym typeface="Calibri"/>
            </a:endParaRPr>
          </a:p>
          <a:p>
            <a:pPr fontAlgn="auto" hangingPunct="0">
              <a:spcBef>
                <a:spcPts val="0"/>
              </a:spcBef>
              <a:spcAft>
                <a:spcPts val="0"/>
              </a:spcAft>
              <a:defRPr sz="1200"/>
            </a:pPr>
            <a:r>
              <a:rPr lang="fr-FR" kern="0" dirty="0">
                <a:solidFill>
                  <a:srgbClr val="000000"/>
                </a:solidFill>
                <a:latin typeface="Calibri"/>
                <a:sym typeface="Calibri"/>
              </a:rPr>
              <a:t>x5187  email: </a:t>
            </a:r>
            <a:r>
              <a:rPr lang="fr-FR" u="sng" kern="0" dirty="0">
                <a:solidFill>
                  <a:srgbClr val="0000FF"/>
                </a:solidFill>
                <a:uFill>
                  <a:solidFill>
                    <a:srgbClr val="0000FF"/>
                  </a:solidFill>
                </a:uFill>
                <a:latin typeface="Calibri"/>
                <a:sym typeface="Calibri"/>
                <a:hlinkClick r:id="rId2"/>
              </a:rPr>
              <a:t>rnagaj@sgul.ac.uk</a:t>
            </a:r>
            <a:endParaRPr lang="en-US" dirty="0"/>
          </a:p>
        </p:txBody>
      </p:sp>
    </p:spTree>
    <p:extLst>
      <p:ext uri="{BB962C8B-B14F-4D97-AF65-F5344CB8AC3E}">
        <p14:creationId xmlns:p14="http://schemas.microsoft.com/office/powerpoint/2010/main" val="1251570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What are you asked to do?…"/>
          <p:cNvSpPr>
            <a:spLocks noGrp="1"/>
          </p:cNvSpPr>
          <p:nvPr>
            <p:ph type="body" idx="1"/>
          </p:nvPr>
        </p:nvSpPr>
        <p:spPr>
          <a:xfrm>
            <a:off x="611560" y="915566"/>
            <a:ext cx="7324742" cy="3943350"/>
          </a:xfrm>
          <a:prstGeom prst="rect">
            <a:avLst/>
          </a:prstGeom>
        </p:spPr>
        <p:txBody>
          <a:bodyPr/>
          <a:lstStyle/>
          <a:p>
            <a:pPr marL="171450" indent="-171450">
              <a:buAutoNum type="arabicPeriod"/>
              <a:defRPr sz="2200"/>
            </a:pPr>
            <a:r>
              <a:rPr sz="1800" dirty="0"/>
              <a:t> What are you asked to do?</a:t>
            </a:r>
          </a:p>
          <a:p>
            <a:pPr marL="171450" indent="-171450">
              <a:buAutoNum type="arabicPeriod"/>
              <a:defRPr sz="2200"/>
            </a:pPr>
            <a:r>
              <a:rPr sz="1800" dirty="0"/>
              <a:t> What does the panel need to decide on? (Primary question): FTP (?) Sanctions(?)</a:t>
            </a:r>
          </a:p>
          <a:p>
            <a:pPr marL="171450" indent="-171450">
              <a:buAutoNum type="arabicPeriod"/>
              <a:defRPr sz="2200"/>
            </a:pPr>
            <a:r>
              <a:rPr sz="1800" dirty="0"/>
              <a:t> Absorb and </a:t>
            </a:r>
            <a:r>
              <a:rPr sz="1800" dirty="0" err="1"/>
              <a:t>organise</a:t>
            </a:r>
            <a:r>
              <a:rPr sz="1800" dirty="0"/>
              <a:t> the facts </a:t>
            </a:r>
            <a:r>
              <a:rPr lang="en-GB" sz="1800" dirty="0" smtClean="0"/>
              <a:t> </a:t>
            </a:r>
            <a:endParaRPr sz="1800" dirty="0"/>
          </a:p>
          <a:p>
            <a:pPr marL="171450" indent="-171450">
              <a:buAutoNum type="arabicPeriod"/>
              <a:defRPr sz="2200"/>
            </a:pPr>
            <a:r>
              <a:rPr sz="1800" dirty="0">
                <a:solidFill>
                  <a:srgbClr val="00B050"/>
                </a:solidFill>
              </a:rPr>
              <a:t> </a:t>
            </a:r>
            <a:r>
              <a:rPr sz="1800" b="1" dirty="0">
                <a:solidFill>
                  <a:srgbClr val="00B050"/>
                </a:solidFill>
              </a:rPr>
              <a:t>Construct a </a:t>
            </a:r>
            <a:r>
              <a:rPr sz="1800" b="1" dirty="0" smtClean="0">
                <a:solidFill>
                  <a:srgbClr val="00B050"/>
                </a:solidFill>
              </a:rPr>
              <a:t>framework</a:t>
            </a:r>
            <a:endParaRPr lang="en-GB" sz="1800" b="1" dirty="0" smtClean="0">
              <a:solidFill>
                <a:srgbClr val="00B050"/>
              </a:solidFill>
            </a:endParaRPr>
          </a:p>
          <a:p>
            <a:pPr marL="171450" indent="-171450">
              <a:buAutoNum type="arabicPeriod"/>
              <a:defRPr sz="2200"/>
            </a:pPr>
            <a:r>
              <a:rPr lang="en-GB" sz="1800" dirty="0" smtClean="0"/>
              <a:t>Consider implicit questions</a:t>
            </a:r>
            <a:endParaRPr sz="1800" dirty="0"/>
          </a:p>
          <a:p>
            <a:pPr marL="171450" indent="-171450">
              <a:buAutoNum type="arabicPeriod"/>
              <a:defRPr sz="2200"/>
            </a:pPr>
            <a:r>
              <a:rPr sz="1800" dirty="0"/>
              <a:t> </a:t>
            </a:r>
            <a:r>
              <a:rPr lang="en-GB" sz="1800" dirty="0" smtClean="0"/>
              <a:t>Plan the outline</a:t>
            </a:r>
          </a:p>
          <a:p>
            <a:pPr marL="171450" indent="-171450">
              <a:buAutoNum type="arabicPeriod"/>
              <a:defRPr sz="2200"/>
            </a:pPr>
            <a:r>
              <a:rPr sz="1800" dirty="0" smtClean="0"/>
              <a:t>Keep review</a:t>
            </a:r>
            <a:r>
              <a:rPr lang="en-GB" sz="1800" dirty="0" err="1" smtClean="0"/>
              <a:t>ing</a:t>
            </a:r>
            <a:r>
              <a:rPr sz="1800" dirty="0" smtClean="0"/>
              <a:t> </a:t>
            </a:r>
            <a:r>
              <a:rPr sz="1800" dirty="0"/>
              <a:t>the case until it makes sense</a:t>
            </a:r>
          </a:p>
          <a:p>
            <a:pPr marL="171450" indent="-171450">
              <a:buAutoNum type="arabicPeriod"/>
              <a:defRPr sz="2200"/>
            </a:pPr>
            <a:r>
              <a:rPr sz="1800" dirty="0"/>
              <a:t> Make a clear recommendation </a:t>
            </a:r>
          </a:p>
          <a:p>
            <a:pPr marL="171450" indent="-171450">
              <a:buAutoNum type="arabicPeriod"/>
              <a:defRPr sz="2200"/>
            </a:pPr>
            <a:r>
              <a:rPr sz="1800" dirty="0"/>
              <a:t> Is my case balanced?</a:t>
            </a:r>
          </a:p>
        </p:txBody>
      </p:sp>
      <p:sp>
        <p:nvSpPr>
          <p:cNvPr id="40" name="Preparation"/>
          <p:cNvSpPr>
            <a:spLocks noGrp="1"/>
          </p:cNvSpPr>
          <p:nvPr>
            <p:ph type="title"/>
          </p:nvPr>
        </p:nvSpPr>
        <p:spPr>
          <a:xfrm>
            <a:off x="1485900" y="205978"/>
            <a:ext cx="6172200" cy="857251"/>
          </a:xfrm>
          <a:prstGeom prst="rect">
            <a:avLst/>
          </a:prstGeom>
        </p:spPr>
        <p:txBody>
          <a:bodyPr>
            <a:normAutofit/>
          </a:bodyPr>
          <a:lstStyle/>
          <a:p>
            <a:r>
              <a:rPr dirty="0"/>
              <a:t>Preparation</a:t>
            </a:r>
          </a:p>
        </p:txBody>
      </p:sp>
    </p:spTree>
    <p:extLst>
      <p:ext uri="{BB962C8B-B14F-4D97-AF65-F5344CB8AC3E}">
        <p14:creationId xmlns:p14="http://schemas.microsoft.com/office/powerpoint/2010/main" val="3483897"/>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Framework for writing"/>
          <p:cNvSpPr>
            <a:spLocks noGrp="1"/>
          </p:cNvSpPr>
          <p:nvPr>
            <p:ph type="title"/>
          </p:nvPr>
        </p:nvSpPr>
        <p:spPr>
          <a:xfrm>
            <a:off x="-75156" y="69055"/>
            <a:ext cx="8229600" cy="1131095"/>
          </a:xfrm>
          <a:prstGeom prst="rect">
            <a:avLst/>
          </a:prstGeom>
        </p:spPr>
        <p:txBody>
          <a:bodyPr/>
          <a:lstStyle/>
          <a:p>
            <a:r>
              <a:rPr dirty="0"/>
              <a:t>Framework for writing </a:t>
            </a:r>
          </a:p>
        </p:txBody>
      </p:sp>
      <p:sp>
        <p:nvSpPr>
          <p:cNvPr id="62" name="Guidelines, rules, law…"/>
          <p:cNvSpPr>
            <a:spLocks noGrp="1"/>
          </p:cNvSpPr>
          <p:nvPr>
            <p:ph type="body" idx="1"/>
          </p:nvPr>
        </p:nvSpPr>
        <p:spPr>
          <a:prstGeom prst="rect">
            <a:avLst/>
          </a:prstGeom>
        </p:spPr>
        <p:txBody>
          <a:bodyPr/>
          <a:lstStyle/>
          <a:p>
            <a:pPr marL="428625" indent="-171450">
              <a:buClr>
                <a:schemeClr val="tx2"/>
              </a:buClr>
              <a:buAutoNum type="arabicPeriod"/>
              <a:defRPr sz="2200"/>
            </a:pPr>
            <a:r>
              <a:rPr lang="en-GB" dirty="0" smtClean="0">
                <a:solidFill>
                  <a:schemeClr val="tx2"/>
                </a:solidFill>
              </a:rPr>
              <a:t> </a:t>
            </a:r>
            <a:r>
              <a:rPr dirty="0" smtClean="0">
                <a:solidFill>
                  <a:schemeClr val="tx2"/>
                </a:solidFill>
              </a:rPr>
              <a:t>Guidelines</a:t>
            </a:r>
            <a:r>
              <a:rPr dirty="0">
                <a:solidFill>
                  <a:schemeClr val="tx2"/>
                </a:solidFill>
              </a:rPr>
              <a:t>, rules, law</a:t>
            </a:r>
          </a:p>
          <a:p>
            <a:pPr marL="942974" lvl="2" indent="-257174">
              <a:buChar char="»"/>
              <a:defRPr sz="1800"/>
            </a:pPr>
            <a:r>
              <a:rPr dirty="0"/>
              <a:t>list ALL relevant ones</a:t>
            </a:r>
          </a:p>
          <a:p>
            <a:pPr marL="942974" lvl="2" indent="-257174">
              <a:buChar char="»"/>
              <a:defRPr sz="1800"/>
            </a:pPr>
            <a:r>
              <a:rPr dirty="0"/>
              <a:t>group them into themes</a:t>
            </a:r>
          </a:p>
          <a:p>
            <a:pPr marL="942974" lvl="2" indent="-257174">
              <a:buChar char="»"/>
              <a:defRPr sz="1800"/>
            </a:pPr>
            <a:r>
              <a:rPr dirty="0"/>
              <a:t>each theme will constitute a separate issue</a:t>
            </a:r>
          </a:p>
          <a:p>
            <a:pPr marL="514350" lvl="1" indent="-171450">
              <a:buAutoNum type="arabicPeriod" startAt="2"/>
              <a:defRPr sz="2200"/>
            </a:pPr>
            <a:r>
              <a:rPr lang="en-GB" dirty="0" smtClean="0">
                <a:solidFill>
                  <a:schemeClr val="tx2"/>
                </a:solidFill>
                <a:latin typeface="Arial Bold" panose="020B0704020202020204" pitchFamily="34" charset="0"/>
                <a:cs typeface="Arial Bold" panose="020B0704020202020204" pitchFamily="34" charset="0"/>
              </a:rPr>
              <a:t> </a:t>
            </a:r>
            <a:r>
              <a:rPr dirty="0" smtClean="0">
                <a:solidFill>
                  <a:schemeClr val="tx2"/>
                </a:solidFill>
                <a:latin typeface="Arial Bold" panose="020B0704020202020204" pitchFamily="34" charset="0"/>
                <a:cs typeface="Arial Bold" panose="020B0704020202020204" pitchFamily="34" charset="0"/>
              </a:rPr>
              <a:t>Use </a:t>
            </a:r>
            <a:r>
              <a:rPr dirty="0">
                <a:solidFill>
                  <a:schemeClr val="tx2"/>
                </a:solidFill>
                <a:latin typeface="Arial Bold" panose="020B0704020202020204" pitchFamily="34" charset="0"/>
                <a:cs typeface="Arial Bold" panose="020B0704020202020204" pitchFamily="34" charset="0"/>
              </a:rPr>
              <a:t>rules/regulations to </a:t>
            </a:r>
            <a:r>
              <a:rPr dirty="0" err="1">
                <a:solidFill>
                  <a:schemeClr val="tx2"/>
                </a:solidFill>
                <a:latin typeface="Arial Bold" panose="020B0704020202020204" pitchFamily="34" charset="0"/>
                <a:cs typeface="Arial Bold" panose="020B0704020202020204" pitchFamily="34" charset="0"/>
              </a:rPr>
              <a:t>organise</a:t>
            </a:r>
            <a:r>
              <a:rPr dirty="0">
                <a:solidFill>
                  <a:schemeClr val="tx2"/>
                </a:solidFill>
                <a:latin typeface="Arial Bold" panose="020B0704020202020204" pitchFamily="34" charset="0"/>
                <a:cs typeface="Arial Bold" panose="020B0704020202020204" pitchFamily="34" charset="0"/>
              </a:rPr>
              <a:t> your case </a:t>
            </a:r>
            <a:endParaRPr lang="en-GB" dirty="0" smtClean="0">
              <a:solidFill>
                <a:schemeClr val="tx2"/>
              </a:solidFill>
              <a:latin typeface="Arial Bold" panose="020B0704020202020204" pitchFamily="34" charset="0"/>
              <a:cs typeface="Arial Bold" panose="020B0704020202020204" pitchFamily="34" charset="0"/>
            </a:endParaRPr>
          </a:p>
          <a:p>
            <a:pPr marL="514350" lvl="1" indent="-171450">
              <a:buAutoNum type="arabicPeriod" startAt="2"/>
              <a:defRPr sz="2200"/>
            </a:pPr>
            <a:r>
              <a:rPr lang="en-GB" dirty="0" smtClean="0">
                <a:solidFill>
                  <a:schemeClr val="tx2"/>
                </a:solidFill>
                <a:latin typeface="Arial Bold" panose="020B0704020202020204" pitchFamily="34" charset="0"/>
                <a:cs typeface="Arial Bold" panose="020B0704020202020204" pitchFamily="34" charset="0"/>
              </a:rPr>
              <a:t> </a:t>
            </a:r>
            <a:r>
              <a:rPr dirty="0" smtClean="0">
                <a:solidFill>
                  <a:schemeClr val="tx2"/>
                </a:solidFill>
                <a:latin typeface="Arial Bold" panose="020B0704020202020204" pitchFamily="34" charset="0"/>
                <a:cs typeface="Arial Bold" panose="020B0704020202020204" pitchFamily="34" charset="0"/>
              </a:rPr>
              <a:t>Identify </a:t>
            </a:r>
            <a:r>
              <a:rPr dirty="0">
                <a:solidFill>
                  <a:schemeClr val="tx2"/>
                </a:solidFill>
                <a:latin typeface="Arial Bold" panose="020B0704020202020204" pitchFamily="34" charset="0"/>
                <a:cs typeface="Arial Bold" panose="020B0704020202020204" pitchFamily="34" charset="0"/>
              </a:rPr>
              <a:t>questions that need to be answered</a:t>
            </a:r>
          </a:p>
          <a:p>
            <a:pPr marL="514350" lvl="1" indent="-171450">
              <a:buAutoNum type="arabicPeriod" startAt="2"/>
              <a:defRPr sz="2200"/>
            </a:pPr>
            <a:r>
              <a:rPr lang="en-GB" dirty="0" smtClean="0">
                <a:solidFill>
                  <a:schemeClr val="tx2"/>
                </a:solidFill>
                <a:latin typeface="Arial Bold" panose="020B0704020202020204" pitchFamily="34" charset="0"/>
                <a:cs typeface="Arial Bold" panose="020B0704020202020204" pitchFamily="34" charset="0"/>
              </a:rPr>
              <a:t> </a:t>
            </a:r>
            <a:r>
              <a:rPr dirty="0" smtClean="0">
                <a:solidFill>
                  <a:schemeClr val="tx2"/>
                </a:solidFill>
                <a:latin typeface="Arial Bold" panose="020B0704020202020204" pitchFamily="34" charset="0"/>
                <a:cs typeface="Arial Bold" panose="020B0704020202020204" pitchFamily="34" charset="0"/>
              </a:rPr>
              <a:t>Identify </a:t>
            </a:r>
            <a:r>
              <a:rPr dirty="0">
                <a:solidFill>
                  <a:schemeClr val="tx2"/>
                </a:solidFill>
                <a:latin typeface="Arial Bold" panose="020B0704020202020204" pitchFamily="34" charset="0"/>
                <a:cs typeface="Arial Bold" panose="020B0704020202020204" pitchFamily="34" charset="0"/>
              </a:rPr>
              <a:t>gaps in evidence</a:t>
            </a:r>
          </a:p>
        </p:txBody>
      </p:sp>
    </p:spTree>
    <p:extLst>
      <p:ext uri="{BB962C8B-B14F-4D97-AF65-F5344CB8AC3E}">
        <p14:creationId xmlns:p14="http://schemas.microsoft.com/office/powerpoint/2010/main" val="493195753"/>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EXAMPLE FRAMEWORK: NEGLIGENCE (PERSONAL INJURY)"/>
          <p:cNvSpPr>
            <a:spLocks noGrp="1"/>
          </p:cNvSpPr>
          <p:nvPr>
            <p:ph type="title"/>
          </p:nvPr>
        </p:nvSpPr>
        <p:spPr>
          <a:xfrm>
            <a:off x="56367" y="238156"/>
            <a:ext cx="6745266" cy="1131095"/>
          </a:xfrm>
          <a:prstGeom prst="rect">
            <a:avLst/>
          </a:prstGeom>
        </p:spPr>
        <p:txBody>
          <a:bodyPr/>
          <a:lstStyle>
            <a:lvl1pPr algn="l">
              <a:spcBef>
                <a:spcPts val="700"/>
              </a:spcBef>
              <a:buFont typeface="Arial"/>
              <a:defRPr sz="3200"/>
            </a:lvl1pPr>
          </a:lstStyle>
          <a:p>
            <a:pPr algn="ctr"/>
            <a:r>
              <a:rPr lang="en-GB" sz="3100" dirty="0" smtClean="0"/>
              <a:t>Example framework: Negligence (Personal injury)</a:t>
            </a:r>
            <a:endParaRPr sz="3100" dirty="0"/>
          </a:p>
        </p:txBody>
      </p:sp>
      <p:sp>
        <p:nvSpPr>
          <p:cNvPr id="65" name="Did A owe B a duty of care?…"/>
          <p:cNvSpPr>
            <a:spLocks noGrp="1"/>
          </p:cNvSpPr>
          <p:nvPr>
            <p:ph type="body" idx="1"/>
          </p:nvPr>
        </p:nvSpPr>
        <p:spPr>
          <a:prstGeom prst="rect">
            <a:avLst/>
          </a:prstGeom>
        </p:spPr>
        <p:txBody>
          <a:bodyPr/>
          <a:lstStyle/>
          <a:p>
            <a:pPr marL="171450" indent="-171450">
              <a:buAutoNum type="arabicPeriod"/>
              <a:defRPr sz="2500"/>
            </a:pPr>
            <a:r>
              <a:rPr sz="2000" dirty="0" smtClean="0"/>
              <a:t>Did A owe B a duty of care?</a:t>
            </a:r>
          </a:p>
          <a:p>
            <a:pPr marL="171450" indent="-171450">
              <a:buAutoNum type="arabicPeriod"/>
              <a:defRPr sz="2500"/>
            </a:pPr>
            <a:r>
              <a:rPr sz="2000" dirty="0" smtClean="0"/>
              <a:t>Was A in breach of that duty?</a:t>
            </a:r>
          </a:p>
          <a:p>
            <a:pPr marL="171450" indent="-171450">
              <a:buAutoNum type="arabicPeriod"/>
              <a:defRPr sz="2500"/>
            </a:pPr>
            <a:r>
              <a:rPr sz="2000" dirty="0" smtClean="0"/>
              <a:t>Did B suffer injury/loss - if yes, what were they?</a:t>
            </a:r>
          </a:p>
          <a:p>
            <a:pPr marL="171450" indent="-171450">
              <a:buAutoNum type="arabicPeriod"/>
              <a:defRPr sz="2500"/>
            </a:pPr>
            <a:r>
              <a:rPr sz="2000" dirty="0" smtClean="0"/>
              <a:t>Were they caused by A's negligence?</a:t>
            </a:r>
          </a:p>
          <a:p>
            <a:pPr marL="171450" indent="-171450">
              <a:buAutoNum type="arabicPeriod"/>
              <a:defRPr sz="2500"/>
            </a:pPr>
            <a:r>
              <a:rPr sz="2000" dirty="0" smtClean="0"/>
              <a:t>Did B contribute to negligence?</a:t>
            </a:r>
          </a:p>
          <a:p>
            <a:pPr marL="171450" indent="-171450">
              <a:buAutoNum type="arabicPeriod"/>
              <a:defRPr sz="2500"/>
            </a:pPr>
            <a:r>
              <a:rPr sz="2000" dirty="0" smtClean="0"/>
              <a:t>Is the damage reasonably foreseeable?</a:t>
            </a:r>
          </a:p>
          <a:p>
            <a:pPr marL="171450" indent="-171450">
              <a:buAutoNum type="arabicPeriod"/>
              <a:defRPr sz="2500"/>
            </a:pPr>
            <a:r>
              <a:rPr sz="2000" dirty="0" smtClean="0"/>
              <a:t>Did B mitigate?</a:t>
            </a:r>
          </a:p>
          <a:p>
            <a:pPr marL="171450" indent="-171450">
              <a:buAutoNum type="arabicPeriod"/>
              <a:defRPr sz="2500"/>
            </a:pPr>
            <a:r>
              <a:rPr sz="2000" dirty="0" smtClean="0"/>
              <a:t>Can damage be quantified?</a:t>
            </a:r>
            <a:endParaRPr sz="2000" dirty="0"/>
          </a:p>
        </p:txBody>
      </p:sp>
    </p:spTree>
    <p:extLst>
      <p:ext uri="{BB962C8B-B14F-4D97-AF65-F5344CB8AC3E}">
        <p14:creationId xmlns:p14="http://schemas.microsoft.com/office/powerpoint/2010/main" val="1958094758"/>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EXAMPLE FRAMEWORK: MISCONDUCT"/>
          <p:cNvSpPr>
            <a:spLocks noGrp="1"/>
          </p:cNvSpPr>
          <p:nvPr>
            <p:ph type="title"/>
          </p:nvPr>
        </p:nvSpPr>
        <p:spPr>
          <a:xfrm>
            <a:off x="457200" y="69055"/>
            <a:ext cx="7033364" cy="1131095"/>
          </a:xfrm>
          <a:prstGeom prst="rect">
            <a:avLst/>
          </a:prstGeom>
        </p:spPr>
        <p:txBody>
          <a:bodyPr/>
          <a:lstStyle>
            <a:lvl1pPr algn="l">
              <a:spcBef>
                <a:spcPts val="700"/>
              </a:spcBef>
              <a:buFont typeface="Arial"/>
              <a:defRPr sz="3200"/>
            </a:lvl1pPr>
          </a:lstStyle>
          <a:p>
            <a:pPr algn="ctr"/>
            <a:r>
              <a:rPr lang="en-GB" dirty="0" smtClean="0"/>
              <a:t>Example framework: Misconduct</a:t>
            </a:r>
            <a:endParaRPr dirty="0"/>
          </a:p>
        </p:txBody>
      </p:sp>
      <p:sp>
        <p:nvSpPr>
          <p:cNvPr id="68" name="Relevant examples of behaviour - evidence…"/>
          <p:cNvSpPr>
            <a:spLocks noGrp="1"/>
          </p:cNvSpPr>
          <p:nvPr>
            <p:ph type="body" idx="1"/>
          </p:nvPr>
        </p:nvSpPr>
        <p:spPr>
          <a:xfrm>
            <a:off x="458375" y="987574"/>
            <a:ext cx="7702213" cy="3775956"/>
          </a:xfrm>
          <a:prstGeom prst="rect">
            <a:avLst/>
          </a:prstGeom>
        </p:spPr>
        <p:txBody>
          <a:bodyPr/>
          <a:lstStyle/>
          <a:p>
            <a:pPr marL="0" indent="0">
              <a:buSzTx/>
              <a:buNone/>
              <a:defRPr sz="2200"/>
            </a:pPr>
            <a:endParaRPr sz="1800" dirty="0"/>
          </a:p>
          <a:p>
            <a:pPr marL="171450" indent="-171450">
              <a:buAutoNum type="arabicPeriod"/>
              <a:defRPr sz="2200"/>
            </a:pPr>
            <a:r>
              <a:rPr sz="1800" dirty="0"/>
              <a:t>Relevant examples of </a:t>
            </a:r>
            <a:r>
              <a:rPr sz="1800" dirty="0" err="1"/>
              <a:t>behaviour</a:t>
            </a:r>
            <a:r>
              <a:rPr sz="1800" dirty="0"/>
              <a:t> - evidence</a:t>
            </a:r>
          </a:p>
          <a:p>
            <a:pPr marL="171450" indent="-171450">
              <a:buAutoNum type="arabicPeriod"/>
              <a:defRPr sz="2200"/>
            </a:pPr>
            <a:r>
              <a:rPr sz="1800" dirty="0"/>
              <a:t>Persistent, clear pattern</a:t>
            </a:r>
          </a:p>
          <a:p>
            <a:pPr marL="171450" indent="-171450">
              <a:buAutoNum type="arabicPeriod"/>
              <a:defRPr sz="2200"/>
            </a:pPr>
            <a:r>
              <a:rPr sz="1800" dirty="0"/>
              <a:t>Did SGUL provide opportunity to get to know the guidelines</a:t>
            </a:r>
          </a:p>
          <a:p>
            <a:pPr marL="171450" indent="-171450">
              <a:buAutoNum type="arabicPeriod"/>
              <a:defRPr sz="2200"/>
            </a:pPr>
            <a:r>
              <a:rPr sz="1800" dirty="0"/>
              <a:t>Impact of </a:t>
            </a:r>
            <a:r>
              <a:rPr sz="1800" dirty="0" err="1"/>
              <a:t>behaviour</a:t>
            </a:r>
            <a:r>
              <a:rPr sz="1800" dirty="0"/>
              <a:t> on patients (current or future</a:t>
            </a:r>
            <a:r>
              <a:rPr sz="1800" dirty="0" smtClean="0"/>
              <a:t>)</a:t>
            </a:r>
            <a:r>
              <a:rPr lang="en-GB" sz="1800" dirty="0" smtClean="0"/>
              <a:t>/ </a:t>
            </a:r>
            <a:r>
              <a:rPr sz="1800" dirty="0" smtClean="0"/>
              <a:t>colleagues/profession</a:t>
            </a:r>
            <a:endParaRPr sz="1800" dirty="0"/>
          </a:p>
          <a:p>
            <a:pPr marL="171450" indent="-171450">
              <a:buAutoNum type="arabicPeriod"/>
              <a:defRPr sz="2200"/>
            </a:pPr>
            <a:r>
              <a:rPr sz="1800" dirty="0"/>
              <a:t>Third party or SGUL contribution, e.g. provocation</a:t>
            </a:r>
          </a:p>
          <a:p>
            <a:pPr marL="171450" indent="-171450">
              <a:buAutoNum type="arabicPeriod"/>
              <a:defRPr sz="2200"/>
            </a:pPr>
            <a:r>
              <a:rPr sz="1800" dirty="0"/>
              <a:t>What has been done to correct student </a:t>
            </a:r>
            <a:r>
              <a:rPr sz="1800" dirty="0" err="1"/>
              <a:t>behaviour</a:t>
            </a:r>
            <a:r>
              <a:rPr sz="1800" dirty="0"/>
              <a:t> so far</a:t>
            </a:r>
          </a:p>
          <a:p>
            <a:pPr marL="171450" indent="-171450">
              <a:buAutoNum type="arabicPeriod"/>
              <a:defRPr sz="2200"/>
            </a:pPr>
            <a:r>
              <a:rPr sz="1800" dirty="0"/>
              <a:t>Mitigation: personal circumstances, external pressures (unforeseeable and foreseeable)</a:t>
            </a:r>
          </a:p>
        </p:txBody>
      </p:sp>
    </p:spTree>
    <p:extLst>
      <p:ext uri="{BB962C8B-B14F-4D97-AF65-F5344CB8AC3E}">
        <p14:creationId xmlns:p14="http://schemas.microsoft.com/office/powerpoint/2010/main" val="1738875856"/>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What are you asked to do?…"/>
          <p:cNvSpPr>
            <a:spLocks noGrp="1"/>
          </p:cNvSpPr>
          <p:nvPr>
            <p:ph type="body" idx="1"/>
          </p:nvPr>
        </p:nvSpPr>
        <p:spPr>
          <a:xfrm>
            <a:off x="611560" y="1063229"/>
            <a:ext cx="6172200" cy="3943350"/>
          </a:xfrm>
          <a:prstGeom prst="rect">
            <a:avLst/>
          </a:prstGeom>
        </p:spPr>
        <p:txBody>
          <a:bodyPr/>
          <a:lstStyle/>
          <a:p>
            <a:pPr marL="171450" indent="-171450">
              <a:buAutoNum type="arabicPeriod"/>
              <a:defRPr sz="2200"/>
            </a:pPr>
            <a:r>
              <a:rPr sz="1800" dirty="0"/>
              <a:t> What are you asked to do?</a:t>
            </a:r>
          </a:p>
          <a:p>
            <a:pPr marL="171450" indent="-171450">
              <a:buAutoNum type="arabicPeriod"/>
              <a:defRPr sz="2200"/>
            </a:pPr>
            <a:r>
              <a:rPr sz="1800" dirty="0"/>
              <a:t> What does the panel need to decide on? (Primary question): FTP (?) Sanctions(?)</a:t>
            </a:r>
          </a:p>
          <a:p>
            <a:pPr marL="171450" indent="-171450">
              <a:buAutoNum type="arabicPeriod"/>
              <a:defRPr sz="2200"/>
            </a:pPr>
            <a:r>
              <a:rPr sz="1800" dirty="0"/>
              <a:t> Absorb and </a:t>
            </a:r>
            <a:r>
              <a:rPr sz="1800" dirty="0" err="1"/>
              <a:t>organise</a:t>
            </a:r>
            <a:r>
              <a:rPr sz="1800" dirty="0"/>
              <a:t> the facts OPEN MIND!</a:t>
            </a:r>
          </a:p>
          <a:p>
            <a:pPr marL="171450" indent="-171450">
              <a:buAutoNum type="arabicPeriod"/>
              <a:defRPr sz="2200"/>
            </a:pPr>
            <a:r>
              <a:rPr sz="1800" dirty="0"/>
              <a:t> Construct a </a:t>
            </a:r>
            <a:r>
              <a:rPr sz="1800" dirty="0" smtClean="0"/>
              <a:t>framework</a:t>
            </a:r>
            <a:endParaRPr lang="en-GB" sz="1800" dirty="0" smtClean="0"/>
          </a:p>
          <a:p>
            <a:pPr marL="171450" indent="-171450">
              <a:buAutoNum type="arabicPeriod"/>
              <a:defRPr sz="2200"/>
            </a:pPr>
            <a:r>
              <a:rPr lang="en-GB" sz="1800" b="1" dirty="0" smtClean="0">
                <a:solidFill>
                  <a:srgbClr val="00B050"/>
                </a:solidFill>
              </a:rPr>
              <a:t> Consider implicit questions</a:t>
            </a:r>
            <a:endParaRPr sz="1800" b="1" dirty="0">
              <a:solidFill>
                <a:srgbClr val="00B050"/>
              </a:solidFill>
            </a:endParaRPr>
          </a:p>
          <a:p>
            <a:pPr marL="171450" indent="-171450">
              <a:buAutoNum type="arabicPeriod"/>
              <a:defRPr sz="2200"/>
            </a:pPr>
            <a:r>
              <a:rPr sz="1800" b="1" dirty="0">
                <a:solidFill>
                  <a:srgbClr val="00B050"/>
                </a:solidFill>
              </a:rPr>
              <a:t> </a:t>
            </a:r>
            <a:r>
              <a:rPr lang="en-GB" sz="1800" b="1" dirty="0" smtClean="0">
                <a:solidFill>
                  <a:srgbClr val="00B050"/>
                </a:solidFill>
              </a:rPr>
              <a:t>Plan the outline</a:t>
            </a:r>
          </a:p>
          <a:p>
            <a:pPr marL="171450" indent="-171450">
              <a:buAutoNum type="arabicPeriod"/>
              <a:defRPr sz="2200"/>
            </a:pPr>
            <a:r>
              <a:rPr lang="en-GB" sz="1800" dirty="0" smtClean="0">
                <a:solidFill>
                  <a:srgbClr val="002060"/>
                </a:solidFill>
              </a:rPr>
              <a:t> </a:t>
            </a:r>
            <a:r>
              <a:rPr sz="1800" dirty="0" smtClean="0">
                <a:solidFill>
                  <a:srgbClr val="002060"/>
                </a:solidFill>
              </a:rPr>
              <a:t>Keep review</a:t>
            </a:r>
            <a:r>
              <a:rPr lang="en-GB" sz="1800" dirty="0" err="1" smtClean="0">
                <a:solidFill>
                  <a:srgbClr val="002060"/>
                </a:solidFill>
              </a:rPr>
              <a:t>ing</a:t>
            </a:r>
            <a:r>
              <a:rPr sz="1800" dirty="0" smtClean="0">
                <a:solidFill>
                  <a:srgbClr val="002060"/>
                </a:solidFill>
              </a:rPr>
              <a:t> </a:t>
            </a:r>
            <a:r>
              <a:rPr sz="1800" dirty="0">
                <a:solidFill>
                  <a:srgbClr val="002060"/>
                </a:solidFill>
              </a:rPr>
              <a:t>the case until it makes sense</a:t>
            </a:r>
          </a:p>
          <a:p>
            <a:pPr marL="171450" indent="-171450">
              <a:buAutoNum type="arabicPeriod"/>
              <a:defRPr sz="2200"/>
            </a:pPr>
            <a:r>
              <a:rPr sz="1800" dirty="0">
                <a:solidFill>
                  <a:srgbClr val="002060"/>
                </a:solidFill>
              </a:rPr>
              <a:t> Make a clear recommendation </a:t>
            </a:r>
          </a:p>
          <a:p>
            <a:pPr marL="171450" indent="-171450">
              <a:buAutoNum type="arabicPeriod"/>
              <a:defRPr sz="2200"/>
            </a:pPr>
            <a:r>
              <a:rPr sz="1800" dirty="0">
                <a:solidFill>
                  <a:srgbClr val="002060"/>
                </a:solidFill>
              </a:rPr>
              <a:t> Is my case balanced?</a:t>
            </a:r>
          </a:p>
        </p:txBody>
      </p:sp>
      <p:sp>
        <p:nvSpPr>
          <p:cNvPr id="40" name="Preparation"/>
          <p:cNvSpPr>
            <a:spLocks noGrp="1"/>
          </p:cNvSpPr>
          <p:nvPr>
            <p:ph type="title"/>
          </p:nvPr>
        </p:nvSpPr>
        <p:spPr>
          <a:xfrm>
            <a:off x="1485900" y="205978"/>
            <a:ext cx="6172200" cy="857251"/>
          </a:xfrm>
          <a:prstGeom prst="rect">
            <a:avLst/>
          </a:prstGeom>
        </p:spPr>
        <p:txBody>
          <a:bodyPr>
            <a:normAutofit/>
          </a:bodyPr>
          <a:lstStyle/>
          <a:p>
            <a:r>
              <a:rPr dirty="0"/>
              <a:t>Preparation</a:t>
            </a:r>
          </a:p>
        </p:txBody>
      </p:sp>
    </p:spTree>
    <p:extLst>
      <p:ext uri="{BB962C8B-B14F-4D97-AF65-F5344CB8AC3E}">
        <p14:creationId xmlns:p14="http://schemas.microsoft.com/office/powerpoint/2010/main" val="3200427272"/>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 the outline</a:t>
            </a:r>
            <a:endParaRPr lang="en-GB" dirty="0"/>
          </a:p>
        </p:txBody>
      </p:sp>
      <p:sp>
        <p:nvSpPr>
          <p:cNvPr id="3" name="Text Placeholder 2"/>
          <p:cNvSpPr>
            <a:spLocks noGrp="1"/>
          </p:cNvSpPr>
          <p:nvPr>
            <p:ph type="body" idx="1"/>
          </p:nvPr>
        </p:nvSpPr>
        <p:spPr>
          <a:xfrm>
            <a:off x="251520" y="1200150"/>
            <a:ext cx="8229600" cy="3943350"/>
          </a:xfrm>
        </p:spPr>
        <p:txBody>
          <a:bodyPr/>
          <a:lstStyle/>
          <a:p>
            <a:pPr marL="742950" lvl="1" indent="-285750" fontAlgn="base">
              <a:buClr>
                <a:schemeClr val="tx2"/>
              </a:buClr>
              <a:buFont typeface="+mj-lt"/>
              <a:buAutoNum type="arabicPeriod"/>
            </a:pPr>
            <a:r>
              <a:rPr lang="en-US" sz="1600" dirty="0" smtClean="0">
                <a:solidFill>
                  <a:schemeClr val="tx2"/>
                </a:solidFill>
                <a:latin typeface="Arial Bold" panose="020B0704020202020204" pitchFamily="34" charset="0"/>
                <a:ea typeface="Arial Unicode MS" panose="020B0604020202020204" pitchFamily="34" charset="-128"/>
                <a:cs typeface="Arial Bold" panose="020B0704020202020204" pitchFamily="34" charset="0"/>
              </a:rPr>
              <a:t>Skeleton plan</a:t>
            </a:r>
            <a:endParaRPr lang="en-GB"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endParaRPr>
          </a:p>
          <a:p>
            <a:pPr marL="742950" lvl="1" indent="-285750" fontAlgn="base">
              <a:buClr>
                <a:schemeClr val="tx2"/>
              </a:buClr>
              <a:buFont typeface="+mj-lt"/>
              <a:buAutoNum type="arabicPeriod"/>
            </a:pPr>
            <a:r>
              <a:rPr lang="en-US"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rPr>
              <a:t>Unity which you understand and can find your way around it and assist the panel</a:t>
            </a:r>
            <a:endParaRPr lang="en-GB"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endParaRPr>
          </a:p>
          <a:p>
            <a:pPr marL="742950" lvl="1" indent="-285750" fontAlgn="base">
              <a:buClr>
                <a:schemeClr val="tx2"/>
              </a:buClr>
              <a:buFont typeface="+mj-lt"/>
              <a:buAutoNum type="arabicPeriod"/>
            </a:pPr>
            <a:r>
              <a:rPr lang="en-US"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rPr>
              <a:t>Shape and structure</a:t>
            </a:r>
            <a:endParaRPr lang="en-GB"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endParaRPr>
          </a:p>
          <a:p>
            <a:pPr marL="1143000" lvl="2" fontAlgn="base">
              <a:buClr>
                <a:schemeClr val="tx2"/>
              </a:buClr>
              <a:buFont typeface="Arial" panose="020B0604020202020204" pitchFamily="34" charset="0"/>
              <a:buChar char="•"/>
            </a:pPr>
            <a:r>
              <a:rPr lang="en-US"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rPr>
              <a:t>Who is the student - relevant details and background  </a:t>
            </a:r>
            <a:endParaRPr lang="en-GB"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endParaRPr>
          </a:p>
          <a:p>
            <a:pPr marL="1143000" lvl="2" fontAlgn="base">
              <a:buClr>
                <a:schemeClr val="tx2"/>
              </a:buClr>
              <a:buFont typeface="Arial" panose="020B0604020202020204" pitchFamily="34" charset="0"/>
              <a:buChar char="•"/>
            </a:pPr>
            <a:r>
              <a:rPr lang="en-US" sz="1600" dirty="0" smtClean="0">
                <a:solidFill>
                  <a:schemeClr val="tx2"/>
                </a:solidFill>
                <a:latin typeface="Arial Bold" panose="020B0704020202020204" pitchFamily="34" charset="0"/>
                <a:ea typeface="Arial Unicode MS" panose="020B0604020202020204" pitchFamily="34" charset="-128"/>
                <a:cs typeface="Arial Bold" panose="020B0704020202020204" pitchFamily="34" charset="0"/>
              </a:rPr>
              <a:t>What happened</a:t>
            </a:r>
            <a:r>
              <a:rPr lang="en-GB" sz="1600" dirty="0" smtClean="0">
                <a:solidFill>
                  <a:schemeClr val="tx2"/>
                </a:solidFill>
                <a:latin typeface="Arial Bold" panose="020B0704020202020204" pitchFamily="34" charset="0"/>
                <a:ea typeface="Arial Unicode MS" panose="020B0604020202020204" pitchFamily="34" charset="-128"/>
                <a:cs typeface="Arial Bold" panose="020B0704020202020204" pitchFamily="34" charset="0"/>
              </a:rPr>
              <a:t> (</a:t>
            </a:r>
            <a:r>
              <a:rPr lang="en-US"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rPr>
              <a:t>c</a:t>
            </a:r>
            <a:r>
              <a:rPr lang="en-US" sz="1600" dirty="0" smtClean="0">
                <a:solidFill>
                  <a:schemeClr val="tx2"/>
                </a:solidFill>
                <a:latin typeface="Arial Bold" panose="020B0704020202020204" pitchFamily="34" charset="0"/>
                <a:ea typeface="Arial Unicode MS" panose="020B0604020202020204" pitchFamily="34" charset="-128"/>
                <a:cs typeface="Arial Bold" panose="020B0704020202020204" pitchFamily="34" charset="0"/>
              </a:rPr>
              <a:t>hronology vs importance) </a:t>
            </a:r>
          </a:p>
          <a:p>
            <a:pPr marL="1143000" lvl="2" fontAlgn="base">
              <a:buClr>
                <a:schemeClr val="tx2"/>
              </a:buClr>
              <a:buFont typeface="Arial" panose="020B0604020202020204" pitchFamily="34" charset="0"/>
              <a:buChar char="•"/>
            </a:pPr>
            <a:r>
              <a:rPr lang="en-US" sz="1600" dirty="0" smtClean="0">
                <a:solidFill>
                  <a:schemeClr val="tx2"/>
                </a:solidFill>
                <a:latin typeface="Arial Bold" panose="020B0704020202020204" pitchFamily="34" charset="0"/>
                <a:ea typeface="Arial Unicode MS" panose="020B0604020202020204" pitchFamily="34" charset="-128"/>
                <a:cs typeface="Arial Bold" panose="020B0704020202020204" pitchFamily="34" charset="0"/>
              </a:rPr>
              <a:t>SGUL </a:t>
            </a:r>
            <a:r>
              <a:rPr lang="en-US"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rPr>
              <a:t>case: what is your case &amp; what do you want the </a:t>
            </a:r>
            <a:r>
              <a:rPr lang="en-US" sz="1600" dirty="0" smtClean="0">
                <a:solidFill>
                  <a:schemeClr val="tx2"/>
                </a:solidFill>
                <a:latin typeface="Arial Bold" panose="020B0704020202020204" pitchFamily="34" charset="0"/>
                <a:ea typeface="Arial Unicode MS" panose="020B0604020202020204" pitchFamily="34" charset="-128"/>
                <a:cs typeface="Arial Bold" panose="020B0704020202020204" pitchFamily="34" charset="0"/>
              </a:rPr>
              <a:t>Committee </a:t>
            </a:r>
            <a:r>
              <a:rPr lang="en-US"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rPr>
              <a:t>to decide</a:t>
            </a:r>
            <a:endParaRPr lang="en-GB"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endParaRPr>
          </a:p>
          <a:p>
            <a:pPr marL="1143000" lvl="2" fontAlgn="base">
              <a:buClr>
                <a:schemeClr val="tx2"/>
              </a:buClr>
              <a:buFont typeface="Arial" panose="020B0604020202020204" pitchFamily="34" charset="0"/>
              <a:buChar char="•"/>
            </a:pPr>
            <a:r>
              <a:rPr lang="fr-FR"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rPr>
              <a:t>Relevant guidance </a:t>
            </a:r>
            <a:r>
              <a:rPr lang="fr-FR" sz="1600" dirty="0" err="1">
                <a:solidFill>
                  <a:schemeClr val="tx2"/>
                </a:solidFill>
                <a:latin typeface="Arial Bold" panose="020B0704020202020204" pitchFamily="34" charset="0"/>
                <a:ea typeface="Arial Unicode MS" panose="020B0604020202020204" pitchFamily="34" charset="-128"/>
                <a:cs typeface="Arial Bold" panose="020B0704020202020204" pitchFamily="34" charset="0"/>
              </a:rPr>
              <a:t>extracts</a:t>
            </a:r>
            <a:endParaRPr lang="en-GB"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endParaRPr>
          </a:p>
          <a:p>
            <a:pPr marL="1143000" lvl="2" fontAlgn="base">
              <a:buClr>
                <a:schemeClr val="tx2"/>
              </a:buClr>
              <a:buFont typeface="Arial" panose="020B0604020202020204" pitchFamily="34" charset="0"/>
              <a:buChar char="•"/>
            </a:pPr>
            <a:r>
              <a:rPr lang="fr-FR"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rPr>
              <a:t>Sanctions</a:t>
            </a:r>
            <a:r>
              <a:rPr lang="en-US"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rPr>
              <a:t>: discuss each in turn</a:t>
            </a:r>
            <a:endParaRPr lang="en-GB"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endParaRPr>
          </a:p>
          <a:p>
            <a:pPr marL="1143000" lvl="2" fontAlgn="base">
              <a:buClr>
                <a:schemeClr val="tx2"/>
              </a:buClr>
              <a:buFont typeface="Arial" panose="020B0604020202020204" pitchFamily="34" charset="0"/>
              <a:buChar char="•"/>
            </a:pPr>
            <a:r>
              <a:rPr lang="en-US"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rPr>
              <a:t>Name and date</a:t>
            </a:r>
            <a:endParaRPr lang="en-GB"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endParaRPr>
          </a:p>
          <a:p>
            <a:pPr marL="742950" lvl="1" indent="-285750" fontAlgn="base">
              <a:buClr>
                <a:schemeClr val="tx2"/>
              </a:buClr>
              <a:buFont typeface="+mj-lt"/>
              <a:buAutoNum type="arabicPeriod"/>
            </a:pPr>
            <a:r>
              <a:rPr lang="en-US"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rPr>
              <a:t>Identify the gaps: either request more info, or, if not practicable, be aware where the gaps are</a:t>
            </a:r>
            <a:endParaRPr lang="en-GB" sz="1600" dirty="0">
              <a:solidFill>
                <a:schemeClr val="tx2"/>
              </a:solidFill>
              <a:latin typeface="Arial Bold" panose="020B0704020202020204" pitchFamily="34" charset="0"/>
              <a:ea typeface="Arial Unicode MS" panose="020B0604020202020204" pitchFamily="34" charset="-128"/>
              <a:cs typeface="Arial Bold" panose="020B0704020202020204" pitchFamily="34" charset="0"/>
            </a:endParaRPr>
          </a:p>
          <a:p>
            <a:endParaRPr lang="en-GB" sz="1600" dirty="0">
              <a:solidFill>
                <a:schemeClr val="tx2"/>
              </a:solidFill>
              <a:latin typeface="Arial Bold" panose="020B0704020202020204" pitchFamily="34" charset="0"/>
              <a:cs typeface="Arial Bold" panose="020B0704020202020204" pitchFamily="34" charset="0"/>
            </a:endParaRPr>
          </a:p>
        </p:txBody>
      </p:sp>
    </p:spTree>
    <p:extLst>
      <p:ext uri="{BB962C8B-B14F-4D97-AF65-F5344CB8AC3E}">
        <p14:creationId xmlns:p14="http://schemas.microsoft.com/office/powerpoint/2010/main" val="2597294315"/>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What are you asked to do?…"/>
          <p:cNvSpPr>
            <a:spLocks noGrp="1"/>
          </p:cNvSpPr>
          <p:nvPr>
            <p:ph type="body" idx="1"/>
          </p:nvPr>
        </p:nvSpPr>
        <p:spPr>
          <a:xfrm>
            <a:off x="611560" y="987574"/>
            <a:ext cx="6172200" cy="3943350"/>
          </a:xfrm>
          <a:prstGeom prst="rect">
            <a:avLst/>
          </a:prstGeom>
        </p:spPr>
        <p:txBody>
          <a:bodyPr/>
          <a:lstStyle/>
          <a:p>
            <a:pPr marL="171450" indent="-171450">
              <a:buAutoNum type="arabicPeriod"/>
              <a:defRPr sz="2200"/>
            </a:pPr>
            <a:r>
              <a:rPr sz="1800" dirty="0"/>
              <a:t> What are you asked to do?</a:t>
            </a:r>
          </a:p>
          <a:p>
            <a:pPr marL="171450" indent="-171450">
              <a:buAutoNum type="arabicPeriod"/>
              <a:defRPr sz="2200"/>
            </a:pPr>
            <a:r>
              <a:rPr sz="1800" dirty="0"/>
              <a:t> What does the </a:t>
            </a:r>
            <a:r>
              <a:rPr lang="en-GB" sz="1800" dirty="0" smtClean="0"/>
              <a:t>Committee</a:t>
            </a:r>
            <a:r>
              <a:rPr sz="1800" dirty="0" smtClean="0"/>
              <a:t> </a:t>
            </a:r>
            <a:r>
              <a:rPr sz="1800" dirty="0"/>
              <a:t>need to decide on? (Primary question): FTP (?) Sanctions(?)</a:t>
            </a:r>
          </a:p>
          <a:p>
            <a:pPr marL="171450" indent="-171450">
              <a:buAutoNum type="arabicPeriod"/>
              <a:defRPr sz="2200"/>
            </a:pPr>
            <a:r>
              <a:rPr sz="1800" dirty="0"/>
              <a:t> Absorb and </a:t>
            </a:r>
            <a:r>
              <a:rPr sz="1800" dirty="0" err="1"/>
              <a:t>organise</a:t>
            </a:r>
            <a:r>
              <a:rPr sz="1800" dirty="0"/>
              <a:t> the facts OPEN MIND!</a:t>
            </a:r>
          </a:p>
          <a:p>
            <a:pPr marL="171450" indent="-171450">
              <a:buAutoNum type="arabicPeriod"/>
              <a:defRPr sz="2200"/>
            </a:pPr>
            <a:r>
              <a:rPr sz="1800" dirty="0"/>
              <a:t> Construct a </a:t>
            </a:r>
            <a:r>
              <a:rPr sz="1800" dirty="0" smtClean="0"/>
              <a:t>framework</a:t>
            </a:r>
            <a:endParaRPr lang="en-GB" sz="1800" dirty="0" smtClean="0"/>
          </a:p>
          <a:p>
            <a:pPr marL="171450" indent="-171450">
              <a:buAutoNum type="arabicPeriod"/>
              <a:defRPr sz="2200"/>
            </a:pPr>
            <a:r>
              <a:rPr lang="en-GB" sz="1800" dirty="0" smtClean="0"/>
              <a:t>Consider implicit questions</a:t>
            </a:r>
            <a:endParaRPr sz="1800" dirty="0"/>
          </a:p>
          <a:p>
            <a:pPr marL="171450" indent="-171450">
              <a:buAutoNum type="arabicPeriod"/>
              <a:defRPr sz="2200"/>
            </a:pPr>
            <a:r>
              <a:rPr sz="1800" dirty="0"/>
              <a:t> </a:t>
            </a:r>
            <a:r>
              <a:rPr lang="en-GB" sz="1800" dirty="0" smtClean="0"/>
              <a:t>Plan the outline</a:t>
            </a:r>
          </a:p>
          <a:p>
            <a:pPr marL="171450" indent="-171450">
              <a:buAutoNum type="arabicPeriod"/>
              <a:defRPr sz="2200"/>
            </a:pPr>
            <a:r>
              <a:rPr lang="en-GB" sz="1800" b="1" dirty="0" smtClean="0">
                <a:solidFill>
                  <a:srgbClr val="00B050"/>
                </a:solidFill>
              </a:rPr>
              <a:t> </a:t>
            </a:r>
            <a:r>
              <a:rPr sz="1800" b="1" dirty="0" smtClean="0">
                <a:solidFill>
                  <a:srgbClr val="00B050"/>
                </a:solidFill>
              </a:rPr>
              <a:t>Keep review</a:t>
            </a:r>
            <a:r>
              <a:rPr lang="en-GB" sz="1800" b="1" dirty="0" err="1" smtClean="0">
                <a:solidFill>
                  <a:srgbClr val="00B050"/>
                </a:solidFill>
              </a:rPr>
              <a:t>ing</a:t>
            </a:r>
            <a:r>
              <a:rPr sz="1800" b="1" dirty="0" smtClean="0">
                <a:solidFill>
                  <a:srgbClr val="00B050"/>
                </a:solidFill>
              </a:rPr>
              <a:t> </a:t>
            </a:r>
            <a:r>
              <a:rPr sz="1800" b="1" dirty="0">
                <a:solidFill>
                  <a:srgbClr val="00B050"/>
                </a:solidFill>
              </a:rPr>
              <a:t>the case until it makes sense</a:t>
            </a:r>
          </a:p>
          <a:p>
            <a:pPr marL="171450" indent="-171450">
              <a:buAutoNum type="arabicPeriod"/>
              <a:defRPr sz="2200"/>
            </a:pPr>
            <a:r>
              <a:rPr sz="1800" b="1" dirty="0">
                <a:solidFill>
                  <a:srgbClr val="00B050"/>
                </a:solidFill>
              </a:rPr>
              <a:t> Make a clear recommendation </a:t>
            </a:r>
          </a:p>
          <a:p>
            <a:pPr marL="171450" indent="-171450">
              <a:buAutoNum type="arabicPeriod"/>
              <a:defRPr sz="2200"/>
            </a:pPr>
            <a:r>
              <a:rPr sz="1800" b="1" dirty="0">
                <a:solidFill>
                  <a:srgbClr val="00B050"/>
                </a:solidFill>
              </a:rPr>
              <a:t> Is my </a:t>
            </a:r>
            <a:r>
              <a:rPr sz="1800" b="1" dirty="0" smtClean="0">
                <a:solidFill>
                  <a:srgbClr val="00B050"/>
                </a:solidFill>
              </a:rPr>
              <a:t>case </a:t>
            </a:r>
            <a:r>
              <a:rPr sz="1800" b="1" dirty="0">
                <a:solidFill>
                  <a:srgbClr val="00B050"/>
                </a:solidFill>
              </a:rPr>
              <a:t>balanced?</a:t>
            </a:r>
          </a:p>
        </p:txBody>
      </p:sp>
      <p:sp>
        <p:nvSpPr>
          <p:cNvPr id="40" name="Preparation"/>
          <p:cNvSpPr>
            <a:spLocks noGrp="1"/>
          </p:cNvSpPr>
          <p:nvPr>
            <p:ph type="title"/>
          </p:nvPr>
        </p:nvSpPr>
        <p:spPr>
          <a:xfrm>
            <a:off x="1485900" y="205978"/>
            <a:ext cx="6172200" cy="857251"/>
          </a:xfrm>
          <a:prstGeom prst="rect">
            <a:avLst/>
          </a:prstGeom>
        </p:spPr>
        <p:txBody>
          <a:bodyPr>
            <a:normAutofit/>
          </a:bodyPr>
          <a:lstStyle/>
          <a:p>
            <a:r>
              <a:t>Preparation</a:t>
            </a:r>
          </a:p>
        </p:txBody>
      </p:sp>
    </p:spTree>
    <p:extLst>
      <p:ext uri="{BB962C8B-B14F-4D97-AF65-F5344CB8AC3E}">
        <p14:creationId xmlns:p14="http://schemas.microsoft.com/office/powerpoint/2010/main" val="2433316237"/>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GUL Officer: Written Case"/>
          <p:cNvSpPr>
            <a:spLocks noGrp="1"/>
          </p:cNvSpPr>
          <p:nvPr>
            <p:ph type="title"/>
          </p:nvPr>
        </p:nvSpPr>
        <p:spPr>
          <a:xfrm>
            <a:off x="457200" y="69055"/>
            <a:ext cx="6883052" cy="1131095"/>
          </a:xfrm>
          <a:prstGeom prst="rect">
            <a:avLst/>
          </a:prstGeom>
        </p:spPr>
        <p:txBody>
          <a:bodyPr/>
          <a:lstStyle/>
          <a:p>
            <a:r>
              <a:rPr dirty="0"/>
              <a:t>SGUL Officer: Written Case</a:t>
            </a:r>
          </a:p>
        </p:txBody>
      </p:sp>
      <p:sp>
        <p:nvSpPr>
          <p:cNvPr id="50" name="The writing process:…"/>
          <p:cNvSpPr>
            <a:spLocks noGrp="1"/>
          </p:cNvSpPr>
          <p:nvPr>
            <p:ph type="body" idx="1"/>
          </p:nvPr>
        </p:nvSpPr>
        <p:spPr>
          <a:prstGeom prst="rect">
            <a:avLst/>
          </a:prstGeom>
        </p:spPr>
        <p:txBody>
          <a:bodyPr anchor="ctr"/>
          <a:lstStyle/>
          <a:p>
            <a:pPr marL="0" indent="0" algn="ctr">
              <a:buSzTx/>
              <a:buNone/>
            </a:pPr>
            <a:r>
              <a:rPr dirty="0"/>
              <a:t>The writing process</a:t>
            </a:r>
            <a:r>
              <a:rPr dirty="0" smtClean="0"/>
              <a:t>:</a:t>
            </a:r>
            <a:endParaRPr lang="en-GB" dirty="0" smtClean="0"/>
          </a:p>
          <a:p>
            <a:pPr marL="0" indent="0" algn="ctr">
              <a:buSzTx/>
              <a:buNone/>
            </a:pPr>
            <a:r>
              <a:rPr dirty="0" smtClean="0"/>
              <a:t> </a:t>
            </a:r>
            <a:endParaRPr dirty="0"/>
          </a:p>
          <a:p>
            <a:pPr marL="0" indent="0" algn="ctr">
              <a:buSzTx/>
              <a:buNone/>
            </a:pPr>
            <a:r>
              <a:rPr dirty="0"/>
              <a:t>putting your case on paper</a:t>
            </a:r>
          </a:p>
        </p:txBody>
      </p:sp>
    </p:spTree>
    <p:extLst>
      <p:ext uri="{BB962C8B-B14F-4D97-AF65-F5344CB8AC3E}">
        <p14:creationId xmlns:p14="http://schemas.microsoft.com/office/powerpoint/2010/main" val="4281124009"/>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Your case is NOT:"/>
          <p:cNvSpPr>
            <a:spLocks noGrp="1"/>
          </p:cNvSpPr>
          <p:nvPr>
            <p:ph type="title"/>
          </p:nvPr>
        </p:nvSpPr>
        <p:spPr>
          <a:prstGeom prst="rect">
            <a:avLst/>
          </a:prstGeom>
        </p:spPr>
        <p:txBody>
          <a:bodyPr/>
          <a:lstStyle/>
          <a:p>
            <a:r>
              <a:t>Your case is NOT:</a:t>
            </a:r>
          </a:p>
        </p:txBody>
      </p:sp>
      <p:sp>
        <p:nvSpPr>
          <p:cNvPr id="53" name="a legal argument…"/>
          <p:cNvSpPr>
            <a:spLocks noGrp="1"/>
          </p:cNvSpPr>
          <p:nvPr>
            <p:ph type="body" idx="1"/>
          </p:nvPr>
        </p:nvSpPr>
        <p:spPr>
          <a:prstGeom prst="rect">
            <a:avLst/>
          </a:prstGeom>
        </p:spPr>
        <p:txBody>
          <a:bodyPr/>
          <a:lstStyle/>
          <a:p>
            <a:pPr marL="240632" indent="-240632">
              <a:buSzPct val="60000"/>
              <a:buBlip>
                <a:blip r:embed="rId2"/>
              </a:buBlip>
              <a:defRPr sz="2200"/>
            </a:pPr>
            <a:r>
              <a:t>a legal argument</a:t>
            </a:r>
          </a:p>
          <a:p>
            <a:pPr marL="240632" indent="-240632">
              <a:buSzPct val="60000"/>
              <a:buBlip>
                <a:blip r:embed="rId2"/>
              </a:buBlip>
              <a:defRPr sz="2200"/>
            </a:pPr>
            <a:r>
              <a:t>your own opinion</a:t>
            </a:r>
          </a:p>
          <a:p>
            <a:pPr marL="240632" indent="-240632">
              <a:buSzPct val="60000"/>
              <a:buBlip>
                <a:blip r:embed="rId2"/>
              </a:buBlip>
              <a:defRPr sz="2200"/>
            </a:pPr>
            <a:r>
              <a:t>an essay</a:t>
            </a:r>
          </a:p>
          <a:p>
            <a:pPr marL="240632" indent="-240632">
              <a:buSzPct val="60000"/>
              <a:buBlip>
                <a:blip r:embed="rId2"/>
              </a:buBlip>
              <a:defRPr sz="2200"/>
            </a:pPr>
            <a:r>
              <a:t>an instruction</a:t>
            </a:r>
          </a:p>
          <a:p>
            <a:pPr marL="240632" indent="-240632">
              <a:buSzPct val="60000"/>
              <a:buBlip>
                <a:blip r:embed="rId2"/>
              </a:buBlip>
              <a:defRPr sz="2200"/>
            </a:pPr>
            <a:r>
              <a:t>a submission</a:t>
            </a:r>
          </a:p>
          <a:p>
            <a:pPr marL="240632" indent="-240632">
              <a:buSzPct val="60000"/>
              <a:buBlip>
                <a:blip r:embed="rId2"/>
              </a:buBlip>
              <a:defRPr sz="2200"/>
            </a:pPr>
            <a:r>
              <a:t>a witch hunt</a:t>
            </a:r>
          </a:p>
          <a:p>
            <a:pPr marL="240632" indent="-240632">
              <a:buSzPct val="60000"/>
              <a:buBlip>
                <a:blip r:embed="rId2"/>
              </a:buBlip>
              <a:defRPr sz="2200"/>
            </a:pPr>
            <a:r>
              <a:t>an attempt to paint a unilateral dark picture of the student</a:t>
            </a:r>
          </a:p>
        </p:txBody>
      </p:sp>
    </p:spTree>
    <p:extLst>
      <p:ext uri="{BB962C8B-B14F-4D97-AF65-F5344CB8AC3E}">
        <p14:creationId xmlns:p14="http://schemas.microsoft.com/office/powerpoint/2010/main" val="1724830331"/>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Your case is:"/>
          <p:cNvSpPr>
            <a:spLocks noGrp="1"/>
          </p:cNvSpPr>
          <p:nvPr>
            <p:ph type="title"/>
          </p:nvPr>
        </p:nvSpPr>
        <p:spPr>
          <a:prstGeom prst="rect">
            <a:avLst/>
          </a:prstGeom>
        </p:spPr>
        <p:txBody>
          <a:bodyPr/>
          <a:lstStyle/>
          <a:p>
            <a:r>
              <a:t>Your case is:</a:t>
            </a:r>
          </a:p>
        </p:txBody>
      </p:sp>
      <p:sp>
        <p:nvSpPr>
          <p:cNvPr id="56" name="balanced account of facts…"/>
          <p:cNvSpPr>
            <a:spLocks noGrp="1"/>
          </p:cNvSpPr>
          <p:nvPr>
            <p:ph type="body" idx="1"/>
          </p:nvPr>
        </p:nvSpPr>
        <p:spPr>
          <a:prstGeom prst="rect">
            <a:avLst/>
          </a:prstGeom>
        </p:spPr>
        <p:txBody>
          <a:bodyPr/>
          <a:lstStyle/>
          <a:p>
            <a:pPr marL="240632" indent="-240632">
              <a:buSzPct val="60000"/>
              <a:buBlip>
                <a:blip r:embed="rId2"/>
              </a:buBlip>
              <a:defRPr sz="2200"/>
            </a:pPr>
            <a:r>
              <a:rPr dirty="0"/>
              <a:t>balanced account of facts</a:t>
            </a:r>
          </a:p>
          <a:p>
            <a:pPr marL="240632" indent="-240632">
              <a:buSzPct val="60000"/>
              <a:buBlip>
                <a:blip r:embed="rId2"/>
              </a:buBlip>
              <a:defRPr sz="2200"/>
            </a:pPr>
            <a:r>
              <a:rPr dirty="0"/>
              <a:t>assistance for the </a:t>
            </a:r>
            <a:r>
              <a:rPr lang="en-GB" dirty="0" smtClean="0"/>
              <a:t>Committee</a:t>
            </a:r>
            <a:endParaRPr dirty="0"/>
          </a:p>
          <a:p>
            <a:pPr marL="240632" indent="-240632">
              <a:buSzPct val="60000"/>
              <a:buBlip>
                <a:blip r:embed="rId2"/>
              </a:buBlip>
              <a:defRPr sz="2200"/>
            </a:pPr>
            <a:r>
              <a:rPr dirty="0"/>
              <a:t>summary of issues and relevant guidelines</a:t>
            </a:r>
          </a:p>
          <a:p>
            <a:pPr marL="240632" indent="-240632">
              <a:buSzPct val="60000"/>
              <a:buBlip>
                <a:blip r:embed="rId2"/>
              </a:buBlip>
              <a:defRPr sz="2200"/>
            </a:pPr>
            <a:r>
              <a:rPr dirty="0"/>
              <a:t>explanation of the SGUL position</a:t>
            </a:r>
          </a:p>
          <a:p>
            <a:pPr marL="240632" indent="-240632">
              <a:buSzPct val="60000"/>
              <a:buBlip>
                <a:blip r:embed="rId2"/>
              </a:buBlip>
              <a:defRPr sz="2200"/>
            </a:pPr>
            <a:r>
              <a:rPr dirty="0"/>
              <a:t>advice to the </a:t>
            </a:r>
            <a:r>
              <a:rPr lang="en-GB" dirty="0" smtClean="0"/>
              <a:t>Committee</a:t>
            </a:r>
            <a:r>
              <a:rPr dirty="0" smtClean="0"/>
              <a:t> </a:t>
            </a:r>
            <a:r>
              <a:rPr dirty="0"/>
              <a:t>on what outcome SGUL wants</a:t>
            </a:r>
          </a:p>
        </p:txBody>
      </p:sp>
    </p:spTree>
    <p:extLst>
      <p:ext uri="{BB962C8B-B14F-4D97-AF65-F5344CB8AC3E}">
        <p14:creationId xmlns:p14="http://schemas.microsoft.com/office/powerpoint/2010/main" val="1703654160"/>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 this session:</a:t>
            </a:r>
            <a:endParaRPr lang="en-GB"/>
          </a:p>
        </p:txBody>
      </p:sp>
      <p:sp>
        <p:nvSpPr>
          <p:cNvPr id="3" name="Text Placeholder 2"/>
          <p:cNvSpPr>
            <a:spLocks noGrp="1"/>
          </p:cNvSpPr>
          <p:nvPr>
            <p:ph type="body" idx="1"/>
          </p:nvPr>
        </p:nvSpPr>
        <p:spPr/>
        <p:txBody>
          <a:bodyPr/>
          <a:lstStyle/>
          <a:p>
            <a:pPr marL="342900" lvl="0" indent="-342900">
              <a:buFont typeface="Arial" panose="020B0604020202020204" pitchFamily="34" charset="0"/>
              <a:buChar char="•"/>
            </a:pPr>
            <a:r>
              <a:rPr lang="en-GB" sz="2400" b="0" dirty="0"/>
              <a:t>The role of Presenting Officer, on behalf of SGUL</a:t>
            </a:r>
          </a:p>
          <a:p>
            <a:pPr marL="342900" lvl="0" indent="-342900">
              <a:buFont typeface="Arial" panose="020B0604020202020204" pitchFamily="34" charset="0"/>
              <a:buChar char="•"/>
            </a:pPr>
            <a:r>
              <a:rPr lang="en-GB" sz="2400" b="0" dirty="0"/>
              <a:t>Preparing the SGUL case to present to a Hearing Committee</a:t>
            </a:r>
          </a:p>
          <a:p>
            <a:pPr marL="342900" lvl="0" indent="-342900">
              <a:buFont typeface="Arial" panose="020B0604020202020204" pitchFamily="34" charset="0"/>
              <a:buChar char="•"/>
            </a:pPr>
            <a:r>
              <a:rPr lang="en-GB" sz="2400" b="0" dirty="0"/>
              <a:t>Committee membership</a:t>
            </a:r>
          </a:p>
          <a:p>
            <a:pPr marL="342900" lvl="0" indent="-342900">
              <a:buFont typeface="Arial" panose="020B0604020202020204" pitchFamily="34" charset="0"/>
              <a:buChar char="•"/>
            </a:pPr>
            <a:r>
              <a:rPr lang="en-GB" sz="2400" b="0" dirty="0"/>
              <a:t>Role of the committee members</a:t>
            </a:r>
          </a:p>
          <a:p>
            <a:pPr marL="342900" lvl="0" indent="-342900">
              <a:buFont typeface="Arial" panose="020B0604020202020204" pitchFamily="34" charset="0"/>
              <a:buChar char="•"/>
            </a:pPr>
            <a:r>
              <a:rPr lang="en-GB" sz="2400" b="0" dirty="0"/>
              <a:t>How to prepare for a Hearing Committee</a:t>
            </a:r>
          </a:p>
          <a:p>
            <a:pPr marL="342900" lvl="0" indent="-342900">
              <a:buFont typeface="Arial" panose="020B0604020202020204" pitchFamily="34" charset="0"/>
              <a:buChar char="•"/>
            </a:pPr>
            <a:r>
              <a:rPr lang="en-GB" sz="2400" b="0" dirty="0"/>
              <a:t>What to expect on the day</a:t>
            </a:r>
          </a:p>
          <a:p>
            <a:pPr marL="342900" lvl="0" indent="-342900">
              <a:buFont typeface="Arial" panose="020B0604020202020204" pitchFamily="34" charset="0"/>
              <a:buChar char="•"/>
            </a:pPr>
            <a:r>
              <a:rPr lang="en-GB" sz="2400" b="0" dirty="0"/>
              <a:t>Outcomes – sanctions, proportionality and justification of decision making</a:t>
            </a:r>
          </a:p>
          <a:p>
            <a:endParaRPr lang="en-GB" sz="2400" dirty="0"/>
          </a:p>
        </p:txBody>
      </p:sp>
    </p:spTree>
    <p:extLst>
      <p:ext uri="{BB962C8B-B14F-4D97-AF65-F5344CB8AC3E}">
        <p14:creationId xmlns:p14="http://schemas.microsoft.com/office/powerpoint/2010/main" val="1882227063"/>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Good case"/>
          <p:cNvSpPr>
            <a:spLocks noGrp="1"/>
          </p:cNvSpPr>
          <p:nvPr>
            <p:ph type="title"/>
          </p:nvPr>
        </p:nvSpPr>
        <p:spPr>
          <a:prstGeom prst="rect">
            <a:avLst/>
          </a:prstGeom>
        </p:spPr>
        <p:txBody>
          <a:bodyPr/>
          <a:lstStyle/>
          <a:p>
            <a:r>
              <a:rPr dirty="0"/>
              <a:t>Good case</a:t>
            </a:r>
          </a:p>
        </p:txBody>
      </p:sp>
      <p:sp>
        <p:nvSpPr>
          <p:cNvPr id="59" name="clear…"/>
          <p:cNvSpPr>
            <a:spLocks noGrp="1"/>
          </p:cNvSpPr>
          <p:nvPr>
            <p:ph type="body" idx="1"/>
          </p:nvPr>
        </p:nvSpPr>
        <p:spPr>
          <a:xfrm>
            <a:off x="457200" y="987574"/>
            <a:ext cx="8229600" cy="3943350"/>
          </a:xfrm>
          <a:prstGeom prst="rect">
            <a:avLst/>
          </a:prstGeom>
        </p:spPr>
        <p:txBody>
          <a:bodyPr/>
          <a:lstStyle/>
          <a:p>
            <a:pPr marL="240632" indent="-240632">
              <a:buSzPct val="60000"/>
              <a:buBlip>
                <a:blip r:embed="rId2"/>
              </a:buBlip>
              <a:defRPr sz="2200"/>
            </a:pPr>
            <a:r>
              <a:rPr sz="1800" dirty="0"/>
              <a:t>clear</a:t>
            </a:r>
          </a:p>
          <a:p>
            <a:pPr marL="240632" indent="-240632">
              <a:buSzPct val="60000"/>
              <a:buBlip>
                <a:blip r:embed="rId2"/>
              </a:buBlip>
              <a:defRPr sz="2200"/>
            </a:pPr>
            <a:r>
              <a:rPr sz="1800" dirty="0"/>
              <a:t>written in plain English</a:t>
            </a:r>
          </a:p>
          <a:p>
            <a:pPr marL="240632" indent="-240632">
              <a:buSzPct val="60000"/>
              <a:buBlip>
                <a:blip r:embed="rId2"/>
              </a:buBlip>
              <a:defRPr sz="2200"/>
            </a:pPr>
            <a:r>
              <a:rPr sz="1800" dirty="0"/>
              <a:t>well-structured with clear headings</a:t>
            </a:r>
          </a:p>
          <a:p>
            <a:pPr marL="240632" indent="-240632">
              <a:buSzPct val="60000"/>
              <a:buBlip>
                <a:blip r:embed="rId2"/>
              </a:buBlip>
              <a:defRPr sz="2200"/>
            </a:pPr>
            <a:r>
              <a:rPr sz="1800" dirty="0"/>
              <a:t>divided numbered paragraphs </a:t>
            </a:r>
          </a:p>
          <a:p>
            <a:pPr marL="240632" indent="-240632">
              <a:buSzPct val="60000"/>
              <a:buBlip>
                <a:blip r:embed="rId2"/>
              </a:buBlip>
              <a:defRPr sz="2200"/>
            </a:pPr>
            <a:r>
              <a:rPr sz="1800" dirty="0"/>
              <a:t>one issue per paragraph - may include mitigation</a:t>
            </a:r>
          </a:p>
          <a:p>
            <a:pPr marL="240632" indent="-240632">
              <a:buSzPct val="60000"/>
              <a:buBlip>
                <a:blip r:embed="rId2"/>
              </a:buBlip>
              <a:defRPr sz="2200"/>
            </a:pPr>
            <a:r>
              <a:rPr sz="1800" dirty="0"/>
              <a:t>chronological and logical </a:t>
            </a:r>
          </a:p>
          <a:p>
            <a:pPr marL="240632" indent="-240632">
              <a:buSzPct val="60000"/>
              <a:buBlip>
                <a:blip r:embed="rId2"/>
              </a:buBlip>
              <a:defRPr sz="2200"/>
            </a:pPr>
            <a:r>
              <a:rPr sz="1800" dirty="0"/>
              <a:t>coherent</a:t>
            </a:r>
          </a:p>
          <a:p>
            <a:pPr marL="240632" indent="-240632">
              <a:buSzPct val="60000"/>
              <a:buBlip>
                <a:blip r:embed="rId2"/>
              </a:buBlip>
              <a:defRPr sz="2200"/>
            </a:pPr>
            <a:r>
              <a:rPr sz="1800" dirty="0"/>
              <a:t>brings together relevant evidence from different sources</a:t>
            </a:r>
          </a:p>
          <a:p>
            <a:pPr marL="240632" indent="-240632">
              <a:buSzPct val="60000"/>
              <a:buBlip>
                <a:blip r:embed="rId2"/>
              </a:buBlip>
              <a:defRPr sz="2200"/>
            </a:pPr>
            <a:r>
              <a:rPr sz="1800" dirty="0"/>
              <a:t>avoids irrelevance and trifling issues</a:t>
            </a:r>
          </a:p>
          <a:p>
            <a:pPr marL="240632" indent="-240632">
              <a:buSzPct val="60000"/>
              <a:buBlip>
                <a:blip r:embed="rId2"/>
              </a:buBlip>
              <a:defRPr sz="2200"/>
            </a:pPr>
            <a:r>
              <a:rPr sz="1800" dirty="0"/>
              <a:t>signposted/referenced to evidence clearly</a:t>
            </a:r>
          </a:p>
          <a:p>
            <a:pPr marL="240632" indent="-240632">
              <a:buSzPct val="60000"/>
              <a:buBlip>
                <a:blip r:embed="rId2"/>
              </a:buBlip>
              <a:defRPr sz="2200"/>
            </a:pPr>
            <a:r>
              <a:rPr sz="1800" dirty="0"/>
              <a:t>balanced - includes your take on the mitigating factors </a:t>
            </a:r>
          </a:p>
        </p:txBody>
      </p:sp>
    </p:spTree>
    <p:extLst>
      <p:ext uri="{BB962C8B-B14F-4D97-AF65-F5344CB8AC3E}">
        <p14:creationId xmlns:p14="http://schemas.microsoft.com/office/powerpoint/2010/main" val="4090726313"/>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Hearing Committee"/>
          <p:cNvSpPr>
            <a:spLocks noGrp="1"/>
          </p:cNvSpPr>
          <p:nvPr>
            <p:ph type="title"/>
          </p:nvPr>
        </p:nvSpPr>
        <p:spPr>
          <a:prstGeom prst="rect">
            <a:avLst/>
          </a:prstGeom>
        </p:spPr>
        <p:txBody>
          <a:bodyPr/>
          <a:lstStyle/>
          <a:p>
            <a:r>
              <a:t>Hearing Committee</a:t>
            </a:r>
          </a:p>
        </p:txBody>
      </p:sp>
      <p:sp>
        <p:nvSpPr>
          <p:cNvPr id="71" name="Student with or without a representative…"/>
          <p:cNvSpPr>
            <a:spLocks noGrp="1"/>
          </p:cNvSpPr>
          <p:nvPr>
            <p:ph type="body" idx="1"/>
          </p:nvPr>
        </p:nvSpPr>
        <p:spPr>
          <a:xfrm>
            <a:off x="457200" y="696065"/>
            <a:ext cx="8229600" cy="3943350"/>
          </a:xfrm>
          <a:prstGeom prst="rect">
            <a:avLst/>
          </a:prstGeom>
        </p:spPr>
        <p:txBody>
          <a:bodyPr/>
          <a:lstStyle/>
          <a:p>
            <a:pPr marL="0" indent="0">
              <a:buSzTx/>
              <a:buNone/>
              <a:defRPr sz="1600"/>
            </a:pPr>
            <a:r>
              <a:rPr dirty="0"/>
              <a:t>Student with or without a representative</a:t>
            </a:r>
          </a:p>
          <a:p>
            <a:pPr marL="0" indent="0">
              <a:buSzTx/>
              <a:buNone/>
              <a:defRPr sz="1600"/>
            </a:pPr>
            <a:r>
              <a:rPr dirty="0"/>
              <a:t>SGUL </a:t>
            </a:r>
            <a:r>
              <a:rPr lang="en-GB" dirty="0" smtClean="0"/>
              <a:t>Presenting </a:t>
            </a:r>
            <a:r>
              <a:rPr dirty="0" smtClean="0"/>
              <a:t>Officer</a:t>
            </a:r>
            <a:endParaRPr dirty="0"/>
          </a:p>
          <a:p>
            <a:pPr marL="0" indent="0">
              <a:buSzTx/>
              <a:buNone/>
              <a:defRPr sz="1600"/>
            </a:pPr>
            <a:r>
              <a:rPr dirty="0"/>
              <a:t>Clerk</a:t>
            </a:r>
          </a:p>
          <a:p>
            <a:pPr marL="0" indent="0">
              <a:buSzTx/>
              <a:buNone/>
              <a:defRPr sz="1600"/>
            </a:pPr>
            <a:endParaRPr lang="en-GB" sz="1100" dirty="0" smtClean="0"/>
          </a:p>
          <a:p>
            <a:pPr marL="0" indent="0">
              <a:buSzTx/>
              <a:buNone/>
              <a:defRPr sz="1600"/>
            </a:pPr>
            <a:r>
              <a:rPr sz="1100" dirty="0" smtClean="0"/>
              <a:t>The </a:t>
            </a:r>
            <a:r>
              <a:rPr sz="1100" dirty="0"/>
              <a:t>Hearing Committee shall consist of seven members who have not previously been concerned in the case (including being Investigating Officer), or have provided pastoral care for the student and ideally have not been teachers of the student in question. These shall be:</a:t>
            </a:r>
          </a:p>
          <a:p>
            <a:pPr marL="0" indent="0">
              <a:buSzTx/>
              <a:buNone/>
              <a:defRPr sz="1600"/>
            </a:pPr>
            <a:r>
              <a:rPr dirty="0"/>
              <a:t>	a	A senior member of SGUL academic staff – who will be the Chair</a:t>
            </a:r>
          </a:p>
          <a:p>
            <a:pPr marL="0" indent="0">
              <a:buSzTx/>
              <a:buNone/>
              <a:defRPr sz="1600"/>
            </a:pPr>
            <a:r>
              <a:rPr dirty="0"/>
              <a:t>	b	Lay member</a:t>
            </a:r>
          </a:p>
          <a:p>
            <a:pPr marL="0" indent="0">
              <a:buSzTx/>
              <a:buNone/>
              <a:defRPr sz="1600"/>
            </a:pPr>
            <a:r>
              <a:rPr dirty="0"/>
              <a:t>	c	Student from another Higher Education Institution</a:t>
            </a:r>
          </a:p>
          <a:p>
            <a:pPr marL="0" indent="0">
              <a:buSzTx/>
              <a:buNone/>
              <a:defRPr sz="1600"/>
            </a:pPr>
            <a:r>
              <a:rPr dirty="0"/>
              <a:t>	d	Clinician from another Higher Education Institution or Trust</a:t>
            </a:r>
          </a:p>
          <a:p>
            <a:pPr marL="0" indent="0">
              <a:buSzTx/>
              <a:buNone/>
              <a:defRPr sz="1600"/>
            </a:pPr>
            <a:r>
              <a:rPr dirty="0"/>
              <a:t>	e	Psychiatrist from SGUL</a:t>
            </a:r>
          </a:p>
          <a:p>
            <a:pPr marL="0" indent="0">
              <a:buSzTx/>
              <a:buNone/>
              <a:defRPr sz="1600"/>
            </a:pPr>
            <a:r>
              <a:rPr dirty="0"/>
              <a:t>	f	One clinician from SGUL from the same profession as a student </a:t>
            </a:r>
          </a:p>
          <a:p>
            <a:pPr marL="0" indent="0">
              <a:buSzTx/>
              <a:buNone/>
              <a:defRPr sz="1600"/>
            </a:pPr>
            <a:r>
              <a:rPr dirty="0"/>
              <a:t>	g	Course Director (from a course other than the student’s</a:t>
            </a:r>
            <a:r>
              <a:rPr dirty="0" smtClean="0"/>
              <a:t>)</a:t>
            </a:r>
            <a:endParaRPr dirty="0"/>
          </a:p>
          <a:p>
            <a:pPr marL="0" indent="0">
              <a:buSzTx/>
              <a:buNone/>
              <a:defRPr sz="1600" b="1"/>
            </a:pPr>
            <a:r>
              <a:rPr dirty="0">
                <a:solidFill>
                  <a:srgbClr val="00B050"/>
                </a:solidFill>
              </a:rPr>
              <a:t>3x external appointments, 1x appointment from another course,  3 internal</a:t>
            </a:r>
          </a:p>
        </p:txBody>
      </p:sp>
    </p:spTree>
    <p:extLst>
      <p:ext uri="{BB962C8B-B14F-4D97-AF65-F5344CB8AC3E}">
        <p14:creationId xmlns:p14="http://schemas.microsoft.com/office/powerpoint/2010/main" val="259125682"/>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Body"/>
          <p:cNvSpPr>
            <a:spLocks noGrp="1"/>
          </p:cNvSpPr>
          <p:nvPr>
            <p:ph type="body" idx="1"/>
          </p:nvPr>
        </p:nvSpPr>
        <p:spPr>
          <a:xfrm>
            <a:off x="1485900" y="163189"/>
            <a:ext cx="6172200" cy="4980311"/>
          </a:xfrm>
          <a:prstGeom prst="rect">
            <a:avLst/>
          </a:prstGeom>
        </p:spPr>
        <p:txBody>
          <a:bodyPr/>
          <a:lstStyle/>
          <a:p>
            <a:pPr marL="0" indent="0">
              <a:buSzTx/>
              <a:buNone/>
            </a:pPr>
            <a:endParaRPr dirty="0"/>
          </a:p>
        </p:txBody>
      </p:sp>
      <p:graphicFrame>
        <p:nvGraphicFramePr>
          <p:cNvPr id="74" name="Table"/>
          <p:cNvGraphicFramePr/>
          <p:nvPr>
            <p:extLst>
              <p:ext uri="{D42A27DB-BD31-4B8C-83A1-F6EECF244321}">
                <p14:modId xmlns:p14="http://schemas.microsoft.com/office/powerpoint/2010/main" val="4090136453"/>
              </p:ext>
            </p:extLst>
          </p:nvPr>
        </p:nvGraphicFramePr>
        <p:xfrm>
          <a:off x="397693" y="1326042"/>
          <a:ext cx="8208911" cy="2848280"/>
        </p:xfrm>
        <a:graphic>
          <a:graphicData uri="http://schemas.openxmlformats.org/drawingml/2006/table">
            <a:tbl>
              <a:tblPr firstCol="1"/>
              <a:tblGrid>
                <a:gridCol w="1086050"/>
                <a:gridCol w="1276710"/>
                <a:gridCol w="1525672"/>
                <a:gridCol w="1440160"/>
                <a:gridCol w="1434865"/>
                <a:gridCol w="1445454"/>
              </a:tblGrid>
              <a:tr h="416494">
                <a:tc>
                  <a:txBody>
                    <a:bodyPr/>
                    <a:lstStyle/>
                    <a:p>
                      <a:pPr algn="l">
                        <a:defRPr sz="1800"/>
                      </a:pPr>
                      <a:endParaRPr sz="1400" dirty="0">
                        <a:solidFill>
                          <a:srgbClr val="7030A0"/>
                        </a:solidFill>
                      </a:endParaRPr>
                    </a:p>
                  </a:txBody>
                  <a:tcPr marL="36000" marR="36000" marT="0" marB="0" horzOverflow="overflow"/>
                </a:tc>
                <a:tc>
                  <a:txBody>
                    <a:bodyPr/>
                    <a:lstStyle/>
                    <a:p>
                      <a:pPr algn="l">
                        <a:defRPr sz="1800"/>
                      </a:pPr>
                      <a:r>
                        <a:rPr sz="1200" b="1" dirty="0">
                          <a:solidFill>
                            <a:schemeClr val="accent6">
                              <a:lumMod val="50000"/>
                            </a:schemeClr>
                          </a:solidFill>
                        </a:rPr>
                        <a:t>CRIMINAL</a:t>
                      </a:r>
                    </a:p>
                  </a:txBody>
                  <a:tcPr marL="36000" marR="36000" marT="0" marB="0" horzOverflow="overflow"/>
                </a:tc>
                <a:tc>
                  <a:txBody>
                    <a:bodyPr/>
                    <a:lstStyle/>
                    <a:p>
                      <a:pPr algn="l">
                        <a:defRPr sz="1800"/>
                      </a:pPr>
                      <a:r>
                        <a:rPr sz="1200" b="1" dirty="0">
                          <a:solidFill>
                            <a:schemeClr val="accent6">
                              <a:lumMod val="50000"/>
                            </a:schemeClr>
                          </a:solidFill>
                        </a:rPr>
                        <a:t>CIVIL</a:t>
                      </a:r>
                    </a:p>
                  </a:txBody>
                  <a:tcPr marL="36000" marR="36000" marT="0" marB="0" horzOverflow="overflow"/>
                </a:tc>
                <a:tc>
                  <a:txBody>
                    <a:bodyPr/>
                    <a:lstStyle/>
                    <a:p>
                      <a:pPr algn="l">
                        <a:defRPr sz="1800"/>
                      </a:pPr>
                      <a:r>
                        <a:rPr sz="1200" b="1" dirty="0">
                          <a:solidFill>
                            <a:schemeClr val="accent6">
                              <a:lumMod val="50000"/>
                            </a:schemeClr>
                          </a:solidFill>
                        </a:rPr>
                        <a:t>FTP HEARING COMMITTEE - HE</a:t>
                      </a:r>
                    </a:p>
                  </a:txBody>
                  <a:tcPr marL="36000" marR="36000" marT="0" marB="0" horzOverflow="overflow"/>
                </a:tc>
                <a:tc>
                  <a:txBody>
                    <a:bodyPr/>
                    <a:lstStyle/>
                    <a:p>
                      <a:pPr algn="l">
                        <a:defRPr sz="1800"/>
                      </a:pPr>
                      <a:r>
                        <a:rPr lang="en-GB" sz="1200" b="1" dirty="0" smtClean="0">
                          <a:solidFill>
                            <a:schemeClr val="accent6">
                              <a:lumMod val="50000"/>
                            </a:schemeClr>
                          </a:solidFill>
                        </a:rPr>
                        <a:t>DISCIPLINARY</a:t>
                      </a:r>
                      <a:r>
                        <a:rPr lang="en-GB" sz="1200" b="1" baseline="0" dirty="0" smtClean="0">
                          <a:solidFill>
                            <a:schemeClr val="accent6">
                              <a:lumMod val="50000"/>
                            </a:schemeClr>
                          </a:solidFill>
                        </a:rPr>
                        <a:t> PANEL</a:t>
                      </a:r>
                      <a:endParaRPr sz="1200" b="1" dirty="0">
                        <a:solidFill>
                          <a:schemeClr val="accent6">
                            <a:lumMod val="50000"/>
                          </a:schemeClr>
                        </a:solidFill>
                      </a:endParaRPr>
                    </a:p>
                  </a:txBody>
                  <a:tcPr marL="36000" marR="36000" marT="0" marB="0" horzOverflow="overflow"/>
                </a:tc>
                <a:tc>
                  <a:txBody>
                    <a:bodyPr/>
                    <a:lstStyle/>
                    <a:p>
                      <a:pPr algn="l">
                        <a:defRPr sz="1800"/>
                      </a:pPr>
                      <a:r>
                        <a:rPr sz="1200" b="1" dirty="0">
                          <a:solidFill>
                            <a:schemeClr val="accent6">
                              <a:lumMod val="50000"/>
                            </a:schemeClr>
                          </a:solidFill>
                        </a:rPr>
                        <a:t>JUDICIAL REVIEW</a:t>
                      </a:r>
                    </a:p>
                  </a:txBody>
                  <a:tcPr marL="36000" marR="36000" marT="0" marB="0" horzOverflow="overflow"/>
                </a:tc>
              </a:tr>
              <a:tr h="483079">
                <a:tc>
                  <a:txBody>
                    <a:bodyPr/>
                    <a:lstStyle/>
                    <a:p>
                      <a:pPr algn="l">
                        <a:defRPr sz="1800" b="0">
                          <a:solidFill>
                            <a:srgbClr val="000000"/>
                          </a:solidFill>
                        </a:defRPr>
                      </a:pPr>
                      <a:r>
                        <a:rPr sz="1400" b="1" i="1" dirty="0">
                          <a:solidFill>
                            <a:schemeClr val="tx2">
                              <a:lumMod val="50000"/>
                            </a:schemeClr>
                          </a:solidFill>
                        </a:rPr>
                        <a:t>Purpose</a:t>
                      </a:r>
                    </a:p>
                  </a:txBody>
                  <a:tcPr marL="36000" marR="36000" marT="0" marB="0" horzOverflow="overflow"/>
                </a:tc>
                <a:tc>
                  <a:txBody>
                    <a:bodyPr/>
                    <a:lstStyle/>
                    <a:p>
                      <a:pPr algn="l">
                        <a:defRPr sz="1800"/>
                      </a:pPr>
                      <a:r>
                        <a:rPr sz="1100" dirty="0"/>
                        <a:t>punishment</a:t>
                      </a:r>
                    </a:p>
                  </a:txBody>
                  <a:tcPr marL="36000" marR="36000" marT="0" marB="0" horzOverflow="overflow"/>
                </a:tc>
                <a:tc>
                  <a:txBody>
                    <a:bodyPr/>
                    <a:lstStyle/>
                    <a:p>
                      <a:pPr algn="l">
                        <a:defRPr sz="1800"/>
                      </a:pPr>
                      <a:r>
                        <a:rPr sz="1100" dirty="0"/>
                        <a:t>damages</a:t>
                      </a:r>
                    </a:p>
                  </a:txBody>
                  <a:tcPr marL="36000" marR="36000" marT="0" marB="0" horzOverflow="overflow"/>
                </a:tc>
                <a:tc>
                  <a:txBody>
                    <a:bodyPr/>
                    <a:lstStyle/>
                    <a:p>
                      <a:pPr algn="l">
                        <a:defRPr sz="1800"/>
                      </a:pPr>
                      <a:r>
                        <a:rPr sz="1100" b="1" dirty="0"/>
                        <a:t>public protection</a:t>
                      </a:r>
                    </a:p>
                  </a:txBody>
                  <a:tcPr marL="36000" marR="36000" marT="0" marB="0" horzOverflow="overflow"/>
                </a:tc>
                <a:tc>
                  <a:txBody>
                    <a:bodyPr/>
                    <a:lstStyle/>
                    <a:p>
                      <a:pPr algn="l">
                        <a:defRPr sz="1800"/>
                      </a:pPr>
                      <a:r>
                        <a:rPr lang="en-GB" sz="1100" b="1" dirty="0" smtClean="0"/>
                        <a:t>put matters right or public protection</a:t>
                      </a:r>
                      <a:endParaRPr sz="1100" b="1" dirty="0"/>
                    </a:p>
                  </a:txBody>
                  <a:tcPr marL="36000" marR="36000" marT="0" marB="0" horzOverflow="overflow"/>
                </a:tc>
                <a:tc>
                  <a:txBody>
                    <a:bodyPr/>
                    <a:lstStyle/>
                    <a:p>
                      <a:pPr algn="l">
                        <a:defRPr sz="1800"/>
                      </a:pPr>
                      <a:r>
                        <a:rPr sz="1100" dirty="0" smtClean="0"/>
                        <a:t>prevent from abuse of power</a:t>
                      </a:r>
                      <a:endParaRPr sz="1100" dirty="0"/>
                    </a:p>
                  </a:txBody>
                  <a:tcPr marL="36000" marR="36000" marT="0" marB="0" horzOverflow="overflow"/>
                </a:tc>
              </a:tr>
              <a:tr h="411480">
                <a:tc>
                  <a:txBody>
                    <a:bodyPr/>
                    <a:lstStyle/>
                    <a:p>
                      <a:pPr algn="l">
                        <a:defRPr sz="1800" b="0">
                          <a:solidFill>
                            <a:srgbClr val="000000"/>
                          </a:solidFill>
                        </a:defRPr>
                      </a:pPr>
                      <a:r>
                        <a:rPr sz="1400" b="1" i="1" dirty="0">
                          <a:solidFill>
                            <a:schemeClr val="tx2">
                              <a:lumMod val="50000"/>
                            </a:schemeClr>
                          </a:solidFill>
                        </a:rPr>
                        <a:t>Bringing an action</a:t>
                      </a:r>
                    </a:p>
                  </a:txBody>
                  <a:tcPr marL="36000" marR="36000" marT="0" marB="0" horzOverflow="overflow"/>
                </a:tc>
                <a:tc>
                  <a:txBody>
                    <a:bodyPr/>
                    <a:lstStyle/>
                    <a:p>
                      <a:pPr algn="l">
                        <a:defRPr sz="1800"/>
                      </a:pPr>
                      <a:r>
                        <a:rPr sz="1100"/>
                        <a:t>prosecution</a:t>
                      </a:r>
                    </a:p>
                  </a:txBody>
                  <a:tcPr marL="36000" marR="36000" marT="0" marB="0" horzOverflow="overflow"/>
                </a:tc>
                <a:tc>
                  <a:txBody>
                    <a:bodyPr/>
                    <a:lstStyle/>
                    <a:p>
                      <a:pPr algn="l">
                        <a:defRPr sz="1800"/>
                      </a:pPr>
                      <a:r>
                        <a:rPr sz="1100" dirty="0"/>
                        <a:t>claimant</a:t>
                      </a:r>
                    </a:p>
                  </a:txBody>
                  <a:tcPr marL="36000" marR="36000" marT="0" marB="0" horzOverflow="overflow"/>
                </a:tc>
                <a:tc>
                  <a:txBody>
                    <a:bodyPr/>
                    <a:lstStyle/>
                    <a:p>
                      <a:pPr algn="l">
                        <a:defRPr sz="1800"/>
                      </a:pPr>
                      <a:r>
                        <a:rPr sz="1100" b="1" dirty="0"/>
                        <a:t>public body</a:t>
                      </a:r>
                    </a:p>
                  </a:txBody>
                  <a:tcPr marL="36000" marR="36000" marT="0" marB="0" horzOverflow="overflow"/>
                </a:tc>
                <a:tc>
                  <a:txBody>
                    <a:bodyPr/>
                    <a:lstStyle/>
                    <a:p>
                      <a:pPr algn="l">
                        <a:defRPr sz="1800"/>
                      </a:pPr>
                      <a:r>
                        <a:rPr lang="en-GB" sz="1100" b="1" dirty="0" smtClean="0"/>
                        <a:t>public body</a:t>
                      </a:r>
                      <a:endParaRPr sz="1100" b="1" dirty="0"/>
                    </a:p>
                  </a:txBody>
                  <a:tcPr marL="36000" marR="36000" marT="0" marB="0" horzOverflow="overflow"/>
                </a:tc>
                <a:tc>
                  <a:txBody>
                    <a:bodyPr/>
                    <a:lstStyle/>
                    <a:p>
                      <a:pPr algn="l">
                        <a:defRPr sz="1800"/>
                      </a:pPr>
                      <a:r>
                        <a:rPr sz="1100"/>
                        <a:t>claimant</a:t>
                      </a:r>
                    </a:p>
                  </a:txBody>
                  <a:tcPr marL="36000" marR="36000" marT="0" marB="0" horzOverflow="overflow"/>
                </a:tc>
              </a:tr>
              <a:tr h="470427">
                <a:tc>
                  <a:txBody>
                    <a:bodyPr/>
                    <a:lstStyle/>
                    <a:p>
                      <a:pPr algn="l">
                        <a:defRPr sz="1800" b="0">
                          <a:solidFill>
                            <a:srgbClr val="000000"/>
                          </a:solidFill>
                        </a:defRPr>
                      </a:pPr>
                      <a:r>
                        <a:rPr sz="1400" b="1" i="1" dirty="0">
                          <a:solidFill>
                            <a:schemeClr val="tx2">
                              <a:lumMod val="50000"/>
                            </a:schemeClr>
                          </a:solidFill>
                        </a:rPr>
                        <a:t>Standard of proof</a:t>
                      </a:r>
                    </a:p>
                  </a:txBody>
                  <a:tcPr marL="36000" marR="36000" marT="0" marB="0" horzOverflow="overflow"/>
                </a:tc>
                <a:tc>
                  <a:txBody>
                    <a:bodyPr/>
                    <a:lstStyle/>
                    <a:p>
                      <a:pPr algn="l">
                        <a:defRPr sz="1800"/>
                      </a:pPr>
                      <a:r>
                        <a:rPr sz="1100" dirty="0"/>
                        <a:t>beyond reasonable doubt</a:t>
                      </a:r>
                    </a:p>
                  </a:txBody>
                  <a:tcPr marL="36000" marR="36000" marT="0" marB="0" horzOverflow="overflow"/>
                </a:tc>
                <a:tc>
                  <a:txBody>
                    <a:bodyPr/>
                    <a:lstStyle/>
                    <a:p>
                      <a:pPr algn="l">
                        <a:defRPr sz="1800"/>
                      </a:pPr>
                      <a:r>
                        <a:rPr sz="1100"/>
                        <a:t>balance of probabilities</a:t>
                      </a:r>
                    </a:p>
                  </a:txBody>
                  <a:tcPr marL="36000" marR="36000" marT="0" marB="0" horzOverflow="overflow"/>
                </a:tc>
                <a:tc>
                  <a:txBody>
                    <a:bodyPr/>
                    <a:lstStyle/>
                    <a:p>
                      <a:pPr algn="l">
                        <a:defRPr sz="1800"/>
                      </a:pPr>
                      <a:r>
                        <a:rPr sz="1100" b="1" dirty="0"/>
                        <a:t>balance of probabilities</a:t>
                      </a:r>
                    </a:p>
                  </a:txBody>
                  <a:tcPr marL="36000" marR="36000" marT="0" marB="0" horzOverflow="overflow"/>
                </a:tc>
                <a:tc>
                  <a:txBody>
                    <a:bodyPr/>
                    <a:lstStyle/>
                    <a:p>
                      <a:pPr algn="l">
                        <a:defRPr sz="1800"/>
                      </a:pPr>
                      <a:r>
                        <a:rPr lang="en-GB" sz="1100" b="1" dirty="0" smtClean="0"/>
                        <a:t>balance of probabilities</a:t>
                      </a:r>
                      <a:endParaRPr sz="1100" b="1" dirty="0"/>
                    </a:p>
                  </a:txBody>
                  <a:tcPr marL="36000" marR="36000" marT="0" marB="0" horzOverflow="overflow"/>
                </a:tc>
                <a:tc>
                  <a:txBody>
                    <a:bodyPr/>
                    <a:lstStyle/>
                    <a:p>
                      <a:pPr algn="l">
                        <a:defRPr sz="1800"/>
                      </a:pPr>
                      <a:r>
                        <a:rPr sz="1100" dirty="0"/>
                        <a:t>legal</a:t>
                      </a:r>
                    </a:p>
                  </a:txBody>
                  <a:tcPr marL="36000" marR="36000" marT="0" marB="0" horzOverflow="overflow"/>
                </a:tc>
              </a:tr>
              <a:tr h="371475">
                <a:tc>
                  <a:txBody>
                    <a:bodyPr/>
                    <a:lstStyle/>
                    <a:p>
                      <a:pPr algn="l">
                        <a:defRPr sz="1800" b="0">
                          <a:solidFill>
                            <a:srgbClr val="000000"/>
                          </a:solidFill>
                        </a:defRPr>
                      </a:pPr>
                      <a:r>
                        <a:rPr sz="1400" b="1" i="1" dirty="0">
                          <a:solidFill>
                            <a:schemeClr val="tx2">
                              <a:lumMod val="50000"/>
                            </a:schemeClr>
                          </a:solidFill>
                        </a:rPr>
                        <a:t>Burden of proof</a:t>
                      </a:r>
                    </a:p>
                  </a:txBody>
                  <a:tcPr marL="36000" marR="36000" marT="0" marB="0" horzOverflow="overflow"/>
                </a:tc>
                <a:tc>
                  <a:txBody>
                    <a:bodyPr/>
                    <a:lstStyle/>
                    <a:p>
                      <a:pPr algn="l">
                        <a:defRPr sz="1800"/>
                      </a:pPr>
                      <a:r>
                        <a:rPr sz="1100" dirty="0"/>
                        <a:t>prosecution</a:t>
                      </a:r>
                    </a:p>
                  </a:txBody>
                  <a:tcPr marL="36000" marR="36000" marT="0" marB="0" horzOverflow="overflow"/>
                </a:tc>
                <a:tc>
                  <a:txBody>
                    <a:bodyPr/>
                    <a:lstStyle/>
                    <a:p>
                      <a:pPr algn="l">
                        <a:defRPr sz="1800"/>
                      </a:pPr>
                      <a:r>
                        <a:rPr sz="1100"/>
                        <a:t>claimant</a:t>
                      </a:r>
                    </a:p>
                  </a:txBody>
                  <a:tcPr marL="36000" marR="36000" marT="0" marB="0" horzOverflow="overflow"/>
                </a:tc>
                <a:tc>
                  <a:txBody>
                    <a:bodyPr/>
                    <a:lstStyle/>
                    <a:p>
                      <a:pPr algn="l">
                        <a:defRPr sz="1800"/>
                      </a:pPr>
                      <a:r>
                        <a:rPr sz="1100" b="1" dirty="0"/>
                        <a:t>public body</a:t>
                      </a:r>
                    </a:p>
                  </a:txBody>
                  <a:tcPr marL="36000" marR="36000" marT="0" marB="0" horzOverflow="overflow"/>
                </a:tc>
                <a:tc>
                  <a:txBody>
                    <a:bodyPr/>
                    <a:lstStyle/>
                    <a:p>
                      <a:pPr algn="l">
                        <a:defRPr sz="1800"/>
                      </a:pPr>
                      <a:r>
                        <a:rPr lang="en-GB" sz="1100" b="1" dirty="0" smtClean="0"/>
                        <a:t>public body</a:t>
                      </a:r>
                      <a:endParaRPr sz="1100" b="1" dirty="0"/>
                    </a:p>
                  </a:txBody>
                  <a:tcPr marL="36000" marR="36000" marT="0" marB="0" horzOverflow="overflow"/>
                </a:tc>
                <a:tc>
                  <a:txBody>
                    <a:bodyPr/>
                    <a:lstStyle/>
                    <a:p>
                      <a:pPr algn="l">
                        <a:defRPr sz="1800"/>
                      </a:pPr>
                      <a:r>
                        <a:rPr sz="1100" dirty="0"/>
                        <a:t>claimant</a:t>
                      </a:r>
                    </a:p>
                  </a:txBody>
                  <a:tcPr marL="36000" marR="36000" marT="0" marB="0" horzOverflow="overflow"/>
                </a:tc>
              </a:tr>
              <a:tr h="205740">
                <a:tc>
                  <a:txBody>
                    <a:bodyPr/>
                    <a:lstStyle/>
                    <a:p>
                      <a:pPr algn="l">
                        <a:defRPr sz="1800" b="0">
                          <a:solidFill>
                            <a:srgbClr val="000000"/>
                          </a:solidFill>
                        </a:defRPr>
                      </a:pPr>
                      <a:r>
                        <a:rPr sz="1400" b="1" i="1" dirty="0">
                          <a:solidFill>
                            <a:schemeClr val="tx2">
                              <a:lumMod val="50000"/>
                            </a:schemeClr>
                          </a:solidFill>
                        </a:rPr>
                        <a:t>Area of law</a:t>
                      </a:r>
                    </a:p>
                  </a:txBody>
                  <a:tcPr marL="36000" marR="36000" marT="0" marB="0" horzOverflow="overflow"/>
                </a:tc>
                <a:tc>
                  <a:txBody>
                    <a:bodyPr/>
                    <a:lstStyle/>
                    <a:p>
                      <a:pPr algn="l">
                        <a:defRPr sz="1800"/>
                      </a:pPr>
                      <a:r>
                        <a:rPr sz="1100"/>
                        <a:t>public</a:t>
                      </a:r>
                    </a:p>
                  </a:txBody>
                  <a:tcPr marL="36000" marR="36000" marT="0" marB="0" horzOverflow="overflow"/>
                </a:tc>
                <a:tc>
                  <a:txBody>
                    <a:bodyPr/>
                    <a:lstStyle/>
                    <a:p>
                      <a:pPr algn="l">
                        <a:defRPr sz="1800"/>
                      </a:pPr>
                      <a:r>
                        <a:rPr sz="1100"/>
                        <a:t>private</a:t>
                      </a:r>
                    </a:p>
                  </a:txBody>
                  <a:tcPr marL="36000" marR="36000" marT="0" marB="0" horzOverflow="overflow"/>
                </a:tc>
                <a:tc>
                  <a:txBody>
                    <a:bodyPr/>
                    <a:lstStyle/>
                    <a:p>
                      <a:pPr algn="l">
                        <a:defRPr sz="1800"/>
                      </a:pPr>
                      <a:r>
                        <a:rPr sz="1100" b="1" dirty="0"/>
                        <a:t>public</a:t>
                      </a:r>
                    </a:p>
                  </a:txBody>
                  <a:tcPr marL="36000" marR="36000" marT="0" marB="0" horzOverflow="overflow"/>
                </a:tc>
                <a:tc>
                  <a:txBody>
                    <a:bodyPr/>
                    <a:lstStyle/>
                    <a:p>
                      <a:pPr algn="l">
                        <a:defRPr sz="1800"/>
                      </a:pPr>
                      <a:r>
                        <a:rPr lang="en-GB" sz="1100" b="1" dirty="0" smtClean="0"/>
                        <a:t>public</a:t>
                      </a:r>
                      <a:endParaRPr sz="1100" b="1" dirty="0"/>
                    </a:p>
                  </a:txBody>
                  <a:tcPr marL="36000" marR="36000" marT="0" marB="0" horzOverflow="overflow"/>
                </a:tc>
                <a:tc>
                  <a:txBody>
                    <a:bodyPr/>
                    <a:lstStyle/>
                    <a:p>
                      <a:pPr algn="l">
                        <a:defRPr sz="1800"/>
                      </a:pPr>
                      <a:r>
                        <a:rPr sz="1100" dirty="0"/>
                        <a:t>public</a:t>
                      </a:r>
                    </a:p>
                  </a:txBody>
                  <a:tcPr marL="36000" marR="36000" marT="0" marB="0" horzOverflow="overflow"/>
                </a:tc>
              </a:tr>
              <a:tr h="411480">
                <a:tc>
                  <a:txBody>
                    <a:bodyPr/>
                    <a:lstStyle/>
                    <a:p>
                      <a:pPr algn="l">
                        <a:defRPr sz="1800" b="0">
                          <a:solidFill>
                            <a:srgbClr val="000000"/>
                          </a:solidFill>
                        </a:defRPr>
                      </a:pPr>
                      <a:r>
                        <a:rPr sz="1400" b="1" i="1" dirty="0">
                          <a:solidFill>
                            <a:schemeClr val="tx2">
                              <a:lumMod val="50000"/>
                            </a:schemeClr>
                          </a:solidFill>
                        </a:rPr>
                        <a:t>Outcome</a:t>
                      </a:r>
                    </a:p>
                  </a:txBody>
                  <a:tcPr marL="36000" marR="36000" marT="0" marB="0" horzOverflow="overflow"/>
                </a:tc>
                <a:tc>
                  <a:txBody>
                    <a:bodyPr/>
                    <a:lstStyle/>
                    <a:p>
                      <a:pPr algn="l">
                        <a:defRPr sz="1800"/>
                      </a:pPr>
                      <a:r>
                        <a:rPr sz="1100"/>
                        <a:t>sentence</a:t>
                      </a:r>
                    </a:p>
                  </a:txBody>
                  <a:tcPr marL="36000" marR="36000" marT="0" marB="0" horzOverflow="overflow"/>
                </a:tc>
                <a:tc>
                  <a:txBody>
                    <a:bodyPr/>
                    <a:lstStyle/>
                    <a:p>
                      <a:pPr algn="l">
                        <a:defRPr sz="1800"/>
                      </a:pPr>
                      <a:r>
                        <a:rPr sz="1100"/>
                        <a:t>remedies</a:t>
                      </a:r>
                    </a:p>
                  </a:txBody>
                  <a:tcPr marL="36000" marR="36000" marT="0" marB="0" horzOverflow="overflow"/>
                </a:tc>
                <a:tc>
                  <a:txBody>
                    <a:bodyPr/>
                    <a:lstStyle/>
                    <a:p>
                      <a:pPr algn="l">
                        <a:defRPr sz="1800"/>
                      </a:pPr>
                      <a:r>
                        <a:rPr sz="1100" b="1" dirty="0"/>
                        <a:t>sanctions or expulsion</a:t>
                      </a:r>
                    </a:p>
                  </a:txBody>
                  <a:tcPr marL="36000" marR="36000" marT="0" marB="0" horzOverflow="overflow"/>
                </a:tc>
                <a:tc>
                  <a:txBody>
                    <a:bodyPr/>
                    <a:lstStyle/>
                    <a:p>
                      <a:pPr algn="l">
                        <a:defRPr sz="1800"/>
                      </a:pPr>
                      <a:r>
                        <a:rPr lang="en-GB" sz="1100" b="1" dirty="0" smtClean="0"/>
                        <a:t>remedies, sanctions or expulsion</a:t>
                      </a:r>
                      <a:endParaRPr sz="1100" b="1" dirty="0"/>
                    </a:p>
                  </a:txBody>
                  <a:tcPr marL="36000" marR="36000" marT="0" marB="0" horzOverflow="overflow"/>
                </a:tc>
                <a:tc>
                  <a:txBody>
                    <a:bodyPr/>
                    <a:lstStyle/>
                    <a:p>
                      <a:pPr algn="l">
                        <a:defRPr sz="1800"/>
                      </a:pPr>
                      <a:r>
                        <a:rPr sz="1100" dirty="0"/>
                        <a:t>orders and injunctions</a:t>
                      </a:r>
                    </a:p>
                  </a:txBody>
                  <a:tcPr marL="36000" marR="36000" marT="0" marB="0" horzOverflow="overflow"/>
                </a:tc>
              </a:tr>
            </a:tbl>
          </a:graphicData>
        </a:graphic>
      </p:graphicFrame>
    </p:spTree>
    <p:extLst>
      <p:ext uri="{BB962C8B-B14F-4D97-AF65-F5344CB8AC3E}">
        <p14:creationId xmlns:p14="http://schemas.microsoft.com/office/powerpoint/2010/main" val="3078790822"/>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he overriding objective"/>
          <p:cNvSpPr>
            <a:spLocks noGrp="1"/>
          </p:cNvSpPr>
          <p:nvPr>
            <p:ph type="title"/>
          </p:nvPr>
        </p:nvSpPr>
        <p:spPr>
          <a:xfrm>
            <a:off x="457200" y="69055"/>
            <a:ext cx="7246307" cy="1131095"/>
          </a:xfrm>
          <a:prstGeom prst="rect">
            <a:avLst/>
          </a:prstGeom>
        </p:spPr>
        <p:txBody>
          <a:bodyPr/>
          <a:lstStyle/>
          <a:p>
            <a:r>
              <a:rPr dirty="0"/>
              <a:t>The overriding objective</a:t>
            </a:r>
          </a:p>
        </p:txBody>
      </p:sp>
      <p:sp>
        <p:nvSpPr>
          <p:cNvPr id="77" name="CPR Rule 1.1…"/>
          <p:cNvSpPr>
            <a:spLocks noGrp="1"/>
          </p:cNvSpPr>
          <p:nvPr>
            <p:ph type="body" idx="1"/>
          </p:nvPr>
        </p:nvSpPr>
        <p:spPr>
          <a:prstGeom prst="rect">
            <a:avLst/>
          </a:prstGeom>
        </p:spPr>
        <p:txBody>
          <a:bodyPr/>
          <a:lstStyle/>
          <a:p>
            <a:pPr marL="0" indent="0">
              <a:buSzTx/>
              <a:buNone/>
              <a:defRPr sz="2000" b="1"/>
            </a:pPr>
            <a:r>
              <a:rPr sz="1200" u="sng" dirty="0"/>
              <a:t>CPR Rule 1.1</a:t>
            </a:r>
          </a:p>
          <a:p>
            <a:pPr marL="0" indent="0">
              <a:buSzTx/>
              <a:buNone/>
              <a:defRPr sz="1400"/>
            </a:pPr>
            <a:r>
              <a:rPr sz="1200" dirty="0"/>
              <a:t>(1) These Rules are a new procedural code with the overriding objective of enabling the court to deal with cases justly and at proportionate cost.</a:t>
            </a:r>
          </a:p>
          <a:p>
            <a:pPr marL="0" indent="0">
              <a:buSzTx/>
              <a:buNone/>
              <a:defRPr sz="1400"/>
            </a:pPr>
            <a:r>
              <a:rPr sz="1200" dirty="0"/>
              <a:t>(2) Dealing with a case justly and at proportionate cost includes, so far as is practicable –</a:t>
            </a:r>
          </a:p>
          <a:p>
            <a:pPr marL="0" indent="0">
              <a:buSzTx/>
              <a:buNone/>
              <a:defRPr sz="1400"/>
            </a:pPr>
            <a:r>
              <a:rPr sz="1200" dirty="0"/>
              <a:t>	(a) ensuring that the parties are on an equal footing;</a:t>
            </a:r>
          </a:p>
          <a:p>
            <a:pPr marL="0" indent="0">
              <a:buSzTx/>
              <a:buNone/>
              <a:defRPr sz="1400"/>
            </a:pPr>
            <a:r>
              <a:rPr sz="1200" dirty="0"/>
              <a:t>	(b) saving expense;</a:t>
            </a:r>
          </a:p>
          <a:p>
            <a:pPr marL="0" indent="0">
              <a:buSzTx/>
              <a:buNone/>
              <a:defRPr sz="1400"/>
            </a:pPr>
            <a:r>
              <a:rPr sz="1200" dirty="0"/>
              <a:t>	(c) dealing with the case in ways which are </a:t>
            </a:r>
            <a:r>
              <a:rPr sz="1200" u="sng" dirty="0"/>
              <a:t>proportionate</a:t>
            </a:r>
            <a:r>
              <a:rPr sz="1200" dirty="0"/>
              <a:t> –</a:t>
            </a:r>
          </a:p>
          <a:p>
            <a:pPr marL="0" indent="0">
              <a:buSzTx/>
              <a:buNone/>
              <a:defRPr sz="1400"/>
            </a:pPr>
            <a:r>
              <a:rPr sz="1200" dirty="0"/>
              <a:t>		(</a:t>
            </a:r>
            <a:r>
              <a:rPr sz="1200" dirty="0" err="1"/>
              <a:t>i</a:t>
            </a:r>
            <a:r>
              <a:rPr sz="1200" dirty="0"/>
              <a:t>) to the amount of money involved;</a:t>
            </a:r>
          </a:p>
          <a:p>
            <a:pPr marL="0" indent="0">
              <a:buSzTx/>
              <a:buNone/>
              <a:defRPr sz="1400"/>
            </a:pPr>
            <a:r>
              <a:rPr sz="1200" dirty="0"/>
              <a:t>		(ii) to the importance of the case;</a:t>
            </a:r>
          </a:p>
          <a:p>
            <a:pPr marL="0" indent="0">
              <a:buSzTx/>
              <a:buNone/>
              <a:defRPr sz="1400"/>
            </a:pPr>
            <a:r>
              <a:rPr sz="1200" dirty="0"/>
              <a:t>		(iii) to the complexity of the issues; and</a:t>
            </a:r>
          </a:p>
          <a:p>
            <a:pPr marL="0" indent="0">
              <a:buSzTx/>
              <a:buNone/>
              <a:defRPr sz="1400"/>
            </a:pPr>
            <a:r>
              <a:rPr sz="1200" dirty="0"/>
              <a:t>		(iv) to the financial position of each party;</a:t>
            </a:r>
          </a:p>
          <a:p>
            <a:pPr marL="0" indent="0">
              <a:buSzTx/>
              <a:buNone/>
              <a:defRPr sz="1400"/>
            </a:pPr>
            <a:r>
              <a:rPr sz="1200" dirty="0"/>
              <a:t>		(d) ensuring that it is dealt with expeditiously and fairly;</a:t>
            </a:r>
          </a:p>
          <a:p>
            <a:pPr marL="0" indent="0">
              <a:buSzTx/>
              <a:buNone/>
              <a:defRPr sz="1400"/>
            </a:pPr>
            <a:r>
              <a:rPr sz="1200" dirty="0"/>
              <a:t>		(e) allotting to it an appropriate share of the court’s resources, while taking </a:t>
            </a:r>
            <a:r>
              <a:rPr sz="1200" dirty="0" smtClean="0"/>
              <a:t>into </a:t>
            </a:r>
            <a:r>
              <a:rPr sz="1200" dirty="0"/>
              <a:t>account the need </a:t>
            </a:r>
            <a:r>
              <a:rPr lang="en-GB" sz="1200" dirty="0" smtClean="0"/>
              <a:t>			</a:t>
            </a:r>
            <a:r>
              <a:rPr sz="1200" dirty="0" smtClean="0"/>
              <a:t>to </a:t>
            </a:r>
            <a:r>
              <a:rPr sz="1200" dirty="0"/>
              <a:t>allot resources to other cases; and</a:t>
            </a:r>
          </a:p>
          <a:p>
            <a:pPr marL="0" indent="0">
              <a:buSzTx/>
              <a:buNone/>
              <a:defRPr sz="1400"/>
            </a:pPr>
            <a:r>
              <a:rPr sz="1200" dirty="0"/>
              <a:t>		(f) enforcing compliance with rules, practice directions and orders.</a:t>
            </a:r>
          </a:p>
        </p:txBody>
      </p:sp>
    </p:spTree>
    <p:extLst>
      <p:ext uri="{BB962C8B-B14F-4D97-AF65-F5344CB8AC3E}">
        <p14:creationId xmlns:p14="http://schemas.microsoft.com/office/powerpoint/2010/main" val="3931936898"/>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Evidence and admissibility"/>
          <p:cNvSpPr>
            <a:spLocks noGrp="1"/>
          </p:cNvSpPr>
          <p:nvPr>
            <p:ph type="title"/>
          </p:nvPr>
        </p:nvSpPr>
        <p:spPr>
          <a:xfrm>
            <a:off x="457200" y="69055"/>
            <a:ext cx="7183677" cy="1131095"/>
          </a:xfrm>
          <a:prstGeom prst="rect">
            <a:avLst/>
          </a:prstGeom>
        </p:spPr>
        <p:txBody>
          <a:bodyPr/>
          <a:lstStyle/>
          <a:p>
            <a:r>
              <a:rPr dirty="0"/>
              <a:t>Evidence and admissibility</a:t>
            </a:r>
          </a:p>
        </p:txBody>
      </p:sp>
      <p:sp>
        <p:nvSpPr>
          <p:cNvPr id="80" name="Standard of proof: Balance of probabilities…"/>
          <p:cNvSpPr>
            <a:spLocks noGrp="1"/>
          </p:cNvSpPr>
          <p:nvPr>
            <p:ph type="body" idx="1"/>
          </p:nvPr>
        </p:nvSpPr>
        <p:spPr>
          <a:prstGeom prst="rect">
            <a:avLst/>
          </a:prstGeom>
        </p:spPr>
        <p:txBody>
          <a:bodyPr/>
          <a:lstStyle/>
          <a:p>
            <a:pPr marL="0" indent="0">
              <a:buSzTx/>
              <a:buNone/>
              <a:defRPr sz="1600"/>
            </a:pPr>
            <a:r>
              <a:rPr dirty="0"/>
              <a:t>Standard of proof: </a:t>
            </a:r>
            <a:r>
              <a:rPr b="1" dirty="0"/>
              <a:t>Balance of probabilities</a:t>
            </a:r>
          </a:p>
          <a:p>
            <a:pPr marL="0" indent="0">
              <a:buSzTx/>
              <a:buNone/>
              <a:defRPr sz="1600"/>
            </a:pPr>
            <a:endParaRPr b="1" dirty="0"/>
          </a:p>
          <a:p>
            <a:pPr marL="0" indent="0">
              <a:buSzTx/>
              <a:buNone/>
              <a:defRPr sz="1600"/>
            </a:pPr>
            <a:r>
              <a:rPr i="1" dirty="0"/>
              <a:t>Re B [2008] UKHL 35</a:t>
            </a:r>
            <a:r>
              <a:rPr dirty="0"/>
              <a:t>, Baroness Hale:</a:t>
            </a:r>
          </a:p>
          <a:p>
            <a:pPr marL="0" indent="0">
              <a:buSzTx/>
              <a:buNone/>
              <a:defRPr sz="1600"/>
            </a:pPr>
            <a:endParaRPr dirty="0"/>
          </a:p>
          <a:p>
            <a:pPr marL="0" indent="0">
              <a:buSzTx/>
              <a:buNone/>
              <a:defRPr sz="1600"/>
            </a:pPr>
            <a:r>
              <a:rPr dirty="0"/>
              <a:t>‘In our legal system, if a judge finds it more likely than not that something did take place, then it is treated as having taken place. If he finds it more likely than not that it did not take place, then it is treated as not having taken place. He is not allowed to sit on the fence. He has to find for one side or the other. Sometimes the burden of proof will come to his rescue: the party with the burden of showing that something took place will not have satisfied him that it did.’ </a:t>
            </a:r>
          </a:p>
        </p:txBody>
      </p:sp>
    </p:spTree>
    <p:extLst>
      <p:ext uri="{BB962C8B-B14F-4D97-AF65-F5344CB8AC3E}">
        <p14:creationId xmlns:p14="http://schemas.microsoft.com/office/powerpoint/2010/main" val="4121695998"/>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Evidence and admissibility"/>
          <p:cNvSpPr>
            <a:spLocks noGrp="1"/>
          </p:cNvSpPr>
          <p:nvPr>
            <p:ph type="title"/>
          </p:nvPr>
        </p:nvSpPr>
        <p:spPr>
          <a:xfrm>
            <a:off x="457200" y="69055"/>
            <a:ext cx="6770318" cy="1131095"/>
          </a:xfrm>
          <a:prstGeom prst="rect">
            <a:avLst/>
          </a:prstGeom>
        </p:spPr>
        <p:txBody>
          <a:bodyPr/>
          <a:lstStyle/>
          <a:p>
            <a:r>
              <a:rPr dirty="0"/>
              <a:t>Evidence and admissibility</a:t>
            </a:r>
          </a:p>
        </p:txBody>
      </p:sp>
      <p:sp>
        <p:nvSpPr>
          <p:cNvPr id="83" name="The provision that governs admissibility is Rule 34 of the General Medical Council (Fitness to Practise) Rules 2004:…"/>
          <p:cNvSpPr>
            <a:spLocks noGrp="1"/>
          </p:cNvSpPr>
          <p:nvPr>
            <p:ph type="body" idx="1"/>
          </p:nvPr>
        </p:nvSpPr>
        <p:spPr>
          <a:xfrm>
            <a:off x="457200" y="915566"/>
            <a:ext cx="8229600" cy="3943350"/>
          </a:xfrm>
          <a:prstGeom prst="rect">
            <a:avLst/>
          </a:prstGeom>
        </p:spPr>
        <p:txBody>
          <a:bodyPr/>
          <a:lstStyle/>
          <a:p>
            <a:pPr marL="0" indent="0">
              <a:buSzTx/>
              <a:buNone/>
              <a:defRPr sz="1200"/>
            </a:pPr>
            <a:endParaRPr dirty="0"/>
          </a:p>
          <a:p>
            <a:pPr marL="0" indent="0">
              <a:buSzTx/>
              <a:buNone/>
              <a:defRPr sz="1200"/>
            </a:pPr>
            <a:r>
              <a:rPr dirty="0"/>
              <a:t>The provision that governs admissibility is </a:t>
            </a:r>
            <a:r>
              <a:rPr i="1" dirty="0"/>
              <a:t>Rule 34 of the General Medical Council (Fitness to </a:t>
            </a:r>
            <a:r>
              <a:rPr i="1" dirty="0" err="1" smtClean="0"/>
              <a:t>Practi</a:t>
            </a:r>
            <a:r>
              <a:rPr lang="en-GB" i="1" dirty="0" smtClean="0"/>
              <a:t>c</a:t>
            </a:r>
            <a:r>
              <a:rPr i="1" dirty="0" smtClean="0"/>
              <a:t>e</a:t>
            </a:r>
            <a:r>
              <a:rPr i="1" dirty="0"/>
              <a:t>) Rules 2004</a:t>
            </a:r>
            <a:r>
              <a:rPr dirty="0"/>
              <a:t>:</a:t>
            </a:r>
          </a:p>
          <a:p>
            <a:pPr marL="0" indent="0">
              <a:buSzTx/>
              <a:buNone/>
              <a:defRPr sz="1200" b="1"/>
            </a:pPr>
            <a:r>
              <a:rPr u="sng" dirty="0"/>
              <a:t>Rule 34</a:t>
            </a:r>
          </a:p>
          <a:p>
            <a:pPr marL="0" indent="0">
              <a:buSzTx/>
              <a:buNone/>
              <a:defRPr sz="1200"/>
            </a:pPr>
            <a:r>
              <a:rPr dirty="0"/>
              <a:t>(1) Subject to paragraph (2), the Committee or a Panel may admit any evidence they consider fair and relevant to the case before them, whether or not such evidence would be admissible in a court of law.</a:t>
            </a:r>
          </a:p>
          <a:p>
            <a:pPr marL="0" indent="0">
              <a:buSzTx/>
              <a:buNone/>
              <a:defRPr sz="1200" strike="sngStrike"/>
            </a:pPr>
            <a:r>
              <a:rPr dirty="0"/>
              <a:t>(2) Where evidence would not be admissible in criminal proceedings in England, the Committee or Panel shall not admit such evidence unless, on the advice of the Legal Assessor, they are satisfied that their duty of making due inquiry into the case before them makes its admission desirable.</a:t>
            </a:r>
          </a:p>
          <a:p>
            <a:pPr marL="0" indent="0">
              <a:buSzTx/>
              <a:buNone/>
              <a:defRPr sz="1200"/>
            </a:pPr>
            <a:r>
              <a:rPr dirty="0"/>
              <a:t>General Medical Council (Fitness to </a:t>
            </a:r>
            <a:r>
              <a:rPr dirty="0" err="1" smtClean="0"/>
              <a:t>Practi</a:t>
            </a:r>
            <a:r>
              <a:rPr lang="en-GB" dirty="0" smtClean="0"/>
              <a:t>c</a:t>
            </a:r>
            <a:r>
              <a:rPr dirty="0" smtClean="0"/>
              <a:t>e </a:t>
            </a:r>
            <a:r>
              <a:rPr dirty="0"/>
              <a:t>and Constitution of Panels and Investigation Committee) Amendment Rules 2013 </a:t>
            </a:r>
            <a:r>
              <a:rPr b="1" dirty="0"/>
              <a:t>removed Rule 34(2) completely.</a:t>
            </a:r>
            <a:r>
              <a:rPr dirty="0"/>
              <a:t> </a:t>
            </a:r>
          </a:p>
          <a:p>
            <a:pPr marL="0" indent="0">
              <a:buSzTx/>
              <a:buNone/>
              <a:defRPr sz="1200"/>
            </a:pPr>
            <a:endParaRPr dirty="0"/>
          </a:p>
          <a:p>
            <a:pPr marL="0" indent="0">
              <a:buSzTx/>
              <a:buNone/>
              <a:defRPr sz="1200"/>
            </a:pPr>
            <a:r>
              <a:rPr dirty="0"/>
              <a:t>Therefore a Panel may now admit any evidence it considers </a:t>
            </a:r>
            <a:r>
              <a:rPr u="sng" dirty="0"/>
              <a:t>fair and relevant</a:t>
            </a:r>
            <a:r>
              <a:rPr dirty="0"/>
              <a:t> to the case before it, </a:t>
            </a:r>
            <a:r>
              <a:rPr u="sng" dirty="0"/>
              <a:t>whether or not</a:t>
            </a:r>
            <a:r>
              <a:rPr dirty="0"/>
              <a:t> it would be admissible in a court of law;</a:t>
            </a:r>
          </a:p>
          <a:p>
            <a:pPr marL="0" indent="0">
              <a:buSzTx/>
              <a:buNone/>
              <a:defRPr sz="1200"/>
            </a:pPr>
            <a:endParaRPr dirty="0"/>
          </a:p>
          <a:p>
            <a:pPr marL="0" indent="0">
              <a:buSzTx/>
              <a:buNone/>
              <a:defRPr sz="1200"/>
            </a:pPr>
            <a:r>
              <a:rPr dirty="0"/>
              <a:t>Similar for </a:t>
            </a:r>
            <a:r>
              <a:rPr lang="en-GB" dirty="0" smtClean="0"/>
              <a:t>Committee</a:t>
            </a:r>
            <a:r>
              <a:rPr dirty="0" smtClean="0"/>
              <a:t>s </a:t>
            </a:r>
            <a:r>
              <a:rPr dirty="0"/>
              <a:t>using rules by other regulatory </a:t>
            </a:r>
            <a:r>
              <a:rPr dirty="0" smtClean="0"/>
              <a:t>bodies</a:t>
            </a:r>
            <a:r>
              <a:rPr lang="en-GB" dirty="0" smtClean="0"/>
              <a:t>, e.g.</a:t>
            </a:r>
            <a:r>
              <a:rPr dirty="0" smtClean="0"/>
              <a:t>:</a:t>
            </a:r>
            <a:endParaRPr dirty="0"/>
          </a:p>
          <a:p>
            <a:pPr marL="0" indent="0">
              <a:buSzTx/>
              <a:buNone/>
              <a:defRPr sz="1200"/>
            </a:pPr>
            <a:r>
              <a:rPr dirty="0"/>
              <a:t>Nursing &amp; Midwifery Council Rule 31</a:t>
            </a:r>
          </a:p>
          <a:p>
            <a:pPr marL="0" indent="0">
              <a:buSzTx/>
              <a:buNone/>
              <a:defRPr sz="1200"/>
            </a:pPr>
            <a:r>
              <a:rPr dirty="0"/>
              <a:t>General Dental Council Rule 57</a:t>
            </a:r>
          </a:p>
          <a:p>
            <a:pPr marL="0" indent="0">
              <a:buSzTx/>
              <a:buNone/>
              <a:defRPr sz="1200"/>
            </a:pPr>
            <a:r>
              <a:rPr dirty="0"/>
              <a:t>Health Professions Council Rule 10</a:t>
            </a:r>
          </a:p>
          <a:p>
            <a:pPr marL="0" indent="0">
              <a:buSzTx/>
              <a:buNone/>
              <a:defRPr sz="1200"/>
            </a:pPr>
            <a:endParaRPr dirty="0"/>
          </a:p>
        </p:txBody>
      </p:sp>
    </p:spTree>
    <p:extLst>
      <p:ext uri="{BB962C8B-B14F-4D97-AF65-F5344CB8AC3E}">
        <p14:creationId xmlns:p14="http://schemas.microsoft.com/office/powerpoint/2010/main" val="1527615786"/>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Evidence"/>
          <p:cNvSpPr>
            <a:spLocks noGrp="1"/>
          </p:cNvSpPr>
          <p:nvPr>
            <p:ph type="title"/>
          </p:nvPr>
        </p:nvSpPr>
        <p:spPr>
          <a:prstGeom prst="rect">
            <a:avLst/>
          </a:prstGeom>
        </p:spPr>
        <p:txBody>
          <a:bodyPr/>
          <a:lstStyle/>
          <a:p>
            <a:r>
              <a:t>Evidence</a:t>
            </a:r>
          </a:p>
        </p:txBody>
      </p:sp>
      <p:sp>
        <p:nvSpPr>
          <p:cNvPr id="86" name="Not criminal rules…"/>
          <p:cNvSpPr>
            <a:spLocks noGrp="1"/>
          </p:cNvSpPr>
          <p:nvPr>
            <p:ph type="body" idx="1"/>
          </p:nvPr>
        </p:nvSpPr>
        <p:spPr>
          <a:prstGeom prst="rect">
            <a:avLst/>
          </a:prstGeom>
        </p:spPr>
        <p:txBody>
          <a:bodyPr/>
          <a:lstStyle/>
          <a:p>
            <a:pPr marL="342900" indent="-342900">
              <a:buFont typeface="Arial" panose="020B0604020202020204" pitchFamily="34" charset="0"/>
              <a:buChar char="•"/>
              <a:defRPr sz="2200"/>
            </a:pPr>
            <a:r>
              <a:rPr dirty="0"/>
              <a:t>Not criminal rules</a:t>
            </a:r>
          </a:p>
          <a:p>
            <a:pPr marL="342900" indent="-342900">
              <a:buFont typeface="Arial" panose="020B0604020202020204" pitchFamily="34" charset="0"/>
              <a:buChar char="•"/>
              <a:defRPr sz="2200"/>
            </a:pPr>
            <a:r>
              <a:rPr dirty="0"/>
              <a:t>Not civil rules</a:t>
            </a:r>
          </a:p>
          <a:p>
            <a:pPr marL="342900" indent="-342900">
              <a:buFont typeface="Arial" panose="020B0604020202020204" pitchFamily="34" charset="0"/>
              <a:buChar char="•"/>
              <a:defRPr sz="2200"/>
            </a:pPr>
            <a:r>
              <a:rPr dirty="0"/>
              <a:t>A hybrid</a:t>
            </a:r>
          </a:p>
          <a:p>
            <a:pPr marL="342900" indent="-342900">
              <a:buFont typeface="Arial" panose="020B0604020202020204" pitchFamily="34" charset="0"/>
              <a:buChar char="•"/>
              <a:defRPr sz="2200"/>
            </a:pPr>
            <a:r>
              <a:rPr dirty="0" smtClean="0"/>
              <a:t>RELEVANT </a:t>
            </a:r>
            <a:r>
              <a:rPr dirty="0"/>
              <a:t>and </a:t>
            </a:r>
            <a:r>
              <a:rPr dirty="0" smtClean="0"/>
              <a:t>FAIR</a:t>
            </a:r>
            <a:r>
              <a:rPr lang="en-GB" dirty="0"/>
              <a:t>= </a:t>
            </a:r>
            <a:r>
              <a:rPr lang="en-GB" dirty="0" smtClean="0"/>
              <a:t>ADMISSIBLE</a:t>
            </a:r>
            <a:endParaRPr lang="en-GB" dirty="0"/>
          </a:p>
        </p:txBody>
      </p:sp>
    </p:spTree>
    <p:extLst>
      <p:ext uri="{BB962C8B-B14F-4D97-AF65-F5344CB8AC3E}">
        <p14:creationId xmlns:p14="http://schemas.microsoft.com/office/powerpoint/2010/main" val="2261979179"/>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Relevance"/>
          <p:cNvSpPr>
            <a:spLocks noGrp="1"/>
          </p:cNvSpPr>
          <p:nvPr>
            <p:ph type="title"/>
          </p:nvPr>
        </p:nvSpPr>
        <p:spPr>
          <a:prstGeom prst="rect">
            <a:avLst/>
          </a:prstGeom>
        </p:spPr>
        <p:txBody>
          <a:bodyPr/>
          <a:lstStyle/>
          <a:p>
            <a:r>
              <a:t>Relevance</a:t>
            </a:r>
          </a:p>
        </p:txBody>
      </p:sp>
      <p:sp>
        <p:nvSpPr>
          <p:cNvPr id="89" name="When assessing, important principle :‘More probative than prejudicial’…"/>
          <p:cNvSpPr>
            <a:spLocks noGrp="1"/>
          </p:cNvSpPr>
          <p:nvPr>
            <p:ph type="body" idx="1"/>
          </p:nvPr>
        </p:nvSpPr>
        <p:spPr>
          <a:prstGeom prst="rect">
            <a:avLst/>
          </a:prstGeom>
        </p:spPr>
        <p:txBody>
          <a:bodyPr/>
          <a:lstStyle/>
          <a:p>
            <a:pPr marL="257174" indent="-257174">
              <a:defRPr sz="2200"/>
            </a:pPr>
            <a:r>
              <a:rPr dirty="0"/>
              <a:t>When assessing, important principle :‘More probative than prejudicial’</a:t>
            </a:r>
          </a:p>
          <a:p>
            <a:pPr marL="257174" indent="-257174">
              <a:defRPr sz="2200"/>
            </a:pPr>
            <a:r>
              <a:rPr dirty="0"/>
              <a:t>Shouldn’t be a complex argument </a:t>
            </a:r>
            <a:r>
              <a:rPr dirty="0" smtClean="0"/>
              <a:t> </a:t>
            </a:r>
            <a:r>
              <a:rPr sz="1200" dirty="0"/>
              <a:t>if not straightforward to tie evidence to an issue then the evidence most likely is irrelevant</a:t>
            </a:r>
          </a:p>
          <a:p>
            <a:pPr marL="257174" indent="-257174">
              <a:defRPr sz="2200"/>
            </a:pPr>
            <a:r>
              <a:rPr dirty="0"/>
              <a:t>The art of advocacy rather than legal argument</a:t>
            </a:r>
          </a:p>
        </p:txBody>
      </p:sp>
    </p:spTree>
    <p:extLst>
      <p:ext uri="{BB962C8B-B14F-4D97-AF65-F5344CB8AC3E}">
        <p14:creationId xmlns:p14="http://schemas.microsoft.com/office/powerpoint/2010/main" val="460458560"/>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Fairness"/>
          <p:cNvSpPr>
            <a:spLocks noGrp="1"/>
          </p:cNvSpPr>
          <p:nvPr>
            <p:ph type="title"/>
          </p:nvPr>
        </p:nvSpPr>
        <p:spPr>
          <a:prstGeom prst="rect">
            <a:avLst/>
          </a:prstGeom>
        </p:spPr>
        <p:txBody>
          <a:bodyPr/>
          <a:lstStyle/>
          <a:p>
            <a:r>
              <a:t>Fairness</a:t>
            </a:r>
          </a:p>
        </p:txBody>
      </p:sp>
      <p:sp>
        <p:nvSpPr>
          <p:cNvPr id="92" name="Often the more testing argument…"/>
          <p:cNvSpPr>
            <a:spLocks noGrp="1"/>
          </p:cNvSpPr>
          <p:nvPr>
            <p:ph type="body" idx="1"/>
          </p:nvPr>
        </p:nvSpPr>
        <p:spPr>
          <a:prstGeom prst="rect">
            <a:avLst/>
          </a:prstGeom>
        </p:spPr>
        <p:txBody>
          <a:bodyPr/>
          <a:lstStyle/>
          <a:p>
            <a:pPr marL="257174" indent="-257174">
              <a:defRPr sz="1600"/>
            </a:pPr>
            <a:r>
              <a:rPr dirty="0"/>
              <a:t>Often the more testing argument</a:t>
            </a:r>
          </a:p>
          <a:p>
            <a:pPr marL="257174" indent="-257174">
              <a:defRPr sz="1600"/>
            </a:pPr>
            <a:r>
              <a:rPr dirty="0"/>
              <a:t>Argument often due to the evidence being some kind of hearsay / not being best evidence, documentary hearsay or due to non-attendance of a witness</a:t>
            </a:r>
          </a:p>
          <a:p>
            <a:pPr marL="257174" indent="-257174">
              <a:defRPr sz="1600"/>
            </a:pPr>
            <a:endParaRPr lang="en-GB" i="1" dirty="0" smtClean="0"/>
          </a:p>
          <a:p>
            <a:pPr marL="257174" indent="-257174">
              <a:defRPr sz="1600"/>
            </a:pPr>
            <a:r>
              <a:rPr i="1" dirty="0" smtClean="0"/>
              <a:t>Hearsay </a:t>
            </a:r>
            <a:r>
              <a:rPr i="1" dirty="0"/>
              <a:t>- CEA 1995 s. 1(1): In civil proceedings evidence </a:t>
            </a:r>
            <a:r>
              <a:rPr i="1" u="sng" dirty="0"/>
              <a:t>shall not be excluded </a:t>
            </a:r>
            <a:r>
              <a:rPr i="1" dirty="0"/>
              <a:t>on the ground that it is hearsay. But  s.2 says that A party proposing to adduce hearsay evidence in civil proceedings shall (…) give to the other party or parties to the proceedings—</a:t>
            </a:r>
          </a:p>
          <a:p>
            <a:pPr marL="0" indent="0">
              <a:buSzTx/>
              <a:buNone/>
              <a:defRPr sz="1600"/>
            </a:pPr>
            <a:r>
              <a:rPr i="1" dirty="0"/>
              <a:t>	(a) such </a:t>
            </a:r>
            <a:r>
              <a:rPr i="1" u="sng" dirty="0"/>
              <a:t>notice</a:t>
            </a:r>
            <a:r>
              <a:rPr i="1" dirty="0"/>
              <a:t> (if any) of that fact, and</a:t>
            </a:r>
          </a:p>
          <a:p>
            <a:pPr marL="0" indent="0">
              <a:buSzTx/>
              <a:buNone/>
              <a:defRPr sz="1600"/>
            </a:pPr>
            <a:r>
              <a:rPr i="1" dirty="0"/>
              <a:t>	(b) on request, such particulars of or relating to the evidence, as is reasonable and practicable in the circumstances for the purpose of enabling him or them to deal with any matters arising from its being hearsay. </a:t>
            </a:r>
            <a:endParaRPr lang="en-GB" i="1" dirty="0" smtClean="0"/>
          </a:p>
          <a:p>
            <a:pPr marL="0" indent="0">
              <a:buSzTx/>
              <a:buNone/>
              <a:defRPr sz="1600"/>
            </a:pPr>
            <a:endParaRPr i="1" dirty="0"/>
          </a:p>
          <a:p>
            <a:pPr marL="257174" indent="-257174">
              <a:defRPr sz="1600"/>
            </a:pPr>
            <a:r>
              <a:rPr lang="en-GB" dirty="0" smtClean="0"/>
              <a:t>(</a:t>
            </a:r>
            <a:r>
              <a:rPr dirty="0" smtClean="0"/>
              <a:t>Article </a:t>
            </a:r>
            <a:r>
              <a:rPr dirty="0"/>
              <a:t>6 </a:t>
            </a:r>
            <a:r>
              <a:rPr dirty="0" smtClean="0"/>
              <a:t>ECHR</a:t>
            </a:r>
            <a:r>
              <a:rPr lang="en-GB" dirty="0" smtClean="0"/>
              <a:t> &amp; Disability legislation) more for SGUL rather than officers</a:t>
            </a:r>
            <a:endParaRPr dirty="0"/>
          </a:p>
        </p:txBody>
      </p:sp>
    </p:spTree>
    <p:extLst>
      <p:ext uri="{BB962C8B-B14F-4D97-AF65-F5344CB8AC3E}">
        <p14:creationId xmlns:p14="http://schemas.microsoft.com/office/powerpoint/2010/main" val="1562946235"/>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GUL procedures"/>
          <p:cNvSpPr>
            <a:spLocks noGrp="1"/>
          </p:cNvSpPr>
          <p:nvPr>
            <p:ph type="title"/>
          </p:nvPr>
        </p:nvSpPr>
        <p:spPr>
          <a:prstGeom prst="rect">
            <a:avLst/>
          </a:prstGeom>
        </p:spPr>
        <p:txBody>
          <a:bodyPr/>
          <a:lstStyle/>
          <a:p>
            <a:r>
              <a:t>SGUL procedures</a:t>
            </a:r>
          </a:p>
        </p:txBody>
      </p:sp>
      <p:sp>
        <p:nvSpPr>
          <p:cNvPr id="95" name="All SGUL internal student procedures, the regulations of the University and any external guidance/rules have been written to take into account the legal principles…"/>
          <p:cNvSpPr>
            <a:spLocks noGrp="1"/>
          </p:cNvSpPr>
          <p:nvPr>
            <p:ph type="body" idx="1"/>
          </p:nvPr>
        </p:nvSpPr>
        <p:spPr>
          <a:prstGeom prst="rect">
            <a:avLst/>
          </a:prstGeom>
        </p:spPr>
        <p:txBody>
          <a:bodyPr/>
          <a:lstStyle/>
          <a:p>
            <a:pPr marL="257174" indent="-257174">
              <a:defRPr sz="1900"/>
            </a:pPr>
            <a:r>
              <a:rPr dirty="0"/>
              <a:t>All SGUL internal student procedures, the regulations of the University and any external guidance/rules have been written to take into account the legal principles </a:t>
            </a:r>
            <a:endParaRPr lang="en-GB" dirty="0" smtClean="0"/>
          </a:p>
          <a:p>
            <a:pPr marL="257174" indent="-257174">
              <a:defRPr sz="1900"/>
            </a:pPr>
            <a:endParaRPr dirty="0"/>
          </a:p>
          <a:p>
            <a:pPr marL="0" indent="0" algn="ctr">
              <a:buSzTx/>
              <a:buNone/>
              <a:defRPr sz="1600" b="1" u="sng"/>
            </a:pPr>
            <a:r>
              <a:rPr dirty="0"/>
              <a:t>if follow the procedure = best practice/defensible</a:t>
            </a:r>
          </a:p>
          <a:p>
            <a:pPr marL="0" indent="0">
              <a:buSzTx/>
              <a:buNone/>
              <a:defRPr sz="1600"/>
            </a:pPr>
            <a:endParaRPr dirty="0"/>
          </a:p>
          <a:p>
            <a:pPr marL="0" indent="0">
              <a:buSzTx/>
              <a:buNone/>
              <a:defRPr sz="1600"/>
            </a:pPr>
            <a:r>
              <a:rPr dirty="0"/>
              <a:t>!The Student procedures are reviewed and amended at the end of each academic year (published 1 Sept) to incorporate any new external requirements</a:t>
            </a:r>
          </a:p>
          <a:p>
            <a:pPr marL="0" indent="0">
              <a:buSzTx/>
              <a:buNone/>
              <a:defRPr sz="1600"/>
            </a:pPr>
            <a:endParaRPr dirty="0"/>
          </a:p>
          <a:p>
            <a:pPr marL="0" indent="0">
              <a:buSzTx/>
              <a:buNone/>
              <a:defRPr sz="1600"/>
            </a:pPr>
            <a:r>
              <a:rPr dirty="0"/>
              <a:t>!!The Hearing Committee briefing takes places immediately ahead of the private meeting on the day of the hearing. It acts as a refresher – role, responsibility, requirements, decision making etc.</a:t>
            </a:r>
          </a:p>
        </p:txBody>
      </p:sp>
    </p:spTree>
    <p:extLst>
      <p:ext uri="{BB962C8B-B14F-4D97-AF65-F5344CB8AC3E}">
        <p14:creationId xmlns:p14="http://schemas.microsoft.com/office/powerpoint/2010/main" val="204995594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GUL Presenting Officer: Role"/>
          <p:cNvSpPr>
            <a:spLocks noGrp="1"/>
          </p:cNvSpPr>
          <p:nvPr>
            <p:ph type="title"/>
          </p:nvPr>
        </p:nvSpPr>
        <p:spPr>
          <a:prstGeom prst="rect">
            <a:avLst/>
          </a:prstGeom>
        </p:spPr>
        <p:txBody>
          <a:bodyPr/>
          <a:lstStyle/>
          <a:p>
            <a:r>
              <a:rPr sz="3400" dirty="0"/>
              <a:t>SGUL Presenting Officer: </a:t>
            </a:r>
            <a:r>
              <a:rPr lang="en-GB" sz="3400" dirty="0" smtClean="0"/>
              <a:t/>
            </a:r>
            <a:br>
              <a:rPr lang="en-GB" sz="3400" dirty="0" smtClean="0"/>
            </a:br>
            <a:r>
              <a:rPr sz="3400" dirty="0" smtClean="0"/>
              <a:t>Role</a:t>
            </a:r>
            <a:endParaRPr sz="3400" dirty="0"/>
          </a:p>
        </p:txBody>
      </p:sp>
      <p:sp>
        <p:nvSpPr>
          <p:cNvPr id="28" name="Review all evidence in a fair, objective and balanced manner…"/>
          <p:cNvSpPr>
            <a:spLocks noGrp="1"/>
          </p:cNvSpPr>
          <p:nvPr>
            <p:ph type="body" idx="1"/>
          </p:nvPr>
        </p:nvSpPr>
        <p:spPr>
          <a:prstGeom prst="rect">
            <a:avLst/>
          </a:prstGeom>
        </p:spPr>
        <p:txBody>
          <a:bodyPr/>
          <a:lstStyle/>
          <a:p>
            <a:pPr marL="342900" indent="-342900">
              <a:buFont typeface="Wingdings" panose="05000000000000000000" pitchFamily="2" charset="2"/>
              <a:buChar char="q"/>
              <a:defRPr sz="2000"/>
            </a:pPr>
            <a:r>
              <a:rPr lang="en-GB" dirty="0" smtClean="0"/>
              <a:t>PO vs IO </a:t>
            </a:r>
          </a:p>
          <a:p>
            <a:pPr marL="342900" indent="-342900">
              <a:buFont typeface="Wingdings" panose="05000000000000000000" pitchFamily="2" charset="2"/>
              <a:buChar char="q"/>
              <a:defRPr sz="2000"/>
            </a:pPr>
            <a:r>
              <a:rPr dirty="0" smtClean="0"/>
              <a:t>Review </a:t>
            </a:r>
            <a:r>
              <a:rPr dirty="0"/>
              <a:t>all evidence in a fair, objective and balanced manner</a:t>
            </a:r>
          </a:p>
          <a:p>
            <a:pPr marL="342900" indent="-342900">
              <a:buFont typeface="Wingdings" panose="05000000000000000000" pitchFamily="2" charset="2"/>
              <a:buChar char="q"/>
              <a:defRPr sz="2000"/>
            </a:pPr>
            <a:r>
              <a:rPr dirty="0"/>
              <a:t>Prepare and write a coherent SGUL case</a:t>
            </a:r>
          </a:p>
          <a:p>
            <a:pPr marL="342900" indent="-342900">
              <a:buFont typeface="Wingdings" panose="05000000000000000000" pitchFamily="2" charset="2"/>
              <a:buChar char="q"/>
              <a:defRPr sz="2000"/>
            </a:pPr>
            <a:r>
              <a:rPr dirty="0"/>
              <a:t>Review and/or add new relevant information that has come to light in the period between the IO concluding their investigation and the Hearing</a:t>
            </a:r>
          </a:p>
          <a:p>
            <a:pPr marL="342900" indent="-342900">
              <a:buFont typeface="Wingdings" panose="05000000000000000000" pitchFamily="2" charset="2"/>
              <a:buChar char="q"/>
              <a:defRPr sz="2000"/>
            </a:pPr>
            <a:r>
              <a:rPr dirty="0"/>
              <a:t>Present SGUL case to the </a:t>
            </a:r>
            <a:r>
              <a:rPr lang="en-GB" dirty="0" smtClean="0"/>
              <a:t>Committee</a:t>
            </a:r>
            <a:endParaRPr dirty="0"/>
          </a:p>
          <a:p>
            <a:pPr marL="342900" indent="-342900">
              <a:buFont typeface="Wingdings" panose="05000000000000000000" pitchFamily="2" charset="2"/>
              <a:buChar char="q"/>
              <a:defRPr sz="2000"/>
            </a:pPr>
            <a:r>
              <a:rPr dirty="0"/>
              <a:t>Assist the hearing committee in navigating through evidence</a:t>
            </a:r>
          </a:p>
          <a:p>
            <a:pPr marL="342900" indent="-342900">
              <a:buFont typeface="Wingdings" panose="05000000000000000000" pitchFamily="2" charset="2"/>
              <a:buChar char="q"/>
              <a:defRPr sz="2000"/>
            </a:pPr>
            <a:r>
              <a:rPr dirty="0"/>
              <a:t>Question the </a:t>
            </a:r>
            <a:r>
              <a:rPr dirty="0" smtClean="0"/>
              <a:t>student</a:t>
            </a:r>
            <a:endParaRPr dirty="0"/>
          </a:p>
        </p:txBody>
      </p:sp>
    </p:spTree>
    <p:extLst>
      <p:ext uri="{BB962C8B-B14F-4D97-AF65-F5344CB8AC3E}">
        <p14:creationId xmlns:p14="http://schemas.microsoft.com/office/powerpoint/2010/main" val="2840037561"/>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Order of the hearing*"/>
          <p:cNvSpPr>
            <a:spLocks noGrp="1"/>
          </p:cNvSpPr>
          <p:nvPr>
            <p:ph type="title"/>
          </p:nvPr>
        </p:nvSpPr>
        <p:spPr>
          <a:prstGeom prst="rect">
            <a:avLst/>
          </a:prstGeom>
        </p:spPr>
        <p:txBody>
          <a:bodyPr/>
          <a:lstStyle/>
          <a:p>
            <a:r>
              <a:t>Order of the hearing*</a:t>
            </a:r>
          </a:p>
        </p:txBody>
      </p:sp>
      <p:sp>
        <p:nvSpPr>
          <p:cNvPr id="98" name="Introductions…"/>
          <p:cNvSpPr>
            <a:spLocks noGrp="1"/>
          </p:cNvSpPr>
          <p:nvPr>
            <p:ph type="body" idx="1"/>
          </p:nvPr>
        </p:nvSpPr>
        <p:spPr>
          <a:prstGeom prst="rect">
            <a:avLst/>
          </a:prstGeom>
        </p:spPr>
        <p:txBody>
          <a:bodyPr/>
          <a:lstStyle/>
          <a:p>
            <a:pPr marL="342900" lvl="0" indent="-342900">
              <a:buFont typeface="+mj-lt"/>
              <a:buAutoNum type="arabicPeriod"/>
            </a:pPr>
            <a:r>
              <a:rPr lang="en-GB" sz="1400" dirty="0"/>
              <a:t>Introductions</a:t>
            </a:r>
          </a:p>
          <a:p>
            <a:pPr marL="342900" lvl="0" indent="-342900">
              <a:buFont typeface="+mj-lt"/>
              <a:buAutoNum type="arabicPeriod"/>
            </a:pPr>
            <a:r>
              <a:rPr lang="en-GB" sz="1400" dirty="0"/>
              <a:t>Changes to the procedure</a:t>
            </a:r>
          </a:p>
          <a:p>
            <a:pPr marL="342900" lvl="0" indent="-342900">
              <a:buFont typeface="+mj-lt"/>
              <a:buAutoNum type="arabicPeriod"/>
            </a:pPr>
            <a:r>
              <a:rPr lang="en-GB" sz="1400" dirty="0"/>
              <a:t>SGUL Presenting officer presents the SGUL case</a:t>
            </a:r>
          </a:p>
          <a:p>
            <a:pPr marL="342900" lvl="0" indent="-342900">
              <a:buFont typeface="+mj-lt"/>
              <a:buAutoNum type="arabicPeriod"/>
            </a:pPr>
            <a:r>
              <a:rPr lang="en-GB" sz="1400" dirty="0"/>
              <a:t>Student's response</a:t>
            </a:r>
          </a:p>
          <a:p>
            <a:pPr marL="342900" lvl="0" indent="-342900">
              <a:buFont typeface="+mj-lt"/>
              <a:buAutoNum type="arabicPeriod"/>
            </a:pPr>
            <a:r>
              <a:rPr lang="en-GB" sz="1400" dirty="0"/>
              <a:t>SGUL Presenting officer’s questions to student</a:t>
            </a:r>
          </a:p>
          <a:p>
            <a:pPr marL="342900" lvl="0" indent="-342900">
              <a:buFont typeface="+mj-lt"/>
              <a:buAutoNum type="arabicPeriod"/>
            </a:pPr>
            <a:r>
              <a:rPr lang="en-GB" sz="1400" dirty="0"/>
              <a:t>Representative or accompanying person makes a statement (optional)</a:t>
            </a:r>
          </a:p>
          <a:p>
            <a:pPr marL="342900" lvl="0" indent="-342900">
              <a:buFont typeface="+mj-lt"/>
              <a:buAutoNum type="arabicPeriod"/>
            </a:pPr>
            <a:r>
              <a:rPr lang="en-GB" sz="1400" dirty="0"/>
              <a:t>Questions from the Committee members</a:t>
            </a:r>
          </a:p>
          <a:p>
            <a:pPr marL="342900" lvl="0" indent="-342900">
              <a:buFont typeface="+mj-lt"/>
              <a:buAutoNum type="arabicPeriod"/>
            </a:pPr>
            <a:r>
              <a:rPr lang="en-GB" sz="1400" dirty="0"/>
              <a:t>SGUL Presenting officer’s closing statement </a:t>
            </a:r>
          </a:p>
          <a:p>
            <a:pPr marL="342900" lvl="0" indent="-342900">
              <a:buFont typeface="+mj-lt"/>
              <a:buAutoNum type="arabicPeriod"/>
            </a:pPr>
            <a:r>
              <a:rPr lang="en-GB" sz="1400" dirty="0"/>
              <a:t>Student’s closing statement </a:t>
            </a:r>
          </a:p>
          <a:p>
            <a:pPr marL="342900" lvl="0" indent="-342900">
              <a:buFont typeface="+mj-lt"/>
              <a:buAutoNum type="arabicPeriod"/>
            </a:pPr>
            <a:r>
              <a:rPr lang="en-GB" sz="1400" dirty="0"/>
              <a:t>Committee considers the case in private (Clerk present)</a:t>
            </a:r>
          </a:p>
          <a:p>
            <a:pPr marL="342900" lvl="0" indent="-342900">
              <a:buFont typeface="+mj-lt"/>
              <a:buAutoNum type="arabicPeriod"/>
            </a:pPr>
            <a:r>
              <a:rPr lang="en-GB" sz="1400" dirty="0"/>
              <a:t>Student and representative withdraw</a:t>
            </a:r>
          </a:p>
          <a:p>
            <a:pPr marL="342900" lvl="0" indent="-342900">
              <a:buFont typeface="+mj-lt"/>
              <a:buAutoNum type="arabicPeriod"/>
            </a:pPr>
            <a:r>
              <a:rPr lang="en-GB" sz="1400" dirty="0"/>
              <a:t>Committee considers decision</a:t>
            </a:r>
          </a:p>
          <a:p>
            <a:pPr marL="0" indent="0">
              <a:buSzTx/>
              <a:buNone/>
              <a:defRPr sz="1800"/>
            </a:pPr>
            <a:endParaRPr sz="1400" dirty="0"/>
          </a:p>
          <a:p>
            <a:pPr marL="0" indent="0" defTabSz="342900">
              <a:spcBef>
                <a:spcPts val="0"/>
              </a:spcBef>
              <a:buSzTx/>
              <a:buNone/>
              <a:defRPr sz="1500">
                <a:latin typeface="+mn-lt"/>
                <a:ea typeface="+mn-ea"/>
                <a:cs typeface="+mn-cs"/>
                <a:sym typeface="Helvetica"/>
              </a:defRPr>
            </a:pPr>
            <a:r>
              <a:rPr sz="1400" dirty="0"/>
              <a:t>*!Can be altered if advance notice, but resist pressures to change on the day - role of Chair</a:t>
            </a:r>
          </a:p>
        </p:txBody>
      </p:sp>
    </p:spTree>
    <p:extLst>
      <p:ext uri="{BB962C8B-B14F-4D97-AF65-F5344CB8AC3E}">
        <p14:creationId xmlns:p14="http://schemas.microsoft.com/office/powerpoint/2010/main" val="1489685325"/>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SGUL Officer at the Hearing"/>
          <p:cNvSpPr>
            <a:spLocks noGrp="1"/>
          </p:cNvSpPr>
          <p:nvPr>
            <p:ph type="title"/>
          </p:nvPr>
        </p:nvSpPr>
        <p:spPr>
          <a:xfrm>
            <a:off x="457200" y="69055"/>
            <a:ext cx="6901841" cy="1131095"/>
          </a:xfrm>
          <a:prstGeom prst="rect">
            <a:avLst/>
          </a:prstGeom>
        </p:spPr>
        <p:txBody>
          <a:bodyPr/>
          <a:lstStyle/>
          <a:p>
            <a:r>
              <a:rPr dirty="0"/>
              <a:t>SGUL Officer at the Hearing</a:t>
            </a:r>
          </a:p>
        </p:txBody>
      </p:sp>
      <p:sp>
        <p:nvSpPr>
          <p:cNvPr id="101" name="Presents oral SGUL case…"/>
          <p:cNvSpPr>
            <a:spLocks noGrp="1"/>
          </p:cNvSpPr>
          <p:nvPr>
            <p:ph type="body" idx="1"/>
          </p:nvPr>
        </p:nvSpPr>
        <p:spPr>
          <a:prstGeom prst="rect">
            <a:avLst/>
          </a:prstGeom>
        </p:spPr>
        <p:txBody>
          <a:bodyPr/>
          <a:lstStyle/>
          <a:p>
            <a:pPr marL="342900" indent="-342900">
              <a:buFont typeface="Arial" panose="020B0604020202020204" pitchFamily="34" charset="0"/>
              <a:buChar char="•"/>
              <a:defRPr sz="2200"/>
            </a:pPr>
            <a:r>
              <a:rPr dirty="0"/>
              <a:t>Presents oral SGUL case</a:t>
            </a:r>
          </a:p>
          <a:p>
            <a:pPr marL="342900" indent="-342900">
              <a:buFont typeface="Arial" panose="020B0604020202020204" pitchFamily="34" charset="0"/>
              <a:buChar char="•"/>
              <a:defRPr sz="2200"/>
            </a:pPr>
            <a:r>
              <a:rPr dirty="0"/>
              <a:t>Responds to student’s case</a:t>
            </a:r>
          </a:p>
          <a:p>
            <a:pPr marL="342900" indent="-342900">
              <a:buFont typeface="Arial" panose="020B0604020202020204" pitchFamily="34" charset="0"/>
              <a:buChar char="•"/>
              <a:defRPr sz="2200"/>
            </a:pPr>
            <a:r>
              <a:rPr dirty="0"/>
              <a:t>Questions the student</a:t>
            </a:r>
          </a:p>
          <a:p>
            <a:pPr marL="342900" indent="-342900">
              <a:buFont typeface="Arial" panose="020B0604020202020204" pitchFamily="34" charset="0"/>
              <a:buChar char="•"/>
              <a:defRPr sz="2200"/>
            </a:pPr>
            <a:r>
              <a:rPr lang="en-GB" dirty="0" smtClean="0"/>
              <a:t>(</a:t>
            </a:r>
            <a:r>
              <a:rPr dirty="0" smtClean="0"/>
              <a:t>Challenges </a:t>
            </a:r>
            <a:r>
              <a:rPr lang="en-GB" dirty="0" smtClean="0"/>
              <a:t>new </a:t>
            </a:r>
            <a:r>
              <a:rPr dirty="0" smtClean="0"/>
              <a:t>evidence</a:t>
            </a:r>
            <a:r>
              <a:rPr lang="en-GB" dirty="0" smtClean="0"/>
              <a:t>)</a:t>
            </a:r>
          </a:p>
          <a:p>
            <a:pPr marL="342900" indent="-342900">
              <a:buFont typeface="Arial" panose="020B0604020202020204" pitchFamily="34" charset="0"/>
              <a:buChar char="•"/>
              <a:defRPr sz="2200"/>
            </a:pPr>
            <a:r>
              <a:rPr lang="en-GB" dirty="0" smtClean="0"/>
              <a:t>Summarises the case</a:t>
            </a:r>
            <a:endParaRPr dirty="0"/>
          </a:p>
        </p:txBody>
      </p:sp>
    </p:spTree>
    <p:extLst>
      <p:ext uri="{BB962C8B-B14F-4D97-AF65-F5344CB8AC3E}">
        <p14:creationId xmlns:p14="http://schemas.microsoft.com/office/powerpoint/2010/main" val="3601400794"/>
      </p:ext>
    </p:extLst>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Questioning"/>
          <p:cNvSpPr>
            <a:spLocks noGrp="1"/>
          </p:cNvSpPr>
          <p:nvPr>
            <p:ph type="title"/>
          </p:nvPr>
        </p:nvSpPr>
        <p:spPr>
          <a:prstGeom prst="rect">
            <a:avLst/>
          </a:prstGeom>
        </p:spPr>
        <p:txBody>
          <a:bodyPr/>
          <a:lstStyle/>
          <a:p>
            <a:r>
              <a:t>Questioning</a:t>
            </a:r>
          </a:p>
        </p:txBody>
      </p:sp>
      <p:sp>
        <p:nvSpPr>
          <p:cNvPr id="113" name="You can question the student or witnesses…"/>
          <p:cNvSpPr>
            <a:spLocks noGrp="1"/>
          </p:cNvSpPr>
          <p:nvPr>
            <p:ph type="body" idx="1"/>
          </p:nvPr>
        </p:nvSpPr>
        <p:spPr>
          <a:prstGeom prst="rect">
            <a:avLst/>
          </a:prstGeom>
        </p:spPr>
        <p:txBody>
          <a:bodyPr/>
          <a:lstStyle/>
          <a:p>
            <a:pPr marL="171450" indent="-171450">
              <a:buAutoNum type="arabicPeriod"/>
              <a:defRPr sz="1500"/>
            </a:pPr>
            <a:r>
              <a:t>You can question the student or witnesses</a:t>
            </a:r>
          </a:p>
          <a:p>
            <a:pPr marL="171450" indent="-171450">
              <a:buAutoNum type="arabicPeriod"/>
              <a:defRPr sz="1500"/>
            </a:pPr>
            <a:r>
              <a:t>Is it worth it? - If after student’s statement the case remains strong, do not prolong the agony!</a:t>
            </a:r>
          </a:p>
          <a:p>
            <a:pPr marL="171450" indent="-171450">
              <a:buAutoNum type="arabicPeriod"/>
              <a:defRPr sz="1500"/>
            </a:pPr>
            <a:r>
              <a:t>Remember, listening first. </a:t>
            </a:r>
          </a:p>
          <a:p>
            <a:pPr marL="171450" indent="-171450">
              <a:buAutoNum type="arabicPeriod"/>
              <a:defRPr sz="1500"/>
            </a:pPr>
            <a:r>
              <a:t>Look out for: </a:t>
            </a:r>
          </a:p>
          <a:p>
            <a:pPr marL="942974" lvl="2" indent="-257174">
              <a:buChar char="»"/>
              <a:defRPr sz="1500" i="1"/>
            </a:pPr>
            <a:r>
              <a:t>“I don’t recall”</a:t>
            </a:r>
          </a:p>
          <a:p>
            <a:pPr marL="942974" lvl="2" indent="-257174">
              <a:buChar char="»"/>
              <a:defRPr sz="1500" i="1"/>
            </a:pPr>
            <a:r>
              <a:t>“I don’t know”</a:t>
            </a:r>
          </a:p>
          <a:p>
            <a:pPr marL="942974" lvl="2" indent="-257174">
              <a:buChar char="»"/>
              <a:defRPr sz="1500" i="1"/>
            </a:pPr>
            <a:r>
              <a:t>“I agree with most allegations”</a:t>
            </a:r>
          </a:p>
          <a:p>
            <a:pPr marL="942974" lvl="2" indent="-257174">
              <a:buChar char="»"/>
              <a:defRPr sz="1500" i="1"/>
            </a:pPr>
            <a:r>
              <a:t>“As a general rule”</a:t>
            </a:r>
          </a:p>
          <a:p>
            <a:pPr marL="942974" lvl="2" indent="-257174">
              <a:buChar char="»"/>
              <a:defRPr sz="1500" i="1"/>
            </a:pPr>
            <a:r>
              <a:t>“It really doesn’t matter”</a:t>
            </a:r>
          </a:p>
          <a:p>
            <a:pPr marL="257174" indent="-257174">
              <a:defRPr sz="1500"/>
            </a:pPr>
            <a:r>
              <a:t>Closed or open questions: for closed, you should already know the answer</a:t>
            </a:r>
          </a:p>
          <a:p>
            <a:pPr marL="257174" indent="-257174">
              <a:defRPr sz="1500"/>
            </a:pPr>
            <a:r>
              <a:t>Dealing with factual contradictions</a:t>
            </a:r>
          </a:p>
          <a:p>
            <a:pPr marL="257174" indent="-257174">
              <a:defRPr sz="1500"/>
            </a:pPr>
            <a:r>
              <a:t>Dealing with evasive answers</a:t>
            </a:r>
          </a:p>
        </p:txBody>
      </p:sp>
    </p:spTree>
    <p:extLst>
      <p:ext uri="{BB962C8B-B14F-4D97-AF65-F5344CB8AC3E}">
        <p14:creationId xmlns:p14="http://schemas.microsoft.com/office/powerpoint/2010/main" val="3718442768"/>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Questioning tips"/>
          <p:cNvSpPr>
            <a:spLocks noGrp="1"/>
          </p:cNvSpPr>
          <p:nvPr>
            <p:ph type="title"/>
          </p:nvPr>
        </p:nvSpPr>
        <p:spPr>
          <a:prstGeom prst="rect">
            <a:avLst/>
          </a:prstGeom>
        </p:spPr>
        <p:txBody>
          <a:bodyPr/>
          <a:lstStyle/>
          <a:p>
            <a:r>
              <a:t>Questioning tips</a:t>
            </a:r>
          </a:p>
        </p:txBody>
      </p:sp>
      <p:sp>
        <p:nvSpPr>
          <p:cNvPr id="116" name="Tip No. 1 Do not ask questions! LISTEN…"/>
          <p:cNvSpPr>
            <a:spLocks noGrp="1"/>
          </p:cNvSpPr>
          <p:nvPr>
            <p:ph type="body" idx="1"/>
          </p:nvPr>
        </p:nvSpPr>
        <p:spPr>
          <a:prstGeom prst="rect">
            <a:avLst/>
          </a:prstGeom>
        </p:spPr>
        <p:txBody>
          <a:bodyPr/>
          <a:lstStyle/>
          <a:p>
            <a:pPr marL="0" indent="0">
              <a:buSzTx/>
              <a:buNone/>
              <a:defRPr sz="2000"/>
            </a:pPr>
            <a:r>
              <a:rPr u="sng"/>
              <a:t>Tip No. 1</a:t>
            </a:r>
            <a:r>
              <a:t> Do not ask questions! LISTEN </a:t>
            </a:r>
          </a:p>
          <a:p>
            <a:pPr marL="0" indent="0">
              <a:buSzTx/>
              <a:buNone/>
              <a:defRPr sz="2000"/>
            </a:pPr>
            <a:endParaRPr/>
          </a:p>
          <a:p>
            <a:pPr marL="0" indent="0">
              <a:buSzTx/>
              <a:buNone/>
              <a:defRPr sz="2000"/>
            </a:pPr>
            <a:r>
              <a:t>Other tips:</a:t>
            </a:r>
          </a:p>
          <a:p>
            <a:pPr marL="342900" indent="-171450">
              <a:buChar char="•"/>
              <a:defRPr sz="2000"/>
            </a:pPr>
            <a:r>
              <a:t>ask simple, single, clear questions</a:t>
            </a:r>
          </a:p>
          <a:p>
            <a:pPr marL="342900" indent="-171450">
              <a:buChar char="•"/>
              <a:defRPr sz="2000"/>
            </a:pPr>
            <a:r>
              <a:t>ask for facts</a:t>
            </a:r>
          </a:p>
          <a:p>
            <a:pPr marL="342900" indent="-171450">
              <a:buChar char="•"/>
              <a:defRPr sz="2000"/>
            </a:pPr>
            <a:r>
              <a:t>sometimes for opinions (?) when e.g. showing issues with integrity - only if you have a clear reason</a:t>
            </a:r>
          </a:p>
        </p:txBody>
      </p:sp>
    </p:spTree>
    <p:extLst>
      <p:ext uri="{BB962C8B-B14F-4D97-AF65-F5344CB8AC3E}">
        <p14:creationId xmlns:p14="http://schemas.microsoft.com/office/powerpoint/2010/main" val="1873962538"/>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Hearing Committee Chair"/>
          <p:cNvSpPr>
            <a:spLocks noGrp="1"/>
          </p:cNvSpPr>
          <p:nvPr>
            <p:ph type="title"/>
          </p:nvPr>
        </p:nvSpPr>
        <p:spPr>
          <a:xfrm>
            <a:off x="457200" y="69055"/>
            <a:ext cx="6801633" cy="1131095"/>
          </a:xfrm>
          <a:prstGeom prst="rect">
            <a:avLst/>
          </a:prstGeom>
        </p:spPr>
        <p:txBody>
          <a:bodyPr/>
          <a:lstStyle/>
          <a:p>
            <a:r>
              <a:rPr dirty="0"/>
              <a:t>Hearing Committee Chair</a:t>
            </a:r>
          </a:p>
        </p:txBody>
      </p:sp>
      <p:sp>
        <p:nvSpPr>
          <p:cNvPr id="104" name="knows the documentation inside-out…"/>
          <p:cNvSpPr>
            <a:spLocks noGrp="1"/>
          </p:cNvSpPr>
          <p:nvPr>
            <p:ph type="body" idx="1"/>
          </p:nvPr>
        </p:nvSpPr>
        <p:spPr>
          <a:prstGeom prst="rect">
            <a:avLst/>
          </a:prstGeom>
        </p:spPr>
        <p:txBody>
          <a:bodyPr/>
          <a:lstStyle/>
          <a:p>
            <a:pPr marL="342900" indent="-342900">
              <a:buFont typeface="Arial" panose="020B0604020202020204" pitchFamily="34" charset="0"/>
              <a:buChar char="•"/>
              <a:defRPr sz="2200"/>
            </a:pPr>
            <a:r>
              <a:rPr dirty="0"/>
              <a:t>knows the documentation inside-out</a:t>
            </a:r>
          </a:p>
          <a:p>
            <a:pPr marL="342900" indent="-342900">
              <a:buFont typeface="Arial" panose="020B0604020202020204" pitchFamily="34" charset="0"/>
              <a:buChar char="•"/>
              <a:defRPr sz="2200"/>
            </a:pPr>
            <a:r>
              <a:rPr dirty="0"/>
              <a:t>manages process and contributions</a:t>
            </a:r>
          </a:p>
          <a:p>
            <a:pPr marL="342900" indent="-342900">
              <a:buFont typeface="Arial" panose="020B0604020202020204" pitchFamily="34" charset="0"/>
              <a:buChar char="•"/>
              <a:defRPr sz="2200"/>
            </a:pPr>
            <a:r>
              <a:rPr dirty="0"/>
              <a:t>final say re procedure and conduct of the parties and committee members</a:t>
            </a:r>
          </a:p>
          <a:p>
            <a:pPr marL="342900" indent="-342900">
              <a:buFont typeface="Arial" panose="020B0604020202020204" pitchFamily="34" charset="0"/>
              <a:buChar char="•"/>
              <a:defRPr sz="2200"/>
            </a:pPr>
            <a:r>
              <a:rPr dirty="0"/>
              <a:t>ensures all parties can speak freely without intimidation</a:t>
            </a:r>
          </a:p>
          <a:p>
            <a:pPr marL="342900" indent="-342900">
              <a:buFont typeface="Arial" panose="020B0604020202020204" pitchFamily="34" charset="0"/>
              <a:buChar char="•"/>
              <a:defRPr sz="2200"/>
            </a:pPr>
            <a:r>
              <a:rPr dirty="0"/>
              <a:t>questions through the chair</a:t>
            </a:r>
          </a:p>
          <a:p>
            <a:pPr marL="342900" indent="-342900">
              <a:buFont typeface="Arial" panose="020B0604020202020204" pitchFamily="34" charset="0"/>
              <a:buChar char="•"/>
              <a:defRPr sz="2200"/>
            </a:pPr>
            <a:r>
              <a:rPr dirty="0"/>
              <a:t>moderates </a:t>
            </a:r>
            <a:r>
              <a:rPr lang="en-GB" dirty="0" smtClean="0"/>
              <a:t>Committee</a:t>
            </a:r>
            <a:r>
              <a:rPr dirty="0" smtClean="0"/>
              <a:t> </a:t>
            </a:r>
            <a:r>
              <a:rPr dirty="0"/>
              <a:t>discussion </a:t>
            </a:r>
          </a:p>
          <a:p>
            <a:pPr marL="342900" indent="-342900">
              <a:buFont typeface="Arial" panose="020B0604020202020204" pitchFamily="34" charset="0"/>
              <a:buChar char="•"/>
              <a:defRPr sz="2200"/>
            </a:pPr>
            <a:r>
              <a:rPr dirty="0"/>
              <a:t>respects dissenting views but avoids conflicts</a:t>
            </a:r>
          </a:p>
        </p:txBody>
      </p:sp>
    </p:spTree>
    <p:extLst>
      <p:ext uri="{BB962C8B-B14F-4D97-AF65-F5344CB8AC3E}">
        <p14:creationId xmlns:p14="http://schemas.microsoft.com/office/powerpoint/2010/main" val="383598913"/>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presentatives*"/>
          <p:cNvSpPr>
            <a:spLocks noGrp="1"/>
          </p:cNvSpPr>
          <p:nvPr>
            <p:ph type="title"/>
          </p:nvPr>
        </p:nvSpPr>
        <p:spPr>
          <a:prstGeom prst="rect">
            <a:avLst/>
          </a:prstGeom>
        </p:spPr>
        <p:txBody>
          <a:bodyPr/>
          <a:lstStyle/>
          <a:p>
            <a:r>
              <a:rPr dirty="0"/>
              <a:t>Representatives*</a:t>
            </a:r>
          </a:p>
        </p:txBody>
      </p:sp>
      <p:sp>
        <p:nvSpPr>
          <p:cNvPr id="107" name="Can make a statement at the end…"/>
          <p:cNvSpPr>
            <a:spLocks noGrp="1"/>
          </p:cNvSpPr>
          <p:nvPr>
            <p:ph type="body" idx="1"/>
          </p:nvPr>
        </p:nvSpPr>
        <p:spPr>
          <a:prstGeom prst="rect">
            <a:avLst/>
          </a:prstGeom>
        </p:spPr>
        <p:txBody>
          <a:bodyPr/>
          <a:lstStyle/>
          <a:p>
            <a:pPr marL="342900" indent="-342900">
              <a:buFont typeface="Arial" panose="020B0604020202020204" pitchFamily="34" charset="0"/>
              <a:buChar char="•"/>
              <a:defRPr sz="2200"/>
            </a:pPr>
            <a:r>
              <a:rPr dirty="0"/>
              <a:t>Can make a statement at the end</a:t>
            </a:r>
          </a:p>
          <a:p>
            <a:pPr marL="342900" indent="-342900">
              <a:buFont typeface="Arial" panose="020B0604020202020204" pitchFamily="34" charset="0"/>
              <a:buChar char="•"/>
              <a:defRPr sz="2200"/>
            </a:pPr>
            <a:r>
              <a:rPr dirty="0"/>
              <a:t>They are also humans  with multiple competing pressures</a:t>
            </a:r>
          </a:p>
          <a:p>
            <a:pPr marL="342900" indent="-342900">
              <a:buFont typeface="Arial" panose="020B0604020202020204" pitchFamily="34" charset="0"/>
              <a:buChar char="•"/>
              <a:defRPr sz="2200"/>
            </a:pPr>
            <a:r>
              <a:rPr dirty="0"/>
              <a:t>Preparation variable</a:t>
            </a:r>
          </a:p>
          <a:p>
            <a:pPr marL="342900" indent="-342900">
              <a:buFont typeface="Arial" panose="020B0604020202020204" pitchFamily="34" charset="0"/>
              <a:buChar char="•"/>
              <a:defRPr sz="2200"/>
            </a:pPr>
            <a:r>
              <a:rPr dirty="0"/>
              <a:t>Good ones: presenting the best possible case for the student - but that’s what we all want for max fairness and balance!</a:t>
            </a:r>
          </a:p>
          <a:p>
            <a:pPr marL="0" indent="0">
              <a:buSzTx/>
              <a:buNone/>
              <a:defRPr sz="2200"/>
            </a:pPr>
            <a:endParaRPr dirty="0"/>
          </a:p>
          <a:p>
            <a:pPr marL="0" indent="0">
              <a:buSzTx/>
              <a:buNone/>
              <a:defRPr sz="1600"/>
            </a:pPr>
            <a:r>
              <a:rPr dirty="0"/>
              <a:t>*Representatives – includes supporters e.g. friends/family etc. Regardless of who the supporter or representative is, </a:t>
            </a:r>
            <a:r>
              <a:rPr b="1" u="sng" dirty="0"/>
              <a:t>students should speak for themselves</a:t>
            </a:r>
          </a:p>
        </p:txBody>
      </p:sp>
    </p:spTree>
    <p:extLst>
      <p:ext uri="{BB962C8B-B14F-4D97-AF65-F5344CB8AC3E}">
        <p14:creationId xmlns:p14="http://schemas.microsoft.com/office/powerpoint/2010/main" val="3485252490"/>
      </p:ext>
    </p:extLst>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presentatives"/>
          <p:cNvSpPr>
            <a:spLocks noGrp="1"/>
          </p:cNvSpPr>
          <p:nvPr>
            <p:ph type="title"/>
          </p:nvPr>
        </p:nvSpPr>
        <p:spPr>
          <a:prstGeom prst="rect">
            <a:avLst/>
          </a:prstGeom>
        </p:spPr>
        <p:txBody>
          <a:bodyPr/>
          <a:lstStyle/>
          <a:p>
            <a:r>
              <a:t>Representatives</a:t>
            </a:r>
          </a:p>
        </p:txBody>
      </p:sp>
      <p:sp>
        <p:nvSpPr>
          <p:cNvPr id="110" name="Might attempt to intimidate when their case is weak or when unprepared, so:…"/>
          <p:cNvSpPr>
            <a:spLocks noGrp="1"/>
          </p:cNvSpPr>
          <p:nvPr>
            <p:ph type="body" idx="1"/>
          </p:nvPr>
        </p:nvSpPr>
        <p:spPr>
          <a:prstGeom prst="rect">
            <a:avLst/>
          </a:prstGeom>
        </p:spPr>
        <p:txBody>
          <a:bodyPr/>
          <a:lstStyle/>
          <a:p>
            <a:pPr marL="0" indent="0">
              <a:buSzTx/>
              <a:buNone/>
              <a:defRPr sz="1900"/>
            </a:pPr>
            <a:r>
              <a:rPr dirty="0"/>
              <a:t>Might attempt to intimidate when their case is weak or when unprepared, so:</a:t>
            </a:r>
          </a:p>
          <a:p>
            <a:pPr marL="342900" indent="-342900">
              <a:buFont typeface="Arial" panose="020B0604020202020204" pitchFamily="34" charset="0"/>
              <a:buChar char="•"/>
              <a:defRPr sz="1900"/>
            </a:pPr>
            <a:r>
              <a:rPr dirty="0"/>
              <a:t>keep calm and progress your case</a:t>
            </a:r>
          </a:p>
          <a:p>
            <a:pPr marL="342900" indent="-342900">
              <a:buFont typeface="Arial" panose="020B0604020202020204" pitchFamily="34" charset="0"/>
              <a:buChar char="•"/>
              <a:defRPr sz="1900"/>
            </a:pPr>
            <a:r>
              <a:rPr dirty="0"/>
              <a:t>respond using facts</a:t>
            </a:r>
          </a:p>
          <a:p>
            <a:pPr marL="342900" indent="-342900">
              <a:buFont typeface="Arial" panose="020B0604020202020204" pitchFamily="34" charset="0"/>
              <a:buChar char="•"/>
              <a:defRPr sz="1900"/>
            </a:pPr>
            <a:r>
              <a:rPr dirty="0"/>
              <a:t>ignore personal attacks - the </a:t>
            </a:r>
            <a:r>
              <a:rPr lang="en-GB" dirty="0" smtClean="0"/>
              <a:t>Committee</a:t>
            </a:r>
            <a:r>
              <a:rPr dirty="0" smtClean="0"/>
              <a:t> </a:t>
            </a:r>
            <a:r>
              <a:rPr dirty="0"/>
              <a:t>will see through</a:t>
            </a:r>
          </a:p>
          <a:p>
            <a:pPr marL="342900" indent="-342900">
              <a:buFont typeface="Arial" panose="020B0604020202020204" pitchFamily="34" charset="0"/>
              <a:buChar char="•"/>
              <a:defRPr sz="1900"/>
            </a:pPr>
            <a:r>
              <a:rPr dirty="0"/>
              <a:t>take questions only from the student and through Chair, and vice versa</a:t>
            </a:r>
          </a:p>
          <a:p>
            <a:pPr marL="342900" indent="-342900">
              <a:buFont typeface="Arial" panose="020B0604020202020204" pitchFamily="34" charset="0"/>
              <a:buChar char="•"/>
              <a:defRPr sz="1900"/>
            </a:pPr>
            <a:r>
              <a:rPr dirty="0"/>
              <a:t>keep asking for evidence and facts</a:t>
            </a:r>
          </a:p>
          <a:p>
            <a:pPr marL="342900" indent="-342900">
              <a:buFont typeface="Arial" panose="020B0604020202020204" pitchFamily="34" charset="0"/>
              <a:buChar char="•"/>
              <a:defRPr sz="1900"/>
            </a:pPr>
            <a:r>
              <a:rPr dirty="0"/>
              <a:t>chair should deal with inappropriate </a:t>
            </a:r>
            <a:r>
              <a:rPr dirty="0" err="1"/>
              <a:t>behaviour</a:t>
            </a:r>
            <a:endParaRPr dirty="0"/>
          </a:p>
          <a:p>
            <a:pPr marL="342900" indent="-342900">
              <a:buFont typeface="Arial" panose="020B0604020202020204" pitchFamily="34" charset="0"/>
              <a:buChar char="•"/>
              <a:defRPr sz="1900"/>
            </a:pPr>
            <a:r>
              <a:rPr dirty="0"/>
              <a:t>don't agree to anything that would make you uncomfortable</a:t>
            </a:r>
          </a:p>
          <a:p>
            <a:pPr marL="342900" indent="-342900">
              <a:buFont typeface="Arial" panose="020B0604020202020204" pitchFamily="34" charset="0"/>
              <a:buChar char="•"/>
              <a:defRPr sz="1900"/>
            </a:pPr>
            <a:r>
              <a:rPr dirty="0"/>
              <a:t>address the </a:t>
            </a:r>
            <a:r>
              <a:rPr lang="en-GB" dirty="0" smtClean="0"/>
              <a:t>Committee</a:t>
            </a:r>
            <a:r>
              <a:rPr dirty="0" smtClean="0"/>
              <a:t> </a:t>
            </a:r>
            <a:r>
              <a:rPr dirty="0"/>
              <a:t>and take questions only from Chair</a:t>
            </a:r>
          </a:p>
        </p:txBody>
      </p:sp>
    </p:spTree>
    <p:extLst>
      <p:ext uri="{BB962C8B-B14F-4D97-AF65-F5344CB8AC3E}">
        <p14:creationId xmlns:p14="http://schemas.microsoft.com/office/powerpoint/2010/main" val="2065659681"/>
      </p:ext>
    </p:extLst>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itle"/>
          <p:cNvSpPr>
            <a:spLocks noGrp="1"/>
          </p:cNvSpPr>
          <p:nvPr>
            <p:ph type="title"/>
          </p:nvPr>
        </p:nvSpPr>
        <p:spPr>
          <a:xfrm>
            <a:off x="1684734" y="3305176"/>
            <a:ext cx="5829301" cy="1021556"/>
          </a:xfrm>
          <a:prstGeom prst="rect">
            <a:avLst/>
          </a:prstGeom>
        </p:spPr>
        <p:txBody>
          <a:bodyPr anchor="t">
            <a:normAutofit/>
          </a:bodyPr>
          <a:lstStyle/>
          <a:p>
            <a:pPr algn="l">
              <a:defRPr sz="4000" b="1"/>
            </a:pPr>
            <a:r>
              <a:rPr lang="en-GB" dirty="0" smtClean="0"/>
              <a:t>Any questions?</a:t>
            </a:r>
            <a:endParaRPr dirty="0"/>
          </a:p>
        </p:txBody>
      </p:sp>
      <p:sp>
        <p:nvSpPr>
          <p:cNvPr id="2" name="Text Placeholder 1"/>
          <p:cNvSpPr>
            <a:spLocks noGrp="1"/>
          </p:cNvSpPr>
          <p:nvPr>
            <p:ph type="body" idx="1"/>
          </p:nvPr>
        </p:nvSpPr>
        <p:spPr/>
        <p:txBody>
          <a:bodyPr/>
          <a:lstStyle/>
          <a:p>
            <a:endParaRPr lang="en-GB"/>
          </a:p>
        </p:txBody>
      </p:sp>
    </p:spTree>
    <p:extLst>
      <p:ext uri="{BB962C8B-B14F-4D97-AF65-F5344CB8AC3E}">
        <p14:creationId xmlns:p14="http://schemas.microsoft.com/office/powerpoint/2010/main" val="367058847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GUL Presenting Officer: Written Case"/>
          <p:cNvSpPr>
            <a:spLocks noGrp="1"/>
          </p:cNvSpPr>
          <p:nvPr>
            <p:ph type="title"/>
          </p:nvPr>
        </p:nvSpPr>
        <p:spPr>
          <a:xfrm>
            <a:off x="1485900" y="205978"/>
            <a:ext cx="6172200" cy="857251"/>
          </a:xfrm>
          <a:prstGeom prst="rect">
            <a:avLst/>
          </a:prstGeom>
        </p:spPr>
        <p:txBody>
          <a:bodyPr>
            <a:normAutofit fontScale="90000"/>
          </a:bodyPr>
          <a:lstStyle>
            <a:lvl1pPr defTabSz="777240">
              <a:defRPr sz="3740"/>
            </a:lvl1pPr>
          </a:lstStyle>
          <a:p>
            <a:r>
              <a:rPr dirty="0"/>
              <a:t>SGUL Presenting Officer: </a:t>
            </a:r>
            <a:r>
              <a:rPr lang="en-GB" dirty="0" smtClean="0"/>
              <a:t/>
            </a:r>
            <a:br>
              <a:rPr lang="en-GB" dirty="0" smtClean="0"/>
            </a:br>
            <a:r>
              <a:rPr dirty="0" smtClean="0"/>
              <a:t>Written </a:t>
            </a:r>
            <a:r>
              <a:rPr dirty="0"/>
              <a:t>Case</a:t>
            </a:r>
          </a:p>
        </p:txBody>
      </p:sp>
      <p:sp>
        <p:nvSpPr>
          <p:cNvPr id="31" name="Before you begin:…"/>
          <p:cNvSpPr>
            <a:spLocks noGrp="1"/>
          </p:cNvSpPr>
          <p:nvPr>
            <p:ph type="body" idx="1"/>
          </p:nvPr>
        </p:nvSpPr>
        <p:spPr>
          <a:xfrm>
            <a:off x="1485900" y="1200151"/>
            <a:ext cx="6172200" cy="3394472"/>
          </a:xfrm>
          <a:prstGeom prst="rect">
            <a:avLst/>
          </a:prstGeom>
        </p:spPr>
        <p:txBody>
          <a:bodyPr>
            <a:normAutofit/>
          </a:bodyPr>
          <a:lstStyle/>
          <a:p>
            <a:pPr marL="0" indent="0" algn="ctr">
              <a:buSzTx/>
              <a:buNone/>
            </a:pPr>
            <a:endParaRPr dirty="0"/>
          </a:p>
          <a:p>
            <a:pPr marL="0" indent="0" algn="ctr">
              <a:buSzTx/>
              <a:buNone/>
            </a:pPr>
            <a:endParaRPr dirty="0"/>
          </a:p>
          <a:p>
            <a:pPr marL="0" indent="0" algn="ctr">
              <a:buSzTx/>
              <a:buNone/>
            </a:pPr>
            <a:r>
              <a:rPr dirty="0"/>
              <a:t>Before you begin</a:t>
            </a:r>
            <a:r>
              <a:rPr dirty="0" smtClean="0"/>
              <a:t>:</a:t>
            </a:r>
            <a:endParaRPr lang="en-GB" dirty="0" smtClean="0"/>
          </a:p>
          <a:p>
            <a:pPr marL="0" indent="0" algn="ctr">
              <a:buSzTx/>
              <a:buNone/>
            </a:pPr>
            <a:endParaRPr dirty="0"/>
          </a:p>
          <a:p>
            <a:pPr marL="0" indent="0" algn="ctr">
              <a:buSzTx/>
              <a:buNone/>
            </a:pPr>
            <a:r>
              <a:rPr dirty="0"/>
              <a:t>The right mental attitude</a:t>
            </a:r>
          </a:p>
        </p:txBody>
      </p:sp>
    </p:spTree>
    <p:extLst>
      <p:ext uri="{BB962C8B-B14F-4D97-AF65-F5344CB8AC3E}">
        <p14:creationId xmlns:p14="http://schemas.microsoft.com/office/powerpoint/2010/main" val="349262296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al situation…"/>
          <p:cNvSpPr>
            <a:spLocks noGrp="1"/>
          </p:cNvSpPr>
          <p:nvPr>
            <p:ph type="body" idx="1"/>
          </p:nvPr>
        </p:nvSpPr>
        <p:spPr>
          <a:xfrm>
            <a:off x="899592" y="1063229"/>
            <a:ext cx="6172200" cy="3597660"/>
          </a:xfrm>
          <a:prstGeom prst="rect">
            <a:avLst/>
          </a:prstGeom>
        </p:spPr>
        <p:txBody>
          <a:bodyPr anchor="ctr"/>
          <a:lstStyle/>
          <a:p>
            <a:pPr marL="171449" indent="-171449">
              <a:buAutoNum type="arabicPeriod"/>
              <a:defRPr sz="2200"/>
            </a:pPr>
            <a:r>
              <a:rPr sz="1400" dirty="0"/>
              <a:t>real situation</a:t>
            </a:r>
          </a:p>
          <a:p>
            <a:pPr marL="171449" indent="-171449">
              <a:buAutoNum type="arabicPeriod"/>
              <a:defRPr sz="2200"/>
            </a:pPr>
            <a:r>
              <a:rPr sz="1400" dirty="0"/>
              <a:t>facts&gt;guidelines/law </a:t>
            </a:r>
          </a:p>
          <a:p>
            <a:pPr marL="600075" lvl="1" indent="-257175">
              <a:buClr>
                <a:srgbClr val="000000"/>
              </a:buClr>
              <a:buChar char="»"/>
              <a:defRPr sz="1700" i="1"/>
            </a:pPr>
            <a:r>
              <a:rPr sz="1400" dirty="0"/>
              <a:t>What has happened? </a:t>
            </a:r>
          </a:p>
          <a:p>
            <a:pPr marL="600075" lvl="1" indent="-257175">
              <a:buClr>
                <a:srgbClr val="000000"/>
              </a:buClr>
              <a:buChar char="»"/>
              <a:defRPr sz="1700" i="1"/>
            </a:pPr>
            <a:r>
              <a:rPr sz="1400" dirty="0"/>
              <a:t>Why is it a problem?</a:t>
            </a:r>
          </a:p>
          <a:p>
            <a:pPr marL="600075" lvl="1" indent="-257175">
              <a:buClr>
                <a:srgbClr val="000000"/>
              </a:buClr>
              <a:buChar char="»"/>
              <a:defRPr sz="1700" i="1"/>
            </a:pPr>
            <a:r>
              <a:rPr sz="1400" dirty="0"/>
              <a:t>Is there more than one issue?</a:t>
            </a:r>
          </a:p>
          <a:p>
            <a:pPr marL="171449" indent="-171449">
              <a:buAutoNum type="arabicPeriod"/>
              <a:defRPr sz="2200"/>
            </a:pPr>
            <a:r>
              <a:rPr sz="1400" dirty="0"/>
              <a:t>process, guidelines, rules, law - means to an end</a:t>
            </a:r>
          </a:p>
          <a:p>
            <a:pPr marL="600075" lvl="1" indent="-257175">
              <a:buClr>
                <a:srgbClr val="000000"/>
              </a:buClr>
              <a:buChar char="»"/>
              <a:defRPr sz="1700"/>
            </a:pPr>
            <a:r>
              <a:rPr sz="1400" dirty="0"/>
              <a:t>use guidelines to FORM your case/advice on the facts, not the facts as an excuse to form an opinion on the guidelines/law</a:t>
            </a:r>
          </a:p>
          <a:p>
            <a:pPr marL="0" lvl="2" indent="685800">
              <a:buSzTx/>
              <a:buNone/>
              <a:defRPr sz="1700"/>
            </a:pPr>
            <a:r>
              <a:rPr sz="1400" b="1" dirty="0"/>
              <a:t>NOT:</a:t>
            </a:r>
            <a:r>
              <a:rPr sz="1400" dirty="0"/>
              <a:t> </a:t>
            </a:r>
            <a:r>
              <a:rPr sz="1400" i="1" dirty="0"/>
              <a:t>When does student conduct amount to dishonesty?</a:t>
            </a:r>
          </a:p>
          <a:p>
            <a:pPr marL="0" lvl="2" indent="685800">
              <a:buSzTx/>
              <a:buNone/>
              <a:defRPr sz="1700"/>
            </a:pPr>
            <a:r>
              <a:rPr sz="1400" b="1" dirty="0"/>
              <a:t>BETTER:</a:t>
            </a:r>
            <a:r>
              <a:rPr sz="1400" dirty="0"/>
              <a:t> </a:t>
            </a:r>
            <a:r>
              <a:rPr sz="1400" i="1" dirty="0"/>
              <a:t>Does this student's act/statement amount to dishonesty?</a:t>
            </a:r>
          </a:p>
          <a:p>
            <a:pPr marL="171449" indent="-171449">
              <a:buAutoNum type="arabicPeriod"/>
              <a:defRPr sz="2200"/>
            </a:pPr>
            <a:r>
              <a:rPr sz="1400" dirty="0"/>
              <a:t>Provide </a:t>
            </a:r>
            <a:r>
              <a:rPr sz="1400" dirty="0" smtClean="0"/>
              <a:t>clear </a:t>
            </a:r>
            <a:r>
              <a:rPr sz="1400" dirty="0"/>
              <a:t>advice to the </a:t>
            </a:r>
            <a:r>
              <a:rPr lang="en-GB" sz="1400" dirty="0" smtClean="0"/>
              <a:t>Committee</a:t>
            </a:r>
            <a:endParaRPr sz="1400" dirty="0"/>
          </a:p>
          <a:p>
            <a:pPr marL="600075" lvl="1" indent="-257175">
              <a:buClr>
                <a:srgbClr val="000000"/>
              </a:buClr>
              <a:buChar char="»"/>
              <a:defRPr sz="1700" i="1"/>
            </a:pPr>
            <a:r>
              <a:rPr sz="1400" dirty="0"/>
              <a:t>What will they need to make a decision?</a:t>
            </a:r>
          </a:p>
          <a:p>
            <a:pPr marL="171449" indent="-171449">
              <a:buAutoNum type="arabicPeriod"/>
              <a:defRPr sz="2200"/>
            </a:pPr>
            <a:r>
              <a:rPr sz="1400" u="sng" dirty="0"/>
              <a:t>Assist</a:t>
            </a:r>
            <a:r>
              <a:rPr sz="1400" dirty="0"/>
              <a:t> the </a:t>
            </a:r>
            <a:r>
              <a:rPr lang="en-GB" sz="1400" dirty="0" smtClean="0"/>
              <a:t>Committee </a:t>
            </a:r>
            <a:r>
              <a:rPr sz="1400" dirty="0" smtClean="0"/>
              <a:t>to </a:t>
            </a:r>
            <a:r>
              <a:rPr sz="1400" dirty="0"/>
              <a:t>make sense of the facts </a:t>
            </a:r>
          </a:p>
        </p:txBody>
      </p:sp>
      <p:sp>
        <p:nvSpPr>
          <p:cNvPr id="34" name="Consider:"/>
          <p:cNvSpPr>
            <a:spLocks noGrp="1"/>
          </p:cNvSpPr>
          <p:nvPr>
            <p:ph type="title"/>
          </p:nvPr>
        </p:nvSpPr>
        <p:spPr>
          <a:xfrm>
            <a:off x="1485900" y="205978"/>
            <a:ext cx="6172200" cy="857251"/>
          </a:xfrm>
          <a:prstGeom prst="rect">
            <a:avLst/>
          </a:prstGeom>
        </p:spPr>
        <p:txBody>
          <a:bodyPr>
            <a:normAutofit/>
          </a:bodyPr>
          <a:lstStyle/>
          <a:p>
            <a:r>
              <a:rPr dirty="0"/>
              <a:t>Consider:</a:t>
            </a:r>
          </a:p>
        </p:txBody>
      </p:sp>
    </p:spTree>
    <p:extLst>
      <p:ext uri="{BB962C8B-B14F-4D97-AF65-F5344CB8AC3E}">
        <p14:creationId xmlns:p14="http://schemas.microsoft.com/office/powerpoint/2010/main" val="423036172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GUL Presenting Officer: Written Case"/>
          <p:cNvSpPr>
            <a:spLocks noGrp="1"/>
          </p:cNvSpPr>
          <p:nvPr>
            <p:ph type="title"/>
          </p:nvPr>
        </p:nvSpPr>
        <p:spPr>
          <a:prstGeom prst="rect">
            <a:avLst/>
          </a:prstGeom>
        </p:spPr>
        <p:txBody>
          <a:bodyPr/>
          <a:lstStyle/>
          <a:p>
            <a:r>
              <a:rPr dirty="0"/>
              <a:t>SGUL Presenting Officer: </a:t>
            </a:r>
            <a:r>
              <a:rPr lang="en-GB" dirty="0" smtClean="0"/>
              <a:t/>
            </a:r>
            <a:br>
              <a:rPr lang="en-GB" dirty="0" smtClean="0"/>
            </a:br>
            <a:r>
              <a:rPr dirty="0" smtClean="0"/>
              <a:t>Written </a:t>
            </a:r>
            <a:r>
              <a:rPr dirty="0"/>
              <a:t>Case</a:t>
            </a:r>
          </a:p>
        </p:txBody>
      </p:sp>
      <p:sp>
        <p:nvSpPr>
          <p:cNvPr id="37" name="The thinking process:…"/>
          <p:cNvSpPr>
            <a:spLocks noGrp="1"/>
          </p:cNvSpPr>
          <p:nvPr>
            <p:ph type="body" idx="1"/>
          </p:nvPr>
        </p:nvSpPr>
        <p:spPr>
          <a:prstGeom prst="rect">
            <a:avLst/>
          </a:prstGeom>
        </p:spPr>
        <p:txBody>
          <a:bodyPr anchor="ctr"/>
          <a:lstStyle/>
          <a:p>
            <a:pPr marL="0" indent="0" algn="ctr">
              <a:buSzTx/>
              <a:buNone/>
            </a:pPr>
            <a:r>
              <a:rPr dirty="0"/>
              <a:t>The thinking process: </a:t>
            </a:r>
            <a:endParaRPr lang="en-GB" dirty="0" smtClean="0"/>
          </a:p>
          <a:p>
            <a:pPr marL="0" indent="0" algn="ctr">
              <a:buSzTx/>
              <a:buNone/>
            </a:pPr>
            <a:endParaRPr dirty="0"/>
          </a:p>
          <a:p>
            <a:pPr marL="0" indent="0" algn="ctr">
              <a:buSzTx/>
              <a:buNone/>
            </a:pPr>
            <a:r>
              <a:rPr dirty="0"/>
              <a:t>preparation</a:t>
            </a:r>
          </a:p>
        </p:txBody>
      </p:sp>
    </p:spTree>
    <p:extLst>
      <p:ext uri="{BB962C8B-B14F-4D97-AF65-F5344CB8AC3E}">
        <p14:creationId xmlns:p14="http://schemas.microsoft.com/office/powerpoint/2010/main" val="1861684397"/>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What are you asked to do?…"/>
          <p:cNvSpPr>
            <a:spLocks noGrp="1"/>
          </p:cNvSpPr>
          <p:nvPr>
            <p:ph type="body" idx="1"/>
          </p:nvPr>
        </p:nvSpPr>
        <p:spPr>
          <a:xfrm>
            <a:off x="1485899" y="1104900"/>
            <a:ext cx="7313043" cy="3943350"/>
          </a:xfrm>
          <a:prstGeom prst="rect">
            <a:avLst/>
          </a:prstGeom>
        </p:spPr>
        <p:txBody>
          <a:bodyPr/>
          <a:lstStyle/>
          <a:p>
            <a:pPr marL="171450" indent="-171450">
              <a:buAutoNum type="arabicPeriod"/>
              <a:defRPr sz="2200"/>
            </a:pPr>
            <a:r>
              <a:rPr sz="1800" dirty="0">
                <a:solidFill>
                  <a:srgbClr val="00B050"/>
                </a:solidFill>
              </a:rPr>
              <a:t> </a:t>
            </a:r>
            <a:r>
              <a:rPr sz="1800" b="1" dirty="0">
                <a:solidFill>
                  <a:srgbClr val="00B050"/>
                </a:solidFill>
              </a:rPr>
              <a:t>What are you asked to do?</a:t>
            </a:r>
          </a:p>
          <a:p>
            <a:pPr marL="171450" indent="-171450">
              <a:buAutoNum type="arabicPeriod"/>
              <a:defRPr sz="2200"/>
            </a:pPr>
            <a:r>
              <a:rPr sz="1800" dirty="0">
                <a:solidFill>
                  <a:srgbClr val="00B050"/>
                </a:solidFill>
              </a:rPr>
              <a:t> </a:t>
            </a:r>
            <a:r>
              <a:rPr sz="1800" b="1" dirty="0">
                <a:solidFill>
                  <a:srgbClr val="00B050"/>
                </a:solidFill>
              </a:rPr>
              <a:t>What does the </a:t>
            </a:r>
            <a:r>
              <a:rPr lang="en-GB" sz="1800" b="1" dirty="0" smtClean="0">
                <a:solidFill>
                  <a:srgbClr val="00B050"/>
                </a:solidFill>
              </a:rPr>
              <a:t>Committee</a:t>
            </a:r>
            <a:r>
              <a:rPr sz="1800" b="1" dirty="0" smtClean="0">
                <a:solidFill>
                  <a:srgbClr val="00B050"/>
                </a:solidFill>
              </a:rPr>
              <a:t> </a:t>
            </a:r>
            <a:r>
              <a:rPr sz="1800" b="1" dirty="0">
                <a:solidFill>
                  <a:srgbClr val="00B050"/>
                </a:solidFill>
              </a:rPr>
              <a:t>need to decide on? </a:t>
            </a:r>
            <a:r>
              <a:rPr sz="1800" dirty="0">
                <a:solidFill>
                  <a:srgbClr val="00B050"/>
                </a:solidFill>
              </a:rPr>
              <a:t>(Primary </a:t>
            </a:r>
            <a:r>
              <a:rPr lang="en-GB" sz="1800" dirty="0" smtClean="0">
                <a:solidFill>
                  <a:srgbClr val="00B050"/>
                </a:solidFill>
              </a:rPr>
              <a:t> </a:t>
            </a:r>
            <a:r>
              <a:rPr sz="1800" dirty="0" smtClean="0">
                <a:solidFill>
                  <a:srgbClr val="00B050"/>
                </a:solidFill>
              </a:rPr>
              <a:t>question</a:t>
            </a:r>
            <a:r>
              <a:rPr sz="1800" dirty="0">
                <a:solidFill>
                  <a:srgbClr val="00B050"/>
                </a:solidFill>
              </a:rPr>
              <a:t>): FTP (?) Sanctions(?)</a:t>
            </a:r>
          </a:p>
          <a:p>
            <a:pPr marL="171450" indent="-171450">
              <a:buAutoNum type="arabicPeriod"/>
              <a:defRPr sz="2200"/>
            </a:pPr>
            <a:r>
              <a:rPr sz="1800" dirty="0">
                <a:solidFill>
                  <a:srgbClr val="00B050"/>
                </a:solidFill>
              </a:rPr>
              <a:t> </a:t>
            </a:r>
            <a:r>
              <a:rPr sz="1800" b="1" dirty="0">
                <a:solidFill>
                  <a:srgbClr val="00B050"/>
                </a:solidFill>
              </a:rPr>
              <a:t>Absorb and </a:t>
            </a:r>
            <a:r>
              <a:rPr sz="1800" b="1" dirty="0" err="1">
                <a:solidFill>
                  <a:srgbClr val="00B050"/>
                </a:solidFill>
              </a:rPr>
              <a:t>organise</a:t>
            </a:r>
            <a:r>
              <a:rPr sz="1800" b="1" dirty="0">
                <a:solidFill>
                  <a:srgbClr val="00B050"/>
                </a:solidFill>
              </a:rPr>
              <a:t> the facts </a:t>
            </a:r>
            <a:r>
              <a:rPr lang="en-GB" sz="1800" b="1" dirty="0" smtClean="0">
                <a:solidFill>
                  <a:srgbClr val="00B050"/>
                </a:solidFill>
              </a:rPr>
              <a:t> </a:t>
            </a:r>
            <a:endParaRPr sz="1800" b="1" dirty="0">
              <a:solidFill>
                <a:srgbClr val="00B050"/>
              </a:solidFill>
            </a:endParaRPr>
          </a:p>
          <a:p>
            <a:pPr marL="171450" indent="-171450">
              <a:buAutoNum type="arabicPeriod"/>
              <a:defRPr sz="2200"/>
            </a:pPr>
            <a:r>
              <a:rPr sz="1800" dirty="0"/>
              <a:t> Construct a </a:t>
            </a:r>
            <a:r>
              <a:rPr sz="1800" dirty="0" smtClean="0"/>
              <a:t>framework</a:t>
            </a:r>
            <a:endParaRPr lang="en-GB" sz="1800" dirty="0" smtClean="0"/>
          </a:p>
          <a:p>
            <a:pPr marL="171450" indent="-171450">
              <a:buAutoNum type="arabicPeriod"/>
              <a:defRPr sz="2200"/>
            </a:pPr>
            <a:r>
              <a:rPr lang="en-GB" sz="1800" dirty="0" smtClean="0"/>
              <a:t> Consider implicit questions</a:t>
            </a:r>
            <a:endParaRPr sz="1800" dirty="0"/>
          </a:p>
          <a:p>
            <a:pPr marL="171450" indent="-171450">
              <a:buAutoNum type="arabicPeriod"/>
              <a:defRPr sz="2200"/>
            </a:pPr>
            <a:r>
              <a:rPr sz="1800" dirty="0"/>
              <a:t> </a:t>
            </a:r>
            <a:r>
              <a:rPr lang="en-GB" sz="1800" dirty="0" smtClean="0"/>
              <a:t>Plan the outline</a:t>
            </a:r>
          </a:p>
          <a:p>
            <a:pPr marL="171450" indent="-171450">
              <a:buAutoNum type="arabicPeriod"/>
              <a:defRPr sz="2200"/>
            </a:pPr>
            <a:r>
              <a:rPr lang="en-GB" sz="1800" dirty="0" smtClean="0"/>
              <a:t> </a:t>
            </a:r>
            <a:r>
              <a:rPr sz="1800" dirty="0" smtClean="0"/>
              <a:t>Keep review</a:t>
            </a:r>
            <a:r>
              <a:rPr lang="en-GB" sz="1800" dirty="0" err="1" smtClean="0"/>
              <a:t>ing</a:t>
            </a:r>
            <a:r>
              <a:rPr sz="1800" dirty="0" smtClean="0"/>
              <a:t> </a:t>
            </a:r>
            <a:r>
              <a:rPr sz="1800" dirty="0"/>
              <a:t>the case until it makes sense</a:t>
            </a:r>
          </a:p>
          <a:p>
            <a:pPr marL="171450" indent="-171450">
              <a:buAutoNum type="arabicPeriod"/>
              <a:defRPr sz="2200"/>
            </a:pPr>
            <a:r>
              <a:rPr sz="1800" dirty="0"/>
              <a:t> Make a clear recommendation </a:t>
            </a:r>
          </a:p>
          <a:p>
            <a:pPr marL="171450" indent="-171450">
              <a:buAutoNum type="arabicPeriod"/>
              <a:defRPr sz="2200"/>
            </a:pPr>
            <a:r>
              <a:rPr sz="1800" dirty="0"/>
              <a:t> Is my case balanced?</a:t>
            </a:r>
          </a:p>
        </p:txBody>
      </p:sp>
      <p:sp>
        <p:nvSpPr>
          <p:cNvPr id="40" name="Preparation"/>
          <p:cNvSpPr>
            <a:spLocks noGrp="1"/>
          </p:cNvSpPr>
          <p:nvPr>
            <p:ph type="title"/>
          </p:nvPr>
        </p:nvSpPr>
        <p:spPr>
          <a:xfrm>
            <a:off x="1485900" y="205978"/>
            <a:ext cx="6172200" cy="857251"/>
          </a:xfrm>
          <a:prstGeom prst="rect">
            <a:avLst/>
          </a:prstGeom>
        </p:spPr>
        <p:txBody>
          <a:bodyPr>
            <a:normAutofit/>
          </a:bodyPr>
          <a:lstStyle/>
          <a:p>
            <a:r>
              <a:t>Preparation</a:t>
            </a:r>
          </a:p>
        </p:txBody>
      </p:sp>
    </p:spTree>
    <p:extLst>
      <p:ext uri="{BB962C8B-B14F-4D97-AF65-F5344CB8AC3E}">
        <p14:creationId xmlns:p14="http://schemas.microsoft.com/office/powerpoint/2010/main" val="1900132606"/>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What’s the difference?"/>
          <p:cNvSpPr>
            <a:spLocks noGrp="1"/>
          </p:cNvSpPr>
          <p:nvPr>
            <p:ph type="title"/>
          </p:nvPr>
        </p:nvSpPr>
        <p:spPr>
          <a:xfrm>
            <a:off x="394570" y="519992"/>
            <a:ext cx="8229600" cy="1131095"/>
          </a:xfrm>
          <a:prstGeom prst="rect">
            <a:avLst/>
          </a:prstGeom>
        </p:spPr>
        <p:txBody>
          <a:bodyPr/>
          <a:lstStyle/>
          <a:p>
            <a:r>
              <a:rPr dirty="0"/>
              <a:t>What’s the difference?</a:t>
            </a:r>
          </a:p>
        </p:txBody>
      </p:sp>
      <p:sp>
        <p:nvSpPr>
          <p:cNvPr id="43" name="FACTS VS OPINIONS…"/>
          <p:cNvSpPr>
            <a:spLocks noGrp="1"/>
          </p:cNvSpPr>
          <p:nvPr>
            <p:ph type="body" idx="1"/>
          </p:nvPr>
        </p:nvSpPr>
        <p:spPr>
          <a:prstGeom prst="rect">
            <a:avLst/>
          </a:prstGeom>
        </p:spPr>
        <p:txBody>
          <a:bodyPr anchor="ctr"/>
          <a:lstStyle/>
          <a:p>
            <a:pPr marL="0" indent="0" algn="ctr">
              <a:buSzTx/>
              <a:buNone/>
            </a:pPr>
            <a:r>
              <a:rPr dirty="0"/>
              <a:t>FACTS VS </a:t>
            </a:r>
            <a:r>
              <a:rPr dirty="0" smtClean="0"/>
              <a:t>OPINIONS</a:t>
            </a:r>
            <a:endParaRPr lang="en-GB" dirty="0" smtClean="0"/>
          </a:p>
          <a:p>
            <a:pPr marL="0" indent="0" algn="ctr">
              <a:buSzTx/>
              <a:buNone/>
            </a:pPr>
            <a:endParaRPr lang="en-GB" dirty="0"/>
          </a:p>
          <a:p>
            <a:pPr marL="0" indent="0" algn="ctr">
              <a:buSzTx/>
              <a:buNone/>
            </a:pPr>
            <a:endParaRPr lang="en-GB" dirty="0"/>
          </a:p>
          <a:p>
            <a:pPr marL="0" indent="0" algn="ctr">
              <a:buSzTx/>
              <a:buNone/>
            </a:pPr>
            <a:r>
              <a:rPr dirty="0" smtClean="0"/>
              <a:t>FACTS </a:t>
            </a:r>
            <a:r>
              <a:rPr dirty="0"/>
              <a:t>VS ISSUES </a:t>
            </a:r>
          </a:p>
        </p:txBody>
      </p:sp>
    </p:spTree>
    <p:extLst>
      <p:ext uri="{BB962C8B-B14F-4D97-AF65-F5344CB8AC3E}">
        <p14:creationId xmlns:p14="http://schemas.microsoft.com/office/powerpoint/2010/main" val="3314766230"/>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Example"/>
          <p:cNvSpPr>
            <a:spLocks noGrp="1"/>
          </p:cNvSpPr>
          <p:nvPr>
            <p:ph type="title"/>
          </p:nvPr>
        </p:nvSpPr>
        <p:spPr>
          <a:prstGeom prst="rect">
            <a:avLst/>
          </a:prstGeom>
        </p:spPr>
        <p:txBody>
          <a:bodyPr/>
          <a:lstStyle/>
          <a:p>
            <a:r>
              <a:t>Example</a:t>
            </a:r>
          </a:p>
        </p:txBody>
      </p:sp>
      <p:sp>
        <p:nvSpPr>
          <p:cNvPr id="46" name="FACTS…"/>
          <p:cNvSpPr>
            <a:spLocks noGrp="1"/>
          </p:cNvSpPr>
          <p:nvPr>
            <p:ph type="body" sz="half" idx="1"/>
          </p:nvPr>
        </p:nvSpPr>
        <p:spPr>
          <a:xfrm>
            <a:off x="1485900" y="1200150"/>
            <a:ext cx="2833167" cy="3943350"/>
          </a:xfrm>
          <a:prstGeom prst="rect">
            <a:avLst/>
          </a:prstGeom>
        </p:spPr>
        <p:txBody>
          <a:bodyPr/>
          <a:lstStyle/>
          <a:p>
            <a:pPr marL="0" indent="0">
              <a:buSzTx/>
              <a:buNone/>
            </a:pPr>
            <a:r>
              <a:rPr dirty="0"/>
              <a:t>FACTS</a:t>
            </a:r>
          </a:p>
          <a:p>
            <a:pPr marL="428625" indent="-171450">
              <a:buChar char="•"/>
              <a:defRPr sz="2000"/>
            </a:pPr>
            <a:r>
              <a:rPr sz="1400" dirty="0"/>
              <a:t>lied on two occasions</a:t>
            </a:r>
          </a:p>
          <a:p>
            <a:pPr marL="428625" indent="-171450">
              <a:buChar char="•"/>
              <a:defRPr sz="2000"/>
            </a:pPr>
            <a:r>
              <a:rPr sz="1400" dirty="0"/>
              <a:t>in professional setting</a:t>
            </a:r>
          </a:p>
          <a:p>
            <a:pPr marL="428625" indent="-171450">
              <a:buChar char="•"/>
              <a:defRPr sz="2000"/>
            </a:pPr>
            <a:r>
              <a:rPr sz="1400" dirty="0"/>
              <a:t>assaulted a receptionist</a:t>
            </a:r>
          </a:p>
          <a:p>
            <a:pPr marL="428625" indent="-171450">
              <a:buChar char="•"/>
              <a:defRPr sz="2000"/>
            </a:pPr>
            <a:r>
              <a:rPr sz="1400" dirty="0"/>
              <a:t>no remorse</a:t>
            </a:r>
          </a:p>
          <a:p>
            <a:pPr marL="428625" indent="-171450">
              <a:buChar char="•"/>
              <a:defRPr sz="2000"/>
            </a:pPr>
            <a:r>
              <a:rPr sz="1400" dirty="0"/>
              <a:t>blamed the tutors</a:t>
            </a:r>
          </a:p>
          <a:p>
            <a:pPr marL="428625" indent="-171450">
              <a:buChar char="•"/>
              <a:defRPr sz="2000"/>
            </a:pPr>
            <a:r>
              <a:rPr sz="1400" dirty="0"/>
              <a:t>online harassed another student</a:t>
            </a:r>
          </a:p>
          <a:p>
            <a:pPr marL="428625" indent="-171450">
              <a:buChar char="•"/>
              <a:defRPr sz="2000"/>
            </a:pPr>
            <a:r>
              <a:rPr sz="1400" dirty="0"/>
              <a:t>five reports on being disruptive in teaching sessions </a:t>
            </a:r>
          </a:p>
          <a:p>
            <a:pPr marL="428625" indent="-171450">
              <a:buChar char="•"/>
              <a:defRPr sz="2000"/>
            </a:pPr>
            <a:r>
              <a:rPr sz="1400" dirty="0"/>
              <a:t>multiple failure to answer or respond </a:t>
            </a:r>
            <a:r>
              <a:rPr sz="1400" dirty="0" smtClean="0"/>
              <a:t>to</a:t>
            </a:r>
            <a:r>
              <a:rPr lang="en-GB" sz="1400" dirty="0" smtClean="0"/>
              <a:t> </a:t>
            </a:r>
            <a:r>
              <a:rPr sz="1400" dirty="0" smtClean="0"/>
              <a:t>communications</a:t>
            </a:r>
            <a:endParaRPr sz="1400" dirty="0"/>
          </a:p>
        </p:txBody>
      </p:sp>
      <p:sp>
        <p:nvSpPr>
          <p:cNvPr id="47" name="ISSUES…"/>
          <p:cNvSpPr/>
          <p:nvPr/>
        </p:nvSpPr>
        <p:spPr>
          <a:xfrm>
            <a:off x="4600575" y="1200150"/>
            <a:ext cx="2833167" cy="3943350"/>
          </a:xfrm>
          <a:prstGeom prst="rect">
            <a:avLst/>
          </a:prstGeom>
          <a:ln w="12700">
            <a:miter lim="400000"/>
          </a:ln>
          <a:extLst>
            <a:ext uri="{C572A759-6A51-4108-AA02-DFA0A04FC94B}">
              <ma14:wrappingTextBoxFlag xmlns="" xmlns:ma14="http://schemas.microsoft.com/office/mac/drawingml/2011/main" val="1"/>
            </a:ext>
          </a:extLst>
        </p:spPr>
        <p:txBody>
          <a:bodyPr lIns="34289" rIns="34289"/>
          <a:lstStyle/>
          <a:p>
            <a:pPr fontAlgn="auto" hangingPunct="0">
              <a:spcBef>
                <a:spcPts val="525"/>
              </a:spcBef>
              <a:spcAft>
                <a:spcPts val="0"/>
              </a:spcAft>
              <a:defRPr sz="3200"/>
            </a:pPr>
            <a:r>
              <a:rPr sz="3200" kern="0" dirty="0">
                <a:solidFill>
                  <a:srgbClr val="000000"/>
                </a:solidFill>
                <a:latin typeface="Calibri"/>
                <a:sym typeface="Calibri"/>
              </a:rPr>
              <a:t>ISSUES</a:t>
            </a:r>
          </a:p>
          <a:p>
            <a:pPr marL="428625" indent="-171450" fontAlgn="auto" hangingPunct="0">
              <a:spcBef>
                <a:spcPts val="525"/>
              </a:spcBef>
              <a:spcAft>
                <a:spcPts val="0"/>
              </a:spcAft>
              <a:buSzPct val="100000"/>
              <a:buFont typeface="Arial"/>
              <a:buAutoNum type="arabicPeriod"/>
              <a:defRPr sz="2000"/>
            </a:pPr>
            <a:r>
              <a:rPr sz="1400" kern="0" dirty="0">
                <a:solidFill>
                  <a:srgbClr val="000000"/>
                </a:solidFill>
                <a:latin typeface="Calibri"/>
                <a:sym typeface="Calibri"/>
              </a:rPr>
              <a:t>dishonesty</a:t>
            </a:r>
          </a:p>
          <a:p>
            <a:pPr marL="428625" indent="-171450" fontAlgn="auto" hangingPunct="0">
              <a:spcBef>
                <a:spcPts val="525"/>
              </a:spcBef>
              <a:spcAft>
                <a:spcPts val="0"/>
              </a:spcAft>
              <a:buSzPct val="100000"/>
              <a:buFont typeface="Arial"/>
              <a:buAutoNum type="arabicPeriod"/>
              <a:defRPr sz="2000"/>
            </a:pPr>
            <a:r>
              <a:rPr sz="1400" kern="0" dirty="0">
                <a:solidFill>
                  <a:srgbClr val="000000"/>
                </a:solidFill>
                <a:latin typeface="Calibri"/>
                <a:sym typeface="Calibri"/>
              </a:rPr>
              <a:t>aggressive, violent or threatening </a:t>
            </a:r>
            <a:r>
              <a:rPr sz="1400" kern="0" dirty="0" err="1">
                <a:solidFill>
                  <a:srgbClr val="000000"/>
                </a:solidFill>
                <a:latin typeface="Calibri"/>
                <a:sym typeface="Calibri"/>
              </a:rPr>
              <a:t>behaviour</a:t>
            </a:r>
            <a:endParaRPr sz="1400" kern="0" dirty="0">
              <a:solidFill>
                <a:srgbClr val="000000"/>
              </a:solidFill>
              <a:latin typeface="Calibri"/>
              <a:sym typeface="Calibri"/>
            </a:endParaRPr>
          </a:p>
          <a:p>
            <a:pPr marL="428625" indent="-171450" fontAlgn="auto" hangingPunct="0">
              <a:spcBef>
                <a:spcPts val="525"/>
              </a:spcBef>
              <a:spcAft>
                <a:spcPts val="0"/>
              </a:spcAft>
              <a:buSzPct val="100000"/>
              <a:buFont typeface="Arial"/>
              <a:buAutoNum type="arabicPeriod"/>
              <a:defRPr sz="2000"/>
            </a:pPr>
            <a:r>
              <a:rPr sz="1400" kern="0" dirty="0">
                <a:solidFill>
                  <a:srgbClr val="000000"/>
                </a:solidFill>
                <a:latin typeface="Calibri"/>
                <a:sym typeface="Calibri"/>
              </a:rPr>
              <a:t>persistent inappropriate </a:t>
            </a:r>
            <a:r>
              <a:rPr sz="1400" kern="0" dirty="0" err="1">
                <a:solidFill>
                  <a:srgbClr val="000000"/>
                </a:solidFill>
                <a:latin typeface="Calibri"/>
                <a:sym typeface="Calibri"/>
              </a:rPr>
              <a:t>behaviour</a:t>
            </a:r>
            <a:r>
              <a:rPr sz="1400" kern="0" dirty="0">
                <a:solidFill>
                  <a:srgbClr val="000000"/>
                </a:solidFill>
                <a:latin typeface="Calibri"/>
                <a:sym typeface="Calibri"/>
              </a:rPr>
              <a:t> </a:t>
            </a:r>
          </a:p>
          <a:p>
            <a:pPr fontAlgn="auto" hangingPunct="0">
              <a:spcBef>
                <a:spcPts val="525"/>
              </a:spcBef>
              <a:spcAft>
                <a:spcPts val="0"/>
              </a:spcAft>
              <a:defRPr sz="3200"/>
            </a:pPr>
            <a:endParaRPr kern="0" dirty="0">
              <a:solidFill>
                <a:srgbClr val="000000"/>
              </a:solidFill>
              <a:latin typeface="Calibri"/>
              <a:sym typeface="Calibri"/>
            </a:endParaRPr>
          </a:p>
        </p:txBody>
      </p:sp>
    </p:spTree>
    <p:extLst>
      <p:ext uri="{BB962C8B-B14F-4D97-AF65-F5344CB8AC3E}">
        <p14:creationId xmlns:p14="http://schemas.microsoft.com/office/powerpoint/2010/main" val="3448346479"/>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Blue divid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Green divid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Burgundy divid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Hearing Committee RN 2017</Template>
  <TotalTime>126</TotalTime>
  <Words>2079</Words>
  <Application>Microsoft Office PowerPoint</Application>
  <PresentationFormat>On-screen Show (16:9)</PresentationFormat>
  <Paragraphs>353</Paragraphs>
  <Slides>37</Slides>
  <Notes>0</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37</vt:i4>
      </vt:variant>
    </vt:vector>
  </HeadingPairs>
  <TitlesOfParts>
    <vt:vector size="49" baseType="lpstr">
      <vt:lpstr>Arial Unicode MS</vt:lpstr>
      <vt:lpstr>Arial</vt:lpstr>
      <vt:lpstr>Arial Bold</vt:lpstr>
      <vt:lpstr>Calibri</vt:lpstr>
      <vt:lpstr>Helvetica</vt:lpstr>
      <vt:lpstr>Wingdings</vt:lpstr>
      <vt:lpstr>1_Office Theme</vt:lpstr>
      <vt:lpstr>Custom Design</vt:lpstr>
      <vt:lpstr>1_Custom Design</vt:lpstr>
      <vt:lpstr>Blue divider slide</vt:lpstr>
      <vt:lpstr>Green divider slide</vt:lpstr>
      <vt:lpstr>Burgundy divider slide</vt:lpstr>
      <vt:lpstr>Referral to a Hearing Committee</vt:lpstr>
      <vt:lpstr>In this session:</vt:lpstr>
      <vt:lpstr>SGUL Presenting Officer:  Role</vt:lpstr>
      <vt:lpstr>SGUL Presenting Officer:  Written Case</vt:lpstr>
      <vt:lpstr>Consider:</vt:lpstr>
      <vt:lpstr>SGUL Presenting Officer:  Written Case</vt:lpstr>
      <vt:lpstr>Preparation</vt:lpstr>
      <vt:lpstr>What’s the difference?</vt:lpstr>
      <vt:lpstr>Example</vt:lpstr>
      <vt:lpstr>Preparation</vt:lpstr>
      <vt:lpstr>Framework for writing </vt:lpstr>
      <vt:lpstr>Example framework: Negligence (Personal injury)</vt:lpstr>
      <vt:lpstr>Example framework: Misconduct</vt:lpstr>
      <vt:lpstr>Preparation</vt:lpstr>
      <vt:lpstr>Plan the outline</vt:lpstr>
      <vt:lpstr>Preparation</vt:lpstr>
      <vt:lpstr>SGUL Officer: Written Case</vt:lpstr>
      <vt:lpstr>Your case is NOT:</vt:lpstr>
      <vt:lpstr>Your case is:</vt:lpstr>
      <vt:lpstr>Good case</vt:lpstr>
      <vt:lpstr>Hearing Committee</vt:lpstr>
      <vt:lpstr>PowerPoint Presentation</vt:lpstr>
      <vt:lpstr>The overriding objective</vt:lpstr>
      <vt:lpstr>Evidence and admissibility</vt:lpstr>
      <vt:lpstr>Evidence and admissibility</vt:lpstr>
      <vt:lpstr>Evidence</vt:lpstr>
      <vt:lpstr>Relevance</vt:lpstr>
      <vt:lpstr>Fairness</vt:lpstr>
      <vt:lpstr>SGUL procedures</vt:lpstr>
      <vt:lpstr>Order of the hearing*</vt:lpstr>
      <vt:lpstr>SGUL Officer at the Hearing</vt:lpstr>
      <vt:lpstr>Questioning</vt:lpstr>
      <vt:lpstr>Questioning tips</vt:lpstr>
      <vt:lpstr>Hearing Committee Chair</vt:lpstr>
      <vt:lpstr>Representatives*</vt:lpstr>
      <vt:lpstr>Representatives</vt:lpstr>
      <vt:lpstr>Any questions?</vt:lpstr>
    </vt:vector>
  </TitlesOfParts>
  <Company>St Georges, University of London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Referral to a Hearing Committee</dc:title>
  <dc:creator>Robert Nagaj</dc:creator>
  <cp:lastModifiedBy>Rachael Marie Bevilacqua</cp:lastModifiedBy>
  <cp:revision>38</cp:revision>
  <dcterms:created xsi:type="dcterms:W3CDTF">2017-05-11T09:23:51Z</dcterms:created>
  <dcterms:modified xsi:type="dcterms:W3CDTF">2017-05-17T13:10:23Z</dcterms:modified>
</cp:coreProperties>
</file>