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703" r:id="rId2"/>
    <p:sldMasterId id="2147483701" r:id="rId3"/>
    <p:sldMasterId id="2147483670" r:id="rId4"/>
    <p:sldMasterId id="2147483682" r:id="rId5"/>
    <p:sldMasterId id="2147483684" r:id="rId6"/>
  </p:sldMasterIdLst>
  <p:sldIdLst>
    <p:sldId id="262" r:id="rId7"/>
    <p:sldId id="309" r:id="rId8"/>
    <p:sldId id="265" r:id="rId9"/>
    <p:sldId id="271" r:id="rId10"/>
    <p:sldId id="286" r:id="rId11"/>
    <p:sldId id="293" r:id="rId12"/>
    <p:sldId id="266" r:id="rId13"/>
    <p:sldId id="294" r:id="rId14"/>
    <p:sldId id="295" r:id="rId15"/>
    <p:sldId id="296" r:id="rId16"/>
    <p:sldId id="316" r:id="rId17"/>
    <p:sldId id="301" r:id="rId18"/>
    <p:sldId id="314" r:id="rId19"/>
    <p:sldId id="313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855"/>
    <a:srgbClr val="00B373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napToObjects="1">
      <p:cViewPr varScale="1">
        <p:scale>
          <a:sx n="113" d="100"/>
          <a:sy n="113" d="100"/>
        </p:scale>
        <p:origin x="27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23996"/>
            <a:ext cx="7772400" cy="62392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2F6C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Title: Click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0339"/>
            <a:ext cx="7086600" cy="698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002F6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title: Click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636-D7E7-B24D-978F-8968D8F237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446663"/>
            <a:ext cx="4752975" cy="465137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pPr lvl="0"/>
            <a:r>
              <a:rPr lang="en-US" dirty="0" smtClean="0"/>
              <a:t>Date /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96996"/>
            <a:ext cx="7772400" cy="62392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2F6C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Title: Click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0339"/>
            <a:ext cx="7086600" cy="698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002F6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title: Click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446663"/>
            <a:ext cx="4752975" cy="4651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0">
                <a:solidFill>
                  <a:srgbClr val="002F6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/ Name</a:t>
            </a:r>
            <a:endParaRPr lang="en-US" dirty="0"/>
          </a:p>
        </p:txBody>
      </p:sp>
      <p:pic>
        <p:nvPicPr>
          <p:cNvPr id="7" name="Picture 6" descr="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62" y="282403"/>
            <a:ext cx="1631988" cy="766838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61950" y="228601"/>
            <a:ext cx="8502650" cy="46355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636-D7E7-B24D-978F-8968D8F237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66750" y="1179345"/>
            <a:ext cx="8020050" cy="57470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6750" y="1834981"/>
            <a:ext cx="8020050" cy="198913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2F6C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4767263"/>
            <a:ext cx="9144000" cy="0"/>
          </a:xfrm>
          <a:prstGeom prst="line">
            <a:avLst/>
          </a:prstGeom>
          <a:ln w="12700" cmpd="sng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66749" y="4830556"/>
            <a:ext cx="3814193" cy="279400"/>
          </a:xfrm>
          <a:prstGeom prst="rect">
            <a:avLst/>
          </a:prstGeom>
        </p:spPr>
        <p:txBody>
          <a:bodyPr vert="horz"/>
          <a:lstStyle>
            <a:lvl1pPr>
              <a:defRPr sz="1050" b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3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8636-D7E7-B24D-978F-8968D8F237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66750" y="1179345"/>
            <a:ext cx="3562350" cy="574704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66750" y="1892131"/>
            <a:ext cx="3562350" cy="264177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002F6C"/>
              </a:buClr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4767263"/>
            <a:ext cx="9144000" cy="0"/>
          </a:xfrm>
          <a:prstGeom prst="line">
            <a:avLst/>
          </a:prstGeom>
          <a:ln w="12700" cmpd="sng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66749" y="4830556"/>
            <a:ext cx="3814193" cy="279400"/>
          </a:xfrm>
          <a:prstGeom prst="rect">
            <a:avLst/>
          </a:prstGeom>
        </p:spPr>
        <p:txBody>
          <a:bodyPr vert="horz"/>
          <a:lstStyle>
            <a:lvl1pPr>
              <a:defRPr sz="1050" b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32300" y="1179513"/>
            <a:ext cx="4495800" cy="3354387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3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23996"/>
            <a:ext cx="7772400" cy="623925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tx1"/>
                </a:solidFill>
                <a:latin typeface="Arial Bold"/>
                <a:cs typeface="Arial Bold"/>
              </a:defRPr>
            </a:lvl1pPr>
          </a:lstStyle>
          <a:p>
            <a:r>
              <a:rPr lang="en-GB" dirty="0" smtClean="0"/>
              <a:t>Title: Click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00339"/>
            <a:ext cx="7086600" cy="698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title: Click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446663"/>
            <a:ext cx="4752975" cy="46513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/ Name</a:t>
            </a:r>
            <a:endParaRPr lang="en-US" dirty="0"/>
          </a:p>
        </p:txBody>
      </p:sp>
      <p:pic>
        <p:nvPicPr>
          <p:cNvPr id="4" name="Picture 3" descr="StG_W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49" y="344353"/>
            <a:ext cx="1634417" cy="7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3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8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6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BD38-D03E-C541-9923-BDDC40D861C2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18636-D7E7-B24D-978F-8968D8F237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62" y="282403"/>
            <a:ext cx="1631988" cy="7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0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5" r:id="rId2"/>
    <p:sldLayoutId id="2147483686" r:id="rId3"/>
    <p:sldLayoutId id="214748368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1" i="0" kern="1200">
          <a:solidFill>
            <a:srgbClr val="002F6C"/>
          </a:solidFill>
          <a:latin typeface="Arial Bold"/>
          <a:ea typeface="+mn-ea"/>
          <a:cs typeface="Arial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962" y="282403"/>
            <a:ext cx="1631988" cy="7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414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F6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7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9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C28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0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 and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Training </a:t>
            </a:r>
            <a:r>
              <a:rPr lang="en-GB" dirty="0"/>
              <a:t>Workshop </a:t>
            </a:r>
            <a:r>
              <a:rPr lang="en-GB" dirty="0" smtClean="0"/>
              <a:t>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3324265"/>
            <a:ext cx="5133109" cy="587536"/>
          </a:xfrm>
        </p:spPr>
        <p:txBody>
          <a:bodyPr/>
          <a:lstStyle/>
          <a:p>
            <a:r>
              <a:rPr lang="en-US" dirty="0" smtClean="0"/>
              <a:t>Aileen O’Brien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168" y="1179345"/>
            <a:ext cx="1066892" cy="99373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4" y="929963"/>
            <a:ext cx="6932423" cy="347949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63791"/>
              </p:ext>
            </p:extLst>
          </p:nvPr>
        </p:nvGraphicFramePr>
        <p:xfrm>
          <a:off x="411566" y="326066"/>
          <a:ext cx="6449977" cy="4207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DF Document" r:id="rId3" imgW="8019000" imgH="5670360" progId="PDFPlus.Document">
                  <p:embed/>
                </p:oleObj>
              </mc:Choice>
              <mc:Fallback>
                <p:oleObj name="PDF Document" r:id="rId3" imgW="8019000" imgH="5670360" progId="PDFPlus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566" y="326066"/>
                        <a:ext cx="6449977" cy="4207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0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Health Concerns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Health problems do not preclude formal process being invoked</a:t>
            </a:r>
          </a:p>
          <a:p>
            <a:r>
              <a:rPr lang="en-GB" dirty="0"/>
              <a:t>May lead to requirement for treatment rather than disciplinary penalty</a:t>
            </a:r>
          </a:p>
          <a:p>
            <a:r>
              <a:rPr lang="en-GB" dirty="0"/>
              <a:t>University must provide ‘reasonable adjustment’ for disability</a:t>
            </a:r>
          </a:p>
          <a:p>
            <a:r>
              <a:rPr lang="en-GB" dirty="0"/>
              <a:t>Occupational Health assesses health, advises about adjustments </a:t>
            </a:r>
            <a:r>
              <a:rPr lang="en-GB" dirty="0" smtClean="0"/>
              <a:t>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Disability Officer arranges assessment dyslexia, mobility, other disability, and arranges appropriate support</a:t>
            </a:r>
          </a:p>
          <a:p>
            <a:r>
              <a:rPr lang="en-GB" dirty="0"/>
              <a:t>Counselling Service offers confidential help</a:t>
            </a:r>
          </a:p>
          <a:p>
            <a:r>
              <a:rPr lang="en-GB" dirty="0"/>
              <a:t>SGUL psychiatrist offers confidential assessment and treatment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7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r="14211"/>
          <a:stretch>
            <a:fillRect/>
          </a:stretch>
        </p:blipFill>
        <p:spPr>
          <a:xfrm>
            <a:off x="2856478" y="1512916"/>
            <a:ext cx="2845683" cy="2123209"/>
          </a:xfrm>
        </p:spPr>
      </p:pic>
    </p:spTree>
    <p:extLst>
      <p:ext uri="{BB962C8B-B14F-4D97-AF65-F5344CB8AC3E}">
        <p14:creationId xmlns:p14="http://schemas.microsoft.com/office/powerpoint/2010/main" val="819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4195"/>
          <a:stretch>
            <a:fillRect/>
          </a:stretch>
        </p:blipFill>
        <p:spPr>
          <a:xfrm>
            <a:off x="2144683" y="1031400"/>
            <a:ext cx="4447540" cy="3318380"/>
          </a:xfrm>
        </p:spPr>
      </p:pic>
    </p:spTree>
    <p:extLst>
      <p:ext uri="{BB962C8B-B14F-4D97-AF65-F5344CB8AC3E}">
        <p14:creationId xmlns:p14="http://schemas.microsoft.com/office/powerpoint/2010/main" val="1026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do we need an</a:t>
            </a:r>
            <a:br>
              <a:rPr lang="en-GB" dirty="0"/>
            </a:br>
            <a:r>
              <a:rPr lang="en-GB" dirty="0"/>
              <a:t> Investigating Officer?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2677" y="2159177"/>
            <a:ext cx="8020050" cy="19891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https://portal.sgul.ac.uk/org/lis/reg/student-centre/student-affairs-and-compliance-pages/student-affairs-and-compliance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7" y="1076826"/>
            <a:ext cx="2842653" cy="24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When do we need an </a:t>
            </a:r>
            <a:br>
              <a:rPr lang="en-GB" dirty="0"/>
            </a:br>
            <a:r>
              <a:rPr lang="en-GB" dirty="0"/>
              <a:t>Investigating Officer?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6749" y="1959671"/>
            <a:ext cx="8020050" cy="1989138"/>
          </a:xfrm>
        </p:spPr>
        <p:txBody>
          <a:bodyPr/>
          <a:lstStyle/>
          <a:p>
            <a:r>
              <a:rPr lang="en-GB" dirty="0"/>
              <a:t>Assessment </a:t>
            </a:r>
            <a:r>
              <a:rPr lang="en-GB" dirty="0" smtClean="0"/>
              <a:t>Irregularity Procedure</a:t>
            </a:r>
            <a:endParaRPr lang="en-GB" dirty="0"/>
          </a:p>
          <a:p>
            <a:r>
              <a:rPr lang="en-GB" dirty="0"/>
              <a:t>Student Disciplinary Procedure</a:t>
            </a:r>
          </a:p>
          <a:p>
            <a:r>
              <a:rPr lang="en-GB" dirty="0" smtClean="0"/>
              <a:t>Procedure for Consideration of Fitness </a:t>
            </a:r>
            <a:r>
              <a:rPr lang="en-GB" dirty="0"/>
              <a:t>to Study or Practise</a:t>
            </a:r>
          </a:p>
          <a:p>
            <a:r>
              <a:rPr lang="en-GB" dirty="0"/>
              <a:t>Student </a:t>
            </a:r>
            <a:r>
              <a:rPr lang="en-GB" dirty="0" smtClean="0"/>
              <a:t>Concerns and Complaints Procedure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0275" y="581172"/>
            <a:ext cx="3562350" cy="574704"/>
          </a:xfrm>
        </p:spPr>
        <p:txBody>
          <a:bodyPr/>
          <a:lstStyle/>
          <a:p>
            <a:r>
              <a:rPr lang="en-US" dirty="0" smtClean="0"/>
              <a:t>External Bodies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And Others……..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95962" y="1965173"/>
            <a:ext cx="2552076" cy="1213154"/>
            <a:chOff x="275267" y="1368152"/>
            <a:chExt cx="2552076" cy="1213154"/>
          </a:xfrm>
        </p:grpSpPr>
        <p:sp>
          <p:nvSpPr>
            <p:cNvPr id="8" name="Rectangle 7"/>
            <p:cNvSpPr/>
            <p:nvPr/>
          </p:nvSpPr>
          <p:spPr>
            <a:xfrm>
              <a:off x="275267" y="1368152"/>
              <a:ext cx="2552076" cy="1213154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75267" y="1368152"/>
              <a:ext cx="2552076" cy="1213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3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664" y="1155876"/>
            <a:ext cx="1900830" cy="1757445"/>
            <a:chOff x="2867547" y="288039"/>
            <a:chExt cx="1900830" cy="2004652"/>
          </a:xfrm>
        </p:grpSpPr>
        <p:sp>
          <p:nvSpPr>
            <p:cNvPr id="11" name="Rectangle 10"/>
            <p:cNvSpPr/>
            <p:nvPr/>
          </p:nvSpPr>
          <p:spPr>
            <a:xfrm>
              <a:off x="2867547" y="288039"/>
              <a:ext cx="1900830" cy="200465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867547" y="288039"/>
              <a:ext cx="1900830" cy="2004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5300" kern="1200" dirty="0" smtClean="0"/>
                <a:t>LAW</a:t>
              </a:r>
              <a:endParaRPr lang="en-GB" sz="53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92652" y="1155876"/>
            <a:ext cx="1999981" cy="1132553"/>
            <a:chOff x="1011852" y="3168349"/>
            <a:chExt cx="2837468" cy="1132553"/>
          </a:xfrm>
        </p:grpSpPr>
        <p:sp>
          <p:nvSpPr>
            <p:cNvPr id="14" name="Rectangle 13"/>
            <p:cNvSpPr/>
            <p:nvPr/>
          </p:nvSpPr>
          <p:spPr>
            <a:xfrm>
              <a:off x="1011852" y="3168349"/>
              <a:ext cx="2837468" cy="1132553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1011852" y="3168349"/>
              <a:ext cx="2837468" cy="1132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25061" y="3054554"/>
            <a:ext cx="2061248" cy="1132553"/>
            <a:chOff x="4065349" y="3168349"/>
            <a:chExt cx="2690645" cy="1132553"/>
          </a:xfrm>
        </p:grpSpPr>
        <p:sp>
          <p:nvSpPr>
            <p:cNvPr id="17" name="Rectangle 16"/>
            <p:cNvSpPr/>
            <p:nvPr/>
          </p:nvSpPr>
          <p:spPr>
            <a:xfrm>
              <a:off x="4065349" y="3168349"/>
              <a:ext cx="2690645" cy="1132553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065349" y="3168349"/>
              <a:ext cx="2690645" cy="1132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19200" y="2913321"/>
            <a:ext cx="1857153" cy="1438939"/>
            <a:chOff x="5027772" y="1152129"/>
            <a:chExt cx="2703081" cy="1473834"/>
          </a:xfrm>
        </p:grpSpPr>
        <p:sp>
          <p:nvSpPr>
            <p:cNvPr id="20" name="Rectangle 19"/>
            <p:cNvSpPr/>
            <p:nvPr/>
          </p:nvSpPr>
          <p:spPr>
            <a:xfrm>
              <a:off x="5027772" y="1152129"/>
              <a:ext cx="2703081" cy="1473834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5027772" y="1152129"/>
              <a:ext cx="2703081" cy="1473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930" tIns="201930" rIns="201930" bIns="201930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31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66750" y="1179345"/>
            <a:ext cx="3947780" cy="574704"/>
          </a:xfrm>
        </p:spPr>
        <p:txBody>
          <a:bodyPr/>
          <a:lstStyle/>
          <a:p>
            <a:r>
              <a:rPr lang="en-US" dirty="0" smtClean="0"/>
              <a:t>Policy Frameworks and Standards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6750" y="1892131"/>
            <a:ext cx="4132078" cy="2641770"/>
          </a:xfrm>
        </p:spPr>
        <p:txBody>
          <a:bodyPr/>
          <a:lstStyle/>
          <a:p>
            <a:r>
              <a:rPr lang="en-US" dirty="0"/>
              <a:t>QAA</a:t>
            </a:r>
          </a:p>
          <a:p>
            <a:r>
              <a:rPr lang="en-US" dirty="0"/>
              <a:t>OIA</a:t>
            </a:r>
          </a:p>
          <a:p>
            <a:r>
              <a:rPr lang="en-US" dirty="0" smtClean="0"/>
              <a:t>GMC/HCPC/NMC </a:t>
            </a:r>
            <a:r>
              <a:rPr lang="en-US" dirty="0"/>
              <a:t>guidance</a:t>
            </a:r>
          </a:p>
          <a:p>
            <a:r>
              <a:rPr lang="en-US" dirty="0"/>
              <a:t>UUK</a:t>
            </a:r>
          </a:p>
          <a:p>
            <a:r>
              <a:rPr lang="en-US" dirty="0"/>
              <a:t>Plagiarism </a:t>
            </a:r>
            <a:r>
              <a:rPr lang="en-US" dirty="0" smtClean="0"/>
              <a:t>tariff</a:t>
            </a:r>
            <a:endParaRPr lang="en-US" dirty="0"/>
          </a:p>
          <a:p>
            <a:endParaRPr lang="en-US" dirty="0"/>
          </a:p>
          <a:p>
            <a:r>
              <a:rPr lang="en-US" dirty="0"/>
              <a:t>Etc..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b="12694"/>
          <a:stretch>
            <a:fillRect/>
          </a:stretch>
        </p:blipFill>
        <p:spPr>
          <a:xfrm>
            <a:off x="4987406" y="1386427"/>
            <a:ext cx="4040216" cy="3014469"/>
          </a:xfrm>
        </p:spPr>
      </p:pic>
    </p:spTree>
    <p:extLst>
      <p:ext uri="{BB962C8B-B14F-4D97-AF65-F5344CB8AC3E}">
        <p14:creationId xmlns:p14="http://schemas.microsoft.com/office/powerpoint/2010/main" val="42510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QAA’s Quality Code for HE Chapter B9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Higher education providers have procedures for handling academic appeals and student complaints about the quality of learning opportunities; these procedures are fair, accessible and timely, and enable enhancement.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8" y="641579"/>
            <a:ext cx="6297561" cy="39917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48" y="1179345"/>
            <a:ext cx="106689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08" y="1196223"/>
            <a:ext cx="1066892" cy="993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" y="839584"/>
            <a:ext cx="6131947" cy="38563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989A8C9E-616D-45C9-9037-7BAFC33A742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49474270-B823-4FBB-BF16-67D8A2C8755F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23C14273-B453-45B5-A438-327E4258BC23}"/>
    </a:ext>
  </a:extLst>
</a:theme>
</file>

<file path=ppt/theme/theme4.xml><?xml version="1.0" encoding="utf-8"?>
<a:theme xmlns:a="http://schemas.openxmlformats.org/drawingml/2006/main" name="Blue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3FD58C5C-FBC5-463E-95C5-021625734AD6}"/>
    </a:ext>
  </a:extLst>
</a:theme>
</file>

<file path=ppt/theme/theme5.xml><?xml version="1.0" encoding="utf-8"?>
<a:theme xmlns:a="http://schemas.openxmlformats.org/drawingml/2006/main" name="Green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4B9B9DE5-93FA-4F3A-A64F-3AE9AD628E90}"/>
    </a:ext>
  </a:extLst>
</a:theme>
</file>

<file path=ppt/theme/theme6.xml><?xml version="1.0" encoding="utf-8"?>
<a:theme xmlns:a="http://schemas.openxmlformats.org/drawingml/2006/main" name="Burgundy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.potx" id="{703A7C4C-D042-40F7-B9B1-0B125EFB9876}" vid="{38E52B31-099B-4C2E-BE72-1AEDBDA90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62</TotalTime>
  <Words>165</Words>
  <Application>Microsoft Office PowerPoint</Application>
  <PresentationFormat>On-screen Show (16:9)</PresentationFormat>
  <Paragraphs>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Bold</vt:lpstr>
      <vt:lpstr>Calibri</vt:lpstr>
      <vt:lpstr>Wingdings</vt:lpstr>
      <vt:lpstr>1_Office Theme</vt:lpstr>
      <vt:lpstr>Custom Design</vt:lpstr>
      <vt:lpstr>1_Custom Design</vt:lpstr>
      <vt:lpstr>Blue divider slide</vt:lpstr>
      <vt:lpstr>Green divider slide</vt:lpstr>
      <vt:lpstr>Burgundy divider slide</vt:lpstr>
      <vt:lpstr>PDF Document</vt:lpstr>
      <vt:lpstr>Procedures and Regulations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Georges, University of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and regulations</dc:title>
  <dc:creator>Aileen O'Brien</dc:creator>
  <cp:lastModifiedBy>Adam Bowman</cp:lastModifiedBy>
  <cp:revision>11</cp:revision>
  <dcterms:created xsi:type="dcterms:W3CDTF">2017-05-16T09:59:52Z</dcterms:created>
  <dcterms:modified xsi:type="dcterms:W3CDTF">2017-08-17T11:03:19Z</dcterms:modified>
</cp:coreProperties>
</file>