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79" r:id="rId8"/>
    <p:sldId id="280" r:id="rId9"/>
    <p:sldId id="261" r:id="rId10"/>
    <p:sldId id="260" r:id="rId11"/>
    <p:sldId id="262" r:id="rId12"/>
    <p:sldId id="265" r:id="rId13"/>
    <p:sldId id="281" r:id="rId14"/>
    <p:sldId id="263" r:id="rId15"/>
    <p:sldId id="264" r:id="rId16"/>
    <p:sldId id="282" r:id="rId17"/>
    <p:sldId id="266" r:id="rId18"/>
    <p:sldId id="268" r:id="rId19"/>
    <p:sldId id="275" r:id="rId20"/>
    <p:sldId id="273" r:id="rId21"/>
    <p:sldId id="272" r:id="rId22"/>
    <p:sldId id="274" r:id="rId23"/>
    <p:sldId id="283" r:id="rId24"/>
    <p:sldId id="277" r:id="rId25"/>
    <p:sldId id="285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S@sgul.ac.uk" TargetMode="External"/><Relationship Id="rId2" Type="http://schemas.openxmlformats.org/officeDocument/2006/relationships/hyperlink" Target="https://canvas.sgul.ac.uk/courses/113/pages/academic-success-centr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disability@sgul.ac.uk" TargetMode="External"/><Relationship Id="rId4" Type="http://schemas.openxmlformats.org/officeDocument/2006/relationships/hyperlink" Target="https://www.sgul.ac.uk/for-students/student-support/disability-service/disability-information-for-student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S@sgul.ac.uk" TargetMode="External"/><Relationship Id="rId2" Type="http://schemas.openxmlformats.org/officeDocument/2006/relationships/hyperlink" Target="https://canvas.sgul.ac.uk/courses/113/pages/academic-success-centr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disability@sgul.ac.uk" TargetMode="External"/><Relationship Id="rId4" Type="http://schemas.openxmlformats.org/officeDocument/2006/relationships/hyperlink" Target="https://www.sgul.ac.uk/for-students/student-support/disability-service/disability-information-for-student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E6AF1-09D9-430A-A622-C464EE2D6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Cheating ‘unwrapped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C931A-0085-4FE9-AF35-FE9DC66C7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921134"/>
            <a:ext cx="8791575" cy="1230284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/>
              <a:t>Professor Emma Baker, Professor Iain Greenwood</a:t>
            </a:r>
          </a:p>
          <a:p>
            <a:r>
              <a:rPr lang="en-GB" dirty="0"/>
              <a:t>Course co-directors, BSc in Clinical Pharmacology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72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050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2632D-56C8-42A8-BEEE-D5F280F6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Blurry lines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0BBDD-82F8-4EEF-8A04-47784630E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OK to…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A5D98-A9DE-4117-8B77-BCC26376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000" dirty="0"/>
              <a:t>Study together</a:t>
            </a:r>
          </a:p>
          <a:p>
            <a:r>
              <a:rPr lang="en-US" sz="2000" dirty="0"/>
              <a:t>Discuss ideas</a:t>
            </a:r>
          </a:p>
          <a:p>
            <a:r>
              <a:rPr lang="en-US" sz="2000" dirty="0"/>
              <a:t>Test each other</a:t>
            </a:r>
          </a:p>
          <a:p>
            <a:r>
              <a:rPr lang="en-US" sz="2000" dirty="0"/>
              <a:t>Share/signpost learning resources</a:t>
            </a:r>
          </a:p>
          <a:p>
            <a:r>
              <a:rPr lang="en-US" sz="2000" dirty="0"/>
              <a:t>Show each other how to do things e.g. data analysis, formatting documents</a:t>
            </a:r>
          </a:p>
          <a:p>
            <a:r>
              <a:rPr lang="en-US" sz="2000" dirty="0"/>
              <a:t>Talk about how to do assignments e.g. discuss the marking rubric</a:t>
            </a:r>
          </a:p>
          <a:p>
            <a:r>
              <a:rPr lang="en-US" sz="2000" dirty="0"/>
              <a:t>Write papers/talks together where these are NOT individually assessed</a:t>
            </a:r>
          </a:p>
          <a:p>
            <a:endParaRPr lang="en-GB" sz="2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9B310C-1C1A-48FA-B8F2-AB9AC8B54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BUT not when this is assessed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813CA7-A5BE-4AD3-B395-B206032414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Live quizzes and exams</a:t>
            </a:r>
          </a:p>
          <a:p>
            <a:pPr lvl="1"/>
            <a:r>
              <a:rPr lang="en-US" dirty="0"/>
              <a:t>Do not communicate with each other in any way during these</a:t>
            </a:r>
          </a:p>
          <a:p>
            <a:r>
              <a:rPr lang="en-US" dirty="0"/>
              <a:t>Assignments</a:t>
            </a:r>
          </a:p>
          <a:p>
            <a:pPr lvl="1"/>
            <a:r>
              <a:rPr lang="en-US" dirty="0"/>
              <a:t>These must be all your own work</a:t>
            </a:r>
          </a:p>
          <a:p>
            <a:pPr lvl="2"/>
            <a:r>
              <a:rPr lang="en-US" dirty="0"/>
              <a:t>Research and analysis</a:t>
            </a:r>
          </a:p>
          <a:p>
            <a:pPr lvl="2"/>
            <a:r>
              <a:rPr lang="en-US" dirty="0"/>
              <a:t>Outline/structure</a:t>
            </a:r>
          </a:p>
          <a:p>
            <a:pPr lvl="2"/>
            <a:r>
              <a:rPr lang="en-US" dirty="0"/>
              <a:t>Writing and reporting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50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2614B-7434-46B8-A598-F7FE1ACDA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you….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7F22AC-1763-46B0-B0BE-5EA060C1674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1412" y="1417638"/>
            <a:ext cx="10288587" cy="50593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Don’t understand something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Don’t know how to do an assignment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Are worried about missing deadlines/ failing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Want/ need to get better marks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Or anything else that is making you think about cheating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b="1" dirty="0"/>
              <a:t>Your course team is here to help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Academic help - topic teacher/ module lead – emails, discussion boards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‘Pastoral’ issues - personal tutor/ course administrator/ course leaders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University</a:t>
            </a:r>
          </a:p>
          <a:p>
            <a:pPr lvl="1">
              <a:lnSpc>
                <a:spcPct val="120000"/>
              </a:lnSpc>
            </a:pPr>
            <a:r>
              <a:rPr lang="en-US" sz="2100" dirty="0"/>
              <a:t>Academic help</a:t>
            </a:r>
            <a:endParaRPr lang="en-US" sz="2100" dirty="0">
              <a:hlinkClick r:id="rId2"/>
            </a:endParaRPr>
          </a:p>
          <a:p>
            <a:pPr lvl="2">
              <a:lnSpc>
                <a:spcPct val="120000"/>
              </a:lnSpc>
            </a:pPr>
            <a:r>
              <a:rPr lang="en-US" sz="1600" dirty="0">
                <a:hlinkClick r:id="rId2"/>
              </a:rPr>
              <a:t>Academic Success Centre: Study+ (sgul.ac.uk)</a:t>
            </a:r>
            <a:r>
              <a:rPr lang="en-US" sz="1600" dirty="0"/>
              <a:t> Email: </a:t>
            </a:r>
            <a:r>
              <a:rPr lang="en-US" sz="1600" dirty="0">
                <a:hlinkClick r:id="rId3"/>
              </a:rPr>
              <a:t>AS@sgul.ac.uk</a:t>
            </a:r>
            <a:endParaRPr lang="en-US" sz="1600" dirty="0"/>
          </a:p>
          <a:p>
            <a:pPr lvl="2">
              <a:lnSpc>
                <a:spcPct val="120000"/>
              </a:lnSpc>
            </a:pPr>
            <a:r>
              <a:rPr lang="en-US" sz="1600" dirty="0">
                <a:hlinkClick r:id="rId4"/>
              </a:rPr>
              <a:t>Disability Information for Students (sgul.ac.uk)</a:t>
            </a:r>
            <a:r>
              <a:rPr lang="en-US" sz="1600" dirty="0"/>
              <a:t> Email: </a:t>
            </a:r>
            <a:r>
              <a:rPr lang="en-GB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disability@sgul.ac.uk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endParaRPr lang="en-US" sz="2000" dirty="0"/>
          </a:p>
          <a:p>
            <a:pPr marL="457200" lvl="1" indent="0">
              <a:lnSpc>
                <a:spcPct val="120000"/>
              </a:lnSpc>
              <a:buNone/>
            </a:pPr>
            <a:endParaRPr lang="en-US" sz="2400" dirty="0"/>
          </a:p>
          <a:p>
            <a:pPr lvl="1">
              <a:lnSpc>
                <a:spcPct val="12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3719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24000"/>
            <a:ext cx="10440987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764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9F71F-CC31-46C6-8BC4-FE7EEE5F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reasons not to cheat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FBFE5-36A9-43D8-AAE3-522A24AD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better not to</a:t>
            </a:r>
          </a:p>
          <a:p>
            <a:pPr lvl="1"/>
            <a:r>
              <a:rPr lang="en-US" dirty="0"/>
              <a:t>For yourself, the integrity of your degree and the university</a:t>
            </a:r>
          </a:p>
          <a:p>
            <a:r>
              <a:rPr lang="en-US" dirty="0"/>
              <a:t>You will disappoint your lecturers and course team</a:t>
            </a:r>
          </a:p>
          <a:p>
            <a:r>
              <a:rPr lang="en-US" dirty="0"/>
              <a:t>It will probably catch you out</a:t>
            </a:r>
          </a:p>
          <a:p>
            <a:pPr lvl="1"/>
            <a:r>
              <a:rPr lang="en-US" dirty="0"/>
              <a:t>At the time, later in the course, academic record, sleepless nights</a:t>
            </a:r>
          </a:p>
          <a:p>
            <a:r>
              <a:rPr lang="en-US" dirty="0"/>
              <a:t>It wastes a lot of time and energy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796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4266-5756-42D4-A729-0B3033A9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Exploding myths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20328-4507-4BF8-A73B-04048C0E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53440"/>
            <a:ext cx="10440987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‘They don’t care…’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We do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‘They’ll never catch me’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We have a good chance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Canvas/ browser information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Patterns in submitted work (you are a small course) e.g.</a:t>
            </a:r>
          </a:p>
          <a:p>
            <a:pPr lvl="3">
              <a:lnSpc>
                <a:spcPct val="120000"/>
              </a:lnSpc>
            </a:pPr>
            <a:r>
              <a:rPr lang="en-GB" sz="1600" dirty="0"/>
              <a:t>Students with similar answers (exams - statistical analysis)</a:t>
            </a:r>
          </a:p>
          <a:p>
            <a:pPr lvl="3">
              <a:lnSpc>
                <a:spcPct val="120000"/>
              </a:lnSpc>
            </a:pPr>
            <a:r>
              <a:rPr lang="en-GB" sz="1600" dirty="0"/>
              <a:t>Turnitin scores</a:t>
            </a:r>
          </a:p>
          <a:p>
            <a:pPr lvl="3">
              <a:lnSpc>
                <a:spcPct val="120000"/>
              </a:lnSpc>
            </a:pPr>
            <a:r>
              <a:rPr lang="en-GB" sz="1600" dirty="0"/>
              <a:t>Unexplained changes in performance by students</a:t>
            </a:r>
          </a:p>
          <a:p>
            <a:pPr lvl="2">
              <a:lnSpc>
                <a:spcPct val="120000"/>
              </a:lnSpc>
            </a:pPr>
            <a:r>
              <a:rPr lang="en-GB" sz="1800" dirty="0"/>
              <a:t>Observation and word of mouth</a:t>
            </a:r>
          </a:p>
          <a:p>
            <a:pPr lvl="2">
              <a:lnSpc>
                <a:spcPct val="120000"/>
              </a:lnSpc>
            </a:pPr>
            <a:r>
              <a:rPr lang="en-GB" sz="1800" dirty="0"/>
              <a:t>Formal investigation by conduct and compliance team</a:t>
            </a:r>
          </a:p>
          <a:p>
            <a:pPr>
              <a:lnSpc>
                <a:spcPct val="120000"/>
              </a:lnSpc>
            </a:pPr>
            <a:r>
              <a:rPr lang="en-GB" sz="2800" dirty="0"/>
              <a:t>‘</a:t>
            </a:r>
            <a:r>
              <a:rPr lang="en-GB" sz="2400" dirty="0"/>
              <a:t>Nothing will happen…’</a:t>
            </a:r>
          </a:p>
          <a:p>
            <a:pPr lvl="1">
              <a:lnSpc>
                <a:spcPct val="120000"/>
              </a:lnSpc>
            </a:pPr>
            <a:r>
              <a:rPr lang="en-GB" sz="2200" dirty="0"/>
              <a:t>It could</a:t>
            </a:r>
          </a:p>
          <a:p>
            <a:pPr lvl="2">
              <a:lnSpc>
                <a:spcPct val="120000"/>
              </a:lnSpc>
            </a:pPr>
            <a:endParaRPr lang="en-US" sz="1800" dirty="0"/>
          </a:p>
          <a:p>
            <a:pPr lvl="2">
              <a:lnSpc>
                <a:spcPct val="12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16920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8650-91E7-41CA-9E1C-25174AE0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Cautionary tale 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0A7A6-81D5-44B6-B52A-3110CB27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Two friends (students Q and R) were preparing for an assessed oral presentation</a:t>
            </a:r>
          </a:p>
          <a:p>
            <a:r>
              <a:rPr lang="en-US" sz="2800" dirty="0"/>
              <a:t>Student R wasn’t sure what topic to pick so chose the same topic as student Q</a:t>
            </a:r>
          </a:p>
          <a:p>
            <a:r>
              <a:rPr lang="en-US" sz="2800" dirty="0"/>
              <a:t>The students researched their work independently and produced two completely different presentations, which they each presented in their own style</a:t>
            </a:r>
          </a:p>
          <a:p>
            <a:r>
              <a:rPr lang="en-US" sz="2800" dirty="0"/>
              <a:t>Outcome</a:t>
            </a:r>
          </a:p>
          <a:p>
            <a:pPr lvl="1"/>
            <a:r>
              <a:rPr lang="en-US" sz="2400" dirty="0"/>
              <a:t>The students both got good marks for their work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0696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8CDD-9BB0-4BBC-A536-BF46BB9F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Cautionary tale 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68D97-F6B8-4233-A125-397ED8B8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Turnitin analysis showed marked similarities between lab reports submitted by students G and H</a:t>
            </a:r>
            <a:endParaRPr lang="en-GB" sz="2800" dirty="0"/>
          </a:p>
          <a:p>
            <a:r>
              <a:rPr lang="en-GB" sz="2800" dirty="0"/>
              <a:t>The course team contacted the students who admitted that student G had helped student H who was struggling</a:t>
            </a:r>
          </a:p>
          <a:p>
            <a:r>
              <a:rPr lang="en-GB" sz="2800" dirty="0"/>
              <a:t>Penalty</a:t>
            </a:r>
          </a:p>
          <a:p>
            <a:pPr lvl="1"/>
            <a:r>
              <a:rPr lang="en-GB" sz="2400" dirty="0"/>
              <a:t>The course team advised the students not to do this again and capped their marks for that assignment at the pass mark of 40%</a:t>
            </a:r>
          </a:p>
          <a:p>
            <a:r>
              <a:rPr lang="en-GB" sz="2800" dirty="0"/>
              <a:t>The module lead and personal tutor contacted student G to see what extra academic and pastoral help was needed to address their struggles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7908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8CDD-9BB0-4BBC-A536-BF46BB9F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Cautionary tale 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68D97-F6B8-4233-A125-397ED8B8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Statistical analysis of answers indicated that students S, T, U and V may have colluded during an online assessment</a:t>
            </a:r>
            <a:endParaRPr lang="en-GB" sz="2800" dirty="0"/>
          </a:p>
          <a:p>
            <a:pPr>
              <a:lnSpc>
                <a:spcPct val="110000"/>
              </a:lnSpc>
            </a:pPr>
            <a:r>
              <a:rPr lang="en-GB" sz="2800" dirty="0"/>
              <a:t>The students were referred to the Conduct and Compliance team for investigation</a:t>
            </a:r>
          </a:p>
          <a:p>
            <a:pPr>
              <a:lnSpc>
                <a:spcPct val="110000"/>
              </a:lnSpc>
            </a:pPr>
            <a:r>
              <a:rPr lang="en-GB" sz="2800" dirty="0"/>
              <a:t>The students admitted collusion and apologised unreservedly</a:t>
            </a:r>
          </a:p>
          <a:p>
            <a:pPr>
              <a:lnSpc>
                <a:spcPct val="110000"/>
              </a:lnSpc>
            </a:pPr>
            <a:r>
              <a:rPr lang="en-GB" sz="2800" dirty="0"/>
              <a:t>Penalty</a:t>
            </a:r>
          </a:p>
          <a:p>
            <a:pPr lvl="1">
              <a:lnSpc>
                <a:spcPct val="110000"/>
              </a:lnSpc>
            </a:pPr>
            <a:r>
              <a:rPr lang="en-GB" sz="2400" dirty="0"/>
              <a:t>Marks for the assessment were cancelled and a resit was required, capped at 40%</a:t>
            </a:r>
          </a:p>
          <a:p>
            <a:pPr>
              <a:lnSpc>
                <a:spcPct val="110000"/>
              </a:lnSpc>
            </a:pPr>
            <a:r>
              <a:rPr lang="en-GB" sz="2800" dirty="0"/>
              <a:t>As the students admitted the offence, it was not noted on their academic record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163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8CDD-9BB0-4BBC-A536-BF46BB9F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Cautionary tale 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68D97-F6B8-4233-A125-397ED8B8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Statistical analysis indicated that students N, O and P may have colluded during an online assessment</a:t>
            </a:r>
            <a:endParaRPr lang="en-GB" sz="2400" dirty="0"/>
          </a:p>
          <a:p>
            <a:r>
              <a:rPr lang="en-GB" sz="2400" dirty="0"/>
              <a:t>The students were referred to the Conduct and Compliance team for investigation</a:t>
            </a:r>
          </a:p>
          <a:p>
            <a:r>
              <a:rPr lang="en-GB" sz="2400" dirty="0"/>
              <a:t>The students denied collusion, but an investigation found that they had colluded</a:t>
            </a:r>
          </a:p>
          <a:p>
            <a:r>
              <a:rPr lang="en-GB" sz="2400" dirty="0"/>
              <a:t>Penalties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Marks for the assessment were cancelled and a resit was required, capped at 40%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A formal written admonishment and warning about future conduct were put on the students’ St George’s files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There was a requirement that students should declare these penalties when asked if applying for future healthcare courses</a:t>
            </a:r>
          </a:p>
        </p:txBody>
      </p:sp>
    </p:spTree>
    <p:extLst>
      <p:ext uri="{BB962C8B-B14F-4D97-AF65-F5344CB8AC3E}">
        <p14:creationId xmlns:p14="http://schemas.microsoft.com/office/powerpoint/2010/main" val="271103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08F1-46FD-4EDB-93B7-0B6F004E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‘unwrap’?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58ED8-E137-463D-9F36-0F36A0846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been tip-toeing around this too long</a:t>
            </a:r>
          </a:p>
          <a:p>
            <a:pPr lvl="1"/>
            <a:r>
              <a:rPr lang="en-US" dirty="0"/>
              <a:t>Empathic staff/ pandemic situation/ data protection</a:t>
            </a:r>
          </a:p>
          <a:p>
            <a:r>
              <a:rPr lang="en-US" dirty="0"/>
              <a:t>Terminology is unclear</a:t>
            </a:r>
          </a:p>
          <a:p>
            <a:pPr lvl="1"/>
            <a:r>
              <a:rPr lang="en-US" dirty="0"/>
              <a:t>‘Assessment irregularities’, ‘academic integrity’</a:t>
            </a:r>
          </a:p>
          <a:p>
            <a:r>
              <a:rPr lang="en-US" dirty="0"/>
              <a:t>Regulations are buried</a:t>
            </a:r>
          </a:p>
          <a:p>
            <a:pPr lvl="1"/>
            <a:r>
              <a:rPr lang="en-US" dirty="0"/>
              <a:t>Obscured by other information e.g. long documents, induction</a:t>
            </a:r>
          </a:p>
          <a:p>
            <a:r>
              <a:rPr lang="en-US" dirty="0"/>
              <a:t>Some students are ‘cheating’ and this needs to stop</a:t>
            </a:r>
          </a:p>
        </p:txBody>
      </p:sp>
    </p:spTree>
    <p:extLst>
      <p:ext uri="{BB962C8B-B14F-4D97-AF65-F5344CB8AC3E}">
        <p14:creationId xmlns:p14="http://schemas.microsoft.com/office/powerpoint/2010/main" val="554492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4551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1A62E-94CE-4558-91B0-BE54FCF7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 for you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E01CD-2E98-49DF-B099-30C271758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Don’t be tempted to cheat</a:t>
            </a:r>
          </a:p>
          <a:p>
            <a:pPr lvl="1"/>
            <a:r>
              <a:rPr lang="en-US" sz="2400" dirty="0"/>
              <a:t>If you are struggling seek help</a:t>
            </a:r>
          </a:p>
          <a:p>
            <a:pPr lvl="1"/>
            <a:r>
              <a:rPr lang="en-US" sz="2400" dirty="0"/>
              <a:t>If you are not struggling, you don’t need to cheat</a:t>
            </a:r>
          </a:p>
          <a:p>
            <a:r>
              <a:rPr lang="en-GB" sz="2800" dirty="0"/>
              <a:t>Don’t be tempted to give other students </a:t>
            </a:r>
            <a:r>
              <a:rPr lang="en-GB" sz="2800" u="sng" dirty="0"/>
              <a:t>direct</a:t>
            </a:r>
            <a:r>
              <a:rPr lang="en-GB" sz="2800" dirty="0"/>
              <a:t> help with assessments</a:t>
            </a:r>
          </a:p>
          <a:p>
            <a:pPr lvl="1"/>
            <a:r>
              <a:rPr lang="en-GB" sz="2400" dirty="0"/>
              <a:t>Work together but don’t cross the line</a:t>
            </a:r>
          </a:p>
          <a:p>
            <a:pPr lvl="1"/>
            <a:r>
              <a:rPr lang="en-GB" sz="2400" dirty="0"/>
              <a:t>Don’t let yourself be pressured - your course team is here to help</a:t>
            </a:r>
          </a:p>
          <a:p>
            <a:r>
              <a:rPr lang="en-GB" sz="2800" dirty="0"/>
              <a:t>If you cheat – don’t compound the offence</a:t>
            </a:r>
          </a:p>
          <a:p>
            <a:pPr lvl="1"/>
            <a:r>
              <a:rPr lang="en-GB" sz="2400" dirty="0"/>
              <a:t>If you have got away with it so far, stop now</a:t>
            </a:r>
          </a:p>
          <a:p>
            <a:pPr lvl="1"/>
            <a:r>
              <a:rPr lang="en-GB" sz="2400" dirty="0"/>
              <a:t>If caught, be honest, even if it seems impossible or others are involved</a:t>
            </a:r>
          </a:p>
          <a:p>
            <a:pPr lvl="1"/>
            <a:endParaRPr lang="en-GB" sz="2400" dirty="0"/>
          </a:p>
        </p:txBody>
      </p:sp>
      <p:sp>
        <p:nvSpPr>
          <p:cNvPr id="4" name="AutoShape 2" descr="Image result for stop cheating">
            <a:extLst>
              <a:ext uri="{FF2B5EF4-FFF2-40B4-BE49-F238E27FC236}">
                <a16:creationId xmlns:a16="http://schemas.microsoft.com/office/drawing/2014/main" id="{B860DF3A-AD59-44C8-ACFA-5E4B07E592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stop cheating">
            <a:extLst>
              <a:ext uri="{FF2B5EF4-FFF2-40B4-BE49-F238E27FC236}">
                <a16:creationId xmlns:a16="http://schemas.microsoft.com/office/drawing/2014/main" id="{84F5627D-8CF6-4FFA-A0EF-980DC915E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81000"/>
            <a:ext cx="1524000" cy="133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226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2614B-7434-46B8-A598-F7FE1ACDA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if you….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7F22AC-1763-46B0-B0BE-5EA060C1674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10972800" cy="50593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Don’t understand something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Don’t know how to do an assignment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Are worried about missing deadlines/ failing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Want/ need to get better marks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Or anything else that is making you think about cheating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b="1" dirty="0"/>
              <a:t>Your course team is here to help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Academic help - topic teacher/ module lead – emails, discussion boards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‘Pastoral’ issues - personal tutor/ course administrator/ course leaders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University</a:t>
            </a:r>
          </a:p>
          <a:p>
            <a:pPr lvl="1">
              <a:lnSpc>
                <a:spcPct val="120000"/>
              </a:lnSpc>
            </a:pPr>
            <a:r>
              <a:rPr lang="en-US" sz="2100" dirty="0"/>
              <a:t>Academic help</a:t>
            </a:r>
            <a:endParaRPr lang="en-US" sz="2100" dirty="0">
              <a:hlinkClick r:id="rId2"/>
            </a:endParaRPr>
          </a:p>
          <a:p>
            <a:pPr lvl="2">
              <a:lnSpc>
                <a:spcPct val="120000"/>
              </a:lnSpc>
            </a:pPr>
            <a:r>
              <a:rPr lang="en-US" sz="1600" dirty="0">
                <a:hlinkClick r:id="rId2"/>
              </a:rPr>
              <a:t>Academic Success Centre: Study+ (sgul.ac.uk)</a:t>
            </a:r>
            <a:r>
              <a:rPr lang="en-US" sz="1600" dirty="0"/>
              <a:t> Email: </a:t>
            </a:r>
            <a:r>
              <a:rPr lang="en-US" sz="1600" dirty="0">
                <a:hlinkClick r:id="rId3"/>
              </a:rPr>
              <a:t>AS@sgul.ac.uk</a:t>
            </a:r>
            <a:endParaRPr lang="en-US" sz="1600" dirty="0"/>
          </a:p>
          <a:p>
            <a:pPr lvl="2">
              <a:lnSpc>
                <a:spcPct val="120000"/>
              </a:lnSpc>
            </a:pPr>
            <a:r>
              <a:rPr lang="en-US" sz="1600" dirty="0">
                <a:hlinkClick r:id="rId4"/>
              </a:rPr>
              <a:t>Disability Information for Students (sgul.ac.uk)</a:t>
            </a:r>
            <a:r>
              <a:rPr lang="en-US" sz="1600" dirty="0"/>
              <a:t> Email: </a:t>
            </a:r>
            <a:r>
              <a:rPr lang="en-GB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disability@sgul.ac.uk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endParaRPr lang="en-US" sz="2000" dirty="0"/>
          </a:p>
          <a:p>
            <a:pPr marL="457200" lvl="1" indent="0">
              <a:lnSpc>
                <a:spcPct val="120000"/>
              </a:lnSpc>
              <a:buNone/>
            </a:pPr>
            <a:endParaRPr lang="en-US" sz="2400" dirty="0"/>
          </a:p>
          <a:p>
            <a:pPr lvl="1">
              <a:lnSpc>
                <a:spcPct val="12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9999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24000"/>
            <a:ext cx="10440987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773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271" y="1524000"/>
            <a:ext cx="10351129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360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4151-929F-4281-84FF-3FC9151F2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F2A2-CD9F-4181-914B-6C16070F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24000"/>
            <a:ext cx="10440987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dirty="0"/>
              <a:t>By the end of this lecture students should be able to: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Explain what counts as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Describe ways in which it is OK to work together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List reasons not to cheat and describe some of the penalties the university may impose on students found to be cheating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r>
              <a:rPr lang="en-US" sz="2800" dirty="0"/>
              <a:t>Identify sources of help that can reduce the pressure to cheat</a:t>
            </a:r>
          </a:p>
          <a:p>
            <a:pPr>
              <a:lnSpc>
                <a:spcPct val="105000"/>
              </a:lnSpc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082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646E-3B06-42E9-8E25-03D52226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counts as cheating?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D6E22-7748-443E-BEB7-F6D1AA32E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Anything directly related to an assessment where a student tries to gain an unfair advantage</a:t>
            </a:r>
          </a:p>
          <a:p>
            <a:endParaRPr lang="en-US" dirty="0"/>
          </a:p>
          <a:p>
            <a:r>
              <a:rPr lang="en-US" dirty="0"/>
              <a:t>These are called ‘assessment offences’ – but for avoidance of doubt throughout we will refer to them as ‘cheating’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96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A0BF4-4331-49DC-A00F-1622C25F3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cheating?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5D5F-5C6C-4D42-BEE4-87FD258ED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Accessing resources during quizzes and exams</a:t>
            </a:r>
          </a:p>
          <a:p>
            <a:r>
              <a:rPr lang="en-US" sz="2000" dirty="0"/>
              <a:t>Using books, notes, electronic documents, internet resources or any other aids during exams unless expressly allowed by the examiner</a:t>
            </a:r>
          </a:p>
          <a:p>
            <a:pPr marL="0" indent="0">
              <a:buNone/>
            </a:pPr>
            <a:r>
              <a:rPr lang="en-US" sz="2400" dirty="0"/>
              <a:t>Copying and collusion</a:t>
            </a:r>
          </a:p>
          <a:p>
            <a:r>
              <a:rPr lang="en-US" sz="2000" dirty="0"/>
              <a:t>Copying the work of other students on the course, allowing someone to copy your work, working together on an assessment/assignment without permission</a:t>
            </a:r>
          </a:p>
          <a:p>
            <a:pPr marL="0" indent="0">
              <a:buNone/>
            </a:pPr>
            <a:r>
              <a:rPr lang="en-US" sz="2400" dirty="0"/>
              <a:t>Plagiarism</a:t>
            </a:r>
          </a:p>
          <a:p>
            <a:r>
              <a:rPr lang="en-US" sz="2000" dirty="0"/>
              <a:t>Presenting the work of another person as your own without acknowledgement of the source</a:t>
            </a:r>
          </a:p>
          <a:p>
            <a:pPr marL="0" indent="0">
              <a:buNone/>
            </a:pPr>
            <a:r>
              <a:rPr lang="en-US" sz="2400" dirty="0"/>
              <a:t>Anything else that feels wrong</a:t>
            </a:r>
          </a:p>
          <a:p>
            <a:r>
              <a:rPr lang="en-US" sz="2000" dirty="0"/>
              <a:t>If in doubt don’t do it or check with your course team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9853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646E-3B06-42E9-8E25-03D52226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Who is ‘cheating’?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D6E22-7748-443E-BEB7-F6D1AA32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Students A and B are doing an assignment that student B doesn’t understand</a:t>
            </a:r>
          </a:p>
          <a:p>
            <a:pPr lvl="1"/>
            <a:r>
              <a:rPr lang="en-US" sz="2000" dirty="0"/>
              <a:t>Student A lends student B their completed assignment and student B submits a copy with a few words changed?</a:t>
            </a:r>
          </a:p>
          <a:p>
            <a:r>
              <a:rPr lang="en-US" sz="2400" dirty="0"/>
              <a:t>Student C tells their friend student D that she is worried about failing an online exam</a:t>
            </a:r>
          </a:p>
          <a:p>
            <a:pPr lvl="1"/>
            <a:r>
              <a:rPr lang="en-US" sz="2000" dirty="0"/>
              <a:t>Student D agrees to do the exam at the same time as student C so they can cross-check some of the answers by </a:t>
            </a:r>
            <a:r>
              <a:rPr lang="en-US" sz="2000" dirty="0" err="1"/>
              <a:t>Whatsapp</a:t>
            </a:r>
            <a:endParaRPr lang="en-US" sz="2000" dirty="0"/>
          </a:p>
          <a:p>
            <a:r>
              <a:rPr lang="en-US" sz="2400" dirty="0"/>
              <a:t>Student E finds a way to look at notes during online assessments that he thinks is not visible to the examiners</a:t>
            </a:r>
          </a:p>
          <a:p>
            <a:pPr lvl="1"/>
            <a:r>
              <a:rPr lang="en-US" sz="2000" dirty="0"/>
              <a:t>Students E and F use this method to help them get better marks in weekly quizzes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2915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646E-3B06-42E9-8E25-03D52226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Who is ‘cheating’?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D6E22-7748-443E-BEB7-F6D1AA32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Students who benefit unfairly in any way during an assessment</a:t>
            </a:r>
          </a:p>
          <a:p>
            <a:r>
              <a:rPr lang="en-US" sz="2400" dirty="0"/>
              <a:t>Students who incite others to cheat e.g. sharing tips on how to avoid detection</a:t>
            </a:r>
          </a:p>
          <a:p>
            <a:r>
              <a:rPr lang="en-US" sz="2400" dirty="0"/>
              <a:t>Students who </a:t>
            </a:r>
            <a:r>
              <a:rPr lang="en-US" sz="2400" dirty="0">
                <a:solidFill>
                  <a:srgbClr val="FFFF00"/>
                </a:solidFill>
              </a:rPr>
              <a:t>help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other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students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/>
              <a:t>to gain an UNFAIR advantage during an assessment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7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E28F-0CAF-4198-9190-0FD2FBE1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6302"/>
            <a:ext cx="10972800" cy="1143000"/>
          </a:xfrm>
        </p:spPr>
        <p:txBody>
          <a:bodyPr/>
          <a:lstStyle/>
          <a:p>
            <a:r>
              <a:rPr lang="en-US" dirty="0"/>
              <a:t>The reason is no excuse</a:t>
            </a:r>
            <a:endParaRPr lang="en-GB" dirty="0"/>
          </a:p>
        </p:txBody>
      </p:sp>
      <p:pic>
        <p:nvPicPr>
          <p:cNvPr id="7" name="Graphic 6" descr="Worried face outline outline">
            <a:extLst>
              <a:ext uri="{FF2B5EF4-FFF2-40B4-BE49-F238E27FC236}">
                <a16:creationId xmlns:a16="http://schemas.microsoft.com/office/drawing/2014/main" id="{461A51F1-7750-49D0-B415-404BE1E99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9200" y="2815715"/>
            <a:ext cx="2133600" cy="2133600"/>
          </a:xfrm>
          <a:prstGeom prst="rect">
            <a:avLst/>
          </a:prstGeom>
        </p:spPr>
      </p:pic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1F6DF6A5-F124-423B-B855-7C1FF05DDD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9028" y="1162334"/>
            <a:ext cx="2133600" cy="2133600"/>
          </a:xfrm>
          <a:prstGeom prst="rect">
            <a:avLst/>
          </a:prstGeom>
        </p:spPr>
      </p:pic>
      <p:pic>
        <p:nvPicPr>
          <p:cNvPr id="11" name="Graphic 10" descr="Thought bubble outline">
            <a:extLst>
              <a:ext uri="{FF2B5EF4-FFF2-40B4-BE49-F238E27FC236}">
                <a16:creationId xmlns:a16="http://schemas.microsoft.com/office/drawing/2014/main" id="{C706C806-031B-45FF-9B09-84423A707F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613628">
            <a:off x="7543800" y="2344043"/>
            <a:ext cx="2133600" cy="2475983"/>
          </a:xfrm>
          <a:prstGeom prst="rect">
            <a:avLst/>
          </a:prstGeom>
        </p:spPr>
      </p:pic>
      <p:pic>
        <p:nvPicPr>
          <p:cNvPr id="12" name="Graphic 11" descr="Thought bubble outline">
            <a:extLst>
              <a:ext uri="{FF2B5EF4-FFF2-40B4-BE49-F238E27FC236}">
                <a16:creationId xmlns:a16="http://schemas.microsoft.com/office/drawing/2014/main" id="{20446EC4-B742-479E-8933-78C2A97DC0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461415" y="1123997"/>
            <a:ext cx="2474013" cy="2133600"/>
          </a:xfrm>
          <a:prstGeom prst="rect">
            <a:avLst/>
          </a:prstGeom>
        </p:spPr>
      </p:pic>
      <p:pic>
        <p:nvPicPr>
          <p:cNvPr id="13" name="Graphic 12" descr="Thought bubble outline">
            <a:extLst>
              <a:ext uri="{FF2B5EF4-FFF2-40B4-BE49-F238E27FC236}">
                <a16:creationId xmlns:a16="http://schemas.microsoft.com/office/drawing/2014/main" id="{056E287F-9D78-41C5-8769-000D11EF7C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86372" flipH="1">
            <a:off x="2951961" y="2653738"/>
            <a:ext cx="2133600" cy="2382777"/>
          </a:xfrm>
          <a:prstGeom prst="rect">
            <a:avLst/>
          </a:prstGeom>
        </p:spPr>
      </p:pic>
      <p:pic>
        <p:nvPicPr>
          <p:cNvPr id="14" name="Graphic 13" descr="Thought bubble outline">
            <a:extLst>
              <a:ext uri="{FF2B5EF4-FFF2-40B4-BE49-F238E27FC236}">
                <a16:creationId xmlns:a16="http://schemas.microsoft.com/office/drawing/2014/main" id="{45EA66F4-1CAB-42F5-8A1F-D2F821D865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6392140" y="4469096"/>
            <a:ext cx="2133600" cy="2133600"/>
          </a:xfrm>
          <a:prstGeom prst="rect">
            <a:avLst/>
          </a:prstGeom>
        </p:spPr>
      </p:pic>
      <p:pic>
        <p:nvPicPr>
          <p:cNvPr id="15" name="Graphic 14" descr="Thought bubble outline">
            <a:extLst>
              <a:ext uri="{FF2B5EF4-FFF2-40B4-BE49-F238E27FC236}">
                <a16:creationId xmlns:a16="http://schemas.microsoft.com/office/drawing/2014/main" id="{494A3C63-6771-45F1-9547-ED28492EDF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 flipV="1">
            <a:off x="3048000" y="4483881"/>
            <a:ext cx="2717222" cy="21336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E2D6D68-0E89-4B25-B9A7-FB3FA6E4B8F1}"/>
              </a:ext>
            </a:extLst>
          </p:cNvPr>
          <p:cNvSpPr txBox="1"/>
          <p:nvPr/>
        </p:nvSpPr>
        <p:spPr>
          <a:xfrm>
            <a:off x="6548181" y="1782617"/>
            <a:ext cx="171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Really want to help my friend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8C8E4A-0AA9-4F3D-916A-7D18044B0D91}"/>
              </a:ext>
            </a:extLst>
          </p:cNvPr>
          <p:cNvSpPr txBox="1"/>
          <p:nvPr/>
        </p:nvSpPr>
        <p:spPr>
          <a:xfrm>
            <a:off x="3859565" y="1699257"/>
            <a:ext cx="167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Family problems – can’t make deadline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09B7A6-46D1-4378-925F-C044C18F524B}"/>
              </a:ext>
            </a:extLst>
          </p:cNvPr>
          <p:cNvSpPr txBox="1"/>
          <p:nvPr/>
        </p:nvSpPr>
        <p:spPr>
          <a:xfrm>
            <a:off x="3304513" y="3230736"/>
            <a:ext cx="1080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Fell behind with COVID, can’t catch up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46A86A-1591-42B6-81D2-A49FB590F70D}"/>
              </a:ext>
            </a:extLst>
          </p:cNvPr>
          <p:cNvSpPr txBox="1"/>
          <p:nvPr/>
        </p:nvSpPr>
        <p:spPr>
          <a:xfrm>
            <a:off x="3432219" y="5487687"/>
            <a:ext cx="1948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Gotta</a:t>
            </a:r>
            <a:r>
              <a:rPr lang="en-US" sz="1400" dirty="0"/>
              <a:t> get good marks for internship application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29FED-0F7E-4054-B2E1-E4AF132ACDB3}"/>
              </a:ext>
            </a:extLst>
          </p:cNvPr>
          <p:cNvSpPr txBox="1"/>
          <p:nvPr/>
        </p:nvSpPr>
        <p:spPr>
          <a:xfrm>
            <a:off x="6614266" y="5571153"/>
            <a:ext cx="170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Too depressed to do it myself</a:t>
            </a:r>
            <a:endParaRPr lang="en-GB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DC9F12-9109-4E05-8580-BC224461D6BE}"/>
              </a:ext>
            </a:extLst>
          </p:cNvPr>
          <p:cNvSpPr txBox="1"/>
          <p:nvPr/>
        </p:nvSpPr>
        <p:spPr>
          <a:xfrm>
            <a:off x="8181586" y="2873963"/>
            <a:ext cx="1173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Worried about money – need a part time job</a:t>
            </a:r>
            <a:endParaRPr lang="en-GB" sz="1400" dirty="0"/>
          </a:p>
        </p:txBody>
      </p:sp>
      <p:pic>
        <p:nvPicPr>
          <p:cNvPr id="22" name="Graphic 21" descr="Thought bubble outline">
            <a:extLst>
              <a:ext uri="{FF2B5EF4-FFF2-40B4-BE49-F238E27FC236}">
                <a16:creationId xmlns:a16="http://schemas.microsoft.com/office/drawing/2014/main" id="{71FEA6D7-C1BF-4EF5-9642-BE431A8426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396789">
            <a:off x="8375843" y="3953744"/>
            <a:ext cx="2133600" cy="247598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255AE2D-EB43-4C9B-9491-DB61DF2D1A53}"/>
              </a:ext>
            </a:extLst>
          </p:cNvPr>
          <p:cNvSpPr txBox="1"/>
          <p:nvPr/>
        </p:nvSpPr>
        <p:spPr>
          <a:xfrm>
            <a:off x="9063194" y="4619912"/>
            <a:ext cx="1173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Won’t hurt – we work together anyway</a:t>
            </a:r>
            <a:endParaRPr lang="en-GB" sz="1400" dirty="0"/>
          </a:p>
        </p:txBody>
      </p:sp>
      <p:pic>
        <p:nvPicPr>
          <p:cNvPr id="24" name="Graphic 23" descr="Thought bubble outline">
            <a:extLst>
              <a:ext uri="{FF2B5EF4-FFF2-40B4-BE49-F238E27FC236}">
                <a16:creationId xmlns:a16="http://schemas.microsoft.com/office/drawing/2014/main" id="{CFF3C288-B0A2-4582-A1A6-00AB68E3E0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03211" flipH="1">
            <a:off x="1561239" y="4022388"/>
            <a:ext cx="2133600" cy="247598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EAA9DFE-D649-4647-A754-7351BFC7D138}"/>
              </a:ext>
            </a:extLst>
          </p:cNvPr>
          <p:cNvSpPr txBox="1"/>
          <p:nvPr/>
        </p:nvSpPr>
        <p:spPr>
          <a:xfrm>
            <a:off x="1746493" y="4606959"/>
            <a:ext cx="11735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Just can’t understand what I am supposed to do </a:t>
            </a:r>
            <a:endParaRPr lang="en-GB" sz="1400" dirty="0"/>
          </a:p>
        </p:txBody>
      </p:sp>
      <p:pic>
        <p:nvPicPr>
          <p:cNvPr id="26" name="Graphic 25" descr="Thought bubble outline">
            <a:extLst>
              <a:ext uri="{FF2B5EF4-FFF2-40B4-BE49-F238E27FC236}">
                <a16:creationId xmlns:a16="http://schemas.microsoft.com/office/drawing/2014/main" id="{2C7C3D70-5091-4E03-BF6F-542C73084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873159" flipH="1">
            <a:off x="1241630" y="1042891"/>
            <a:ext cx="2474013" cy="21336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F4A8CF0-1E49-4A7B-91EC-BB03523D69DF}"/>
              </a:ext>
            </a:extLst>
          </p:cNvPr>
          <p:cNvSpPr txBox="1"/>
          <p:nvPr/>
        </p:nvSpPr>
        <p:spPr>
          <a:xfrm>
            <a:off x="1614063" y="1584743"/>
            <a:ext cx="167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Evil masterplan for world domination</a:t>
            </a:r>
            <a:endParaRPr lang="en-GB" sz="1400" dirty="0"/>
          </a:p>
        </p:txBody>
      </p:sp>
      <p:pic>
        <p:nvPicPr>
          <p:cNvPr id="29" name="Graphic 28" descr="Thought bubble outline">
            <a:extLst>
              <a:ext uri="{FF2B5EF4-FFF2-40B4-BE49-F238E27FC236}">
                <a16:creationId xmlns:a16="http://schemas.microsoft.com/office/drawing/2014/main" id="{765C0E80-4DC9-4094-8CF8-8057BA6B8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726841">
            <a:off x="8530297" y="742219"/>
            <a:ext cx="2474013" cy="21336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BF1A70C3-C609-4BE1-B631-580A722CB297}"/>
              </a:ext>
            </a:extLst>
          </p:cNvPr>
          <p:cNvSpPr txBox="1"/>
          <p:nvPr/>
        </p:nvSpPr>
        <p:spPr>
          <a:xfrm>
            <a:off x="8860429" y="1327182"/>
            <a:ext cx="171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Didn’t </a:t>
            </a:r>
            <a:r>
              <a:rPr lang="en-US" sz="1400" dirty="0" err="1"/>
              <a:t>realise</a:t>
            </a:r>
            <a:r>
              <a:rPr lang="en-US" sz="1400" dirty="0"/>
              <a:t> THAT was cheating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86192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3EEEE9591F4479B17D4E1D58D4842" ma:contentTypeVersion="14" ma:contentTypeDescription="Create a new document." ma:contentTypeScope="" ma:versionID="a7be48e31b0dd8ae4a42749933fdb2fb">
  <xsd:schema xmlns:xsd="http://www.w3.org/2001/XMLSchema" xmlns:xs="http://www.w3.org/2001/XMLSchema" xmlns:p="http://schemas.microsoft.com/office/2006/metadata/properties" xmlns:ns3="34608e2a-a1b9-4d9a-a165-3f3152441886" xmlns:ns4="e1af0188-f0df-4c8f-91d9-9570df9ae30e" targetNamespace="http://schemas.microsoft.com/office/2006/metadata/properties" ma:root="true" ma:fieldsID="c4f9fca15af1aa6a15a4554936631612" ns3:_="" ns4:_="">
    <xsd:import namespace="34608e2a-a1b9-4d9a-a165-3f3152441886"/>
    <xsd:import namespace="e1af0188-f0df-4c8f-91d9-9570df9ae3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08e2a-a1b9-4d9a-a165-3f31524418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f0188-f0df-4c8f-91d9-9570df9ae3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4AF12F-C79E-4394-9B6F-7DBDB7D19C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08e2a-a1b9-4d9a-a165-3f3152441886"/>
    <ds:schemaRef ds:uri="e1af0188-f0df-4c8f-91d9-9570df9ae3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825B76-7E2C-4112-9495-9286F91239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85D2FD-18E5-4D59-9779-BA246E7B6ED8}">
  <ds:schemaRefs>
    <ds:schemaRef ds:uri="http://schemas.microsoft.com/office/2006/documentManagement/types"/>
    <ds:schemaRef ds:uri="e1af0188-f0df-4c8f-91d9-9570df9ae30e"/>
    <ds:schemaRef ds:uri="http://schemas.openxmlformats.org/package/2006/metadata/core-properties"/>
    <ds:schemaRef ds:uri="http://purl.org/dc/elements/1.1/"/>
    <ds:schemaRef ds:uri="34608e2a-a1b9-4d9a-a165-3f3152441886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</TotalTime>
  <Words>1680</Words>
  <Application>Microsoft Office PowerPoint</Application>
  <PresentationFormat>Widescreen</PresentationFormat>
  <Paragraphs>189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Tw Cen MT</vt:lpstr>
      <vt:lpstr>Circuit</vt:lpstr>
      <vt:lpstr>Cheating ‘unwrapped</vt:lpstr>
      <vt:lpstr>Why ‘unwrap’?</vt:lpstr>
      <vt:lpstr>Overview</vt:lpstr>
      <vt:lpstr>Overview</vt:lpstr>
      <vt:lpstr>What counts as cheating?</vt:lpstr>
      <vt:lpstr>What is cheating?</vt:lpstr>
      <vt:lpstr>Who is ‘cheating’?</vt:lpstr>
      <vt:lpstr>Who is ‘cheating’?</vt:lpstr>
      <vt:lpstr>The reason is no excuse</vt:lpstr>
      <vt:lpstr>Overview</vt:lpstr>
      <vt:lpstr>Blurry lines</vt:lpstr>
      <vt:lpstr>If you….</vt:lpstr>
      <vt:lpstr>Overview</vt:lpstr>
      <vt:lpstr>Some reasons not to cheat</vt:lpstr>
      <vt:lpstr>Exploding myths</vt:lpstr>
      <vt:lpstr>Cautionary tale 1</vt:lpstr>
      <vt:lpstr>Cautionary tale 2</vt:lpstr>
      <vt:lpstr>Cautionary tale 3</vt:lpstr>
      <vt:lpstr>Cautionary tale 4</vt:lpstr>
      <vt:lpstr>Overview</vt:lpstr>
      <vt:lpstr>What this means for you</vt:lpstr>
      <vt:lpstr>Remember if you….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Cheating ‘unwrapped</dc:title>
  <dc:creator>Rachael Bevilacqua</dc:creator>
  <cp:lastModifiedBy>Molly Raymer</cp:lastModifiedBy>
  <cp:revision>3</cp:revision>
  <dcterms:created xsi:type="dcterms:W3CDTF">2022-03-31T08:57:26Z</dcterms:created>
  <dcterms:modified xsi:type="dcterms:W3CDTF">2022-03-31T13:37:12Z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0x01010006B3EEEE9591F4479B17D4E1D58D4842</vt:lpwstr>
  </property>
</Properties>
</file>