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7.xml" ContentType="application/vnd.openxmlformats-officedocument.theme+xml"/>
  <Override PartName="/ppt/slideLayouts/slideLayout1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4"/>
    <p:sldMasterId id="2147483703" r:id="rId5"/>
    <p:sldMasterId id="2147483701" r:id="rId6"/>
    <p:sldMasterId id="2147483670" r:id="rId7"/>
    <p:sldMasterId id="2147483682" r:id="rId8"/>
    <p:sldMasterId id="2147483684" r:id="rId9"/>
    <p:sldMasterId id="2147483706" r:id="rId10"/>
    <p:sldMasterId id="2147483712" r:id="rId11"/>
  </p:sldMasterIdLst>
  <p:notesMasterIdLst>
    <p:notesMasterId r:id="rId20"/>
  </p:notesMasterIdLst>
  <p:sldIdLst>
    <p:sldId id="418" r:id="rId12"/>
    <p:sldId id="420" r:id="rId13"/>
    <p:sldId id="422" r:id="rId14"/>
    <p:sldId id="424" r:id="rId15"/>
    <p:sldId id="426" r:id="rId16"/>
    <p:sldId id="427" r:id="rId17"/>
    <p:sldId id="419" r:id="rId18"/>
    <p:sldId id="429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2855"/>
    <a:srgbClr val="002F6C"/>
    <a:srgbClr val="00B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3"/>
    <p:restoredTop sz="94604"/>
  </p:normalViewPr>
  <p:slideViewPr>
    <p:cSldViewPr snapToGrid="0">
      <p:cViewPr varScale="1">
        <p:scale>
          <a:sx n="120" d="100"/>
          <a:sy n="120" d="100"/>
        </p:scale>
        <p:origin x="680" y="168"/>
      </p:cViewPr>
      <p:guideLst>
        <p:guide orient="horz" pos="159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6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1" Type="http://schemas.openxmlformats.org/officeDocument/2006/relationships/slideMaster" Target="slideMasters/slideMaster8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6 months</c:v>
                </c:pt>
                <c:pt idx="1">
                  <c:v>1 year</c:v>
                </c:pt>
                <c:pt idx="2">
                  <c:v>2 years</c:v>
                </c:pt>
                <c:pt idx="3">
                  <c:v>3 years</c:v>
                </c:pt>
                <c:pt idx="4">
                  <c:v>Unlikely to attend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19.0</c:v>
                </c:pt>
                <c:pt idx="1">
                  <c:v>80.0</c:v>
                </c:pt>
                <c:pt idx="2">
                  <c:v>74.0</c:v>
                </c:pt>
                <c:pt idx="3">
                  <c:v>73.0</c:v>
                </c:pt>
                <c:pt idx="4">
                  <c:v>16.0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1F-4247-802F-B37FDC600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84CDB-6F6D-4C90-8A1E-7590A037AEE9}" type="datetimeFigureOut">
              <a:rPr lang="en-GB" smtClean="0"/>
              <a:t>26/03/2021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501E7-BF3E-4C52-B725-8C21D05FA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236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501E7-BF3E-4C52-B725-8C21D05FAE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107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501E7-BF3E-4C52-B725-8C21D05FAEE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201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501E7-BF3E-4C52-B725-8C21D05FAEE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718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501E7-BF3E-4C52-B725-8C21D05FAEE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145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501E7-BF3E-4C52-B725-8C21D05FAEE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148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501E7-BF3E-4C52-B725-8C21D05FAEE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400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23996"/>
            <a:ext cx="7772400" cy="623925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2F6C"/>
                </a:solidFill>
                <a:latin typeface="Arial Bold"/>
                <a:cs typeface="Arial Bold"/>
              </a:defRPr>
            </a:lvl1pPr>
          </a:lstStyle>
          <a:p>
            <a:r>
              <a:rPr lang="en-GB"/>
              <a:t>Title: Click here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700339"/>
            <a:ext cx="7086600" cy="6980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>
                <a:solidFill>
                  <a:srgbClr val="002F6C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Sub title: Click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8636-D7E7-B24D-978F-8968D8F23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446663"/>
            <a:ext cx="4752975" cy="465137"/>
          </a:xfrm>
          <a:prstGeom prst="rect">
            <a:avLst/>
          </a:prstGeom>
        </p:spPr>
        <p:txBody>
          <a:bodyPr vert="horz"/>
          <a:lstStyle>
            <a:lvl1pPr>
              <a:defRPr sz="2000" b="0"/>
            </a:lvl1pPr>
          </a:lstStyle>
          <a:p>
            <a:pPr lvl="0"/>
            <a:r>
              <a:rPr lang="en-US"/>
              <a:t>Date / Name</a:t>
            </a:r>
          </a:p>
        </p:txBody>
      </p:sp>
    </p:spTree>
    <p:extLst>
      <p:ext uri="{BB962C8B-B14F-4D97-AF65-F5344CB8AC3E}">
        <p14:creationId xmlns:p14="http://schemas.microsoft.com/office/powerpoint/2010/main" val="398323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23996"/>
            <a:ext cx="7772400" cy="623925"/>
          </a:xfrm>
          <a:prstGeom prst="rect">
            <a:avLst/>
          </a:prstGeom>
        </p:spPr>
        <p:txBody>
          <a:bodyPr/>
          <a:lstStyle>
            <a:lvl1pPr algn="l">
              <a:defRPr sz="2400" b="1" i="0">
                <a:solidFill>
                  <a:srgbClr val="002F6C"/>
                </a:solidFill>
                <a:latin typeface="Arial Bold"/>
                <a:cs typeface="Arial Bold"/>
              </a:defRPr>
            </a:lvl1pPr>
          </a:lstStyle>
          <a:p>
            <a:r>
              <a:rPr lang="en-GB"/>
              <a:t>Title: Click here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700339"/>
            <a:ext cx="7086600" cy="6980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>
                <a:solidFill>
                  <a:srgbClr val="002F6C"/>
                </a:solidFill>
                <a:latin typeface="Arial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Sub title: Click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8636-D7E7-B24D-978F-8968D8F23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2" y="3446664"/>
            <a:ext cx="4752975" cy="465137"/>
          </a:xfrm>
          <a:prstGeom prst="rect">
            <a:avLst/>
          </a:prstGeom>
        </p:spPr>
        <p:txBody>
          <a:bodyPr vert="horz"/>
          <a:lstStyle>
            <a:lvl1pPr>
              <a:defRPr sz="1500" b="0"/>
            </a:lvl1pPr>
          </a:lstStyle>
          <a:p>
            <a:pPr lvl="0"/>
            <a:r>
              <a:rPr lang="en-US"/>
              <a:t>Date / Name</a:t>
            </a:r>
          </a:p>
        </p:txBody>
      </p:sp>
    </p:spTree>
    <p:extLst>
      <p:ext uri="{BB962C8B-B14F-4D97-AF65-F5344CB8AC3E}">
        <p14:creationId xmlns:p14="http://schemas.microsoft.com/office/powerpoint/2010/main" val="277620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96997"/>
            <a:ext cx="7772400" cy="623925"/>
          </a:xfrm>
          <a:prstGeom prst="rect">
            <a:avLst/>
          </a:prstGeom>
        </p:spPr>
        <p:txBody>
          <a:bodyPr/>
          <a:lstStyle>
            <a:lvl1pPr algn="l">
              <a:defRPr sz="2400" b="1" i="0">
                <a:solidFill>
                  <a:srgbClr val="002F6C"/>
                </a:solidFill>
                <a:latin typeface="Arial Bold"/>
                <a:cs typeface="Arial Bold"/>
              </a:defRPr>
            </a:lvl1pPr>
          </a:lstStyle>
          <a:p>
            <a:r>
              <a:rPr lang="en-GB"/>
              <a:t>Title: Click here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700339"/>
            <a:ext cx="7086600" cy="6980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>
                <a:solidFill>
                  <a:srgbClr val="002F6C"/>
                </a:solidFill>
                <a:latin typeface="Arial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Sub title: Click here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2" y="3446664"/>
            <a:ext cx="4752975" cy="46513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500" b="0">
                <a:solidFill>
                  <a:srgbClr val="002F6C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Date / Name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361950" y="228601"/>
            <a:ext cx="8502650" cy="46355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55936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8636-D7E7-B24D-978F-8968D8F2376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66750" y="1179345"/>
            <a:ext cx="3562350" cy="574704"/>
          </a:xfrm>
          <a:prstGeom prst="rect">
            <a:avLst/>
          </a:prstGeom>
        </p:spPr>
        <p:txBody>
          <a:bodyPr vert="horz"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66750" y="1892131"/>
            <a:ext cx="3562350" cy="2641770"/>
          </a:xfrm>
          <a:prstGeom prst="rect">
            <a:avLst/>
          </a:prstGeom>
        </p:spPr>
        <p:txBody>
          <a:bodyPr vert="horz"/>
          <a:lstStyle>
            <a:lvl1pPr marL="257175" indent="-257175">
              <a:buClr>
                <a:srgbClr val="002F6C"/>
              </a:buClr>
              <a:buFont typeface="Wingdings" charset="2"/>
              <a:buChar char="§"/>
              <a:defRPr sz="15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4767263"/>
            <a:ext cx="9144000" cy="0"/>
          </a:xfrm>
          <a:prstGeom prst="line">
            <a:avLst/>
          </a:prstGeom>
          <a:ln w="12700" cmpd="sng">
            <a:solidFill>
              <a:srgbClr val="002F6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66751" y="4830557"/>
            <a:ext cx="3814193" cy="279400"/>
          </a:xfrm>
          <a:prstGeom prst="rect">
            <a:avLst/>
          </a:prstGeom>
        </p:spPr>
        <p:txBody>
          <a:bodyPr vert="horz"/>
          <a:lstStyle>
            <a:lvl1pPr>
              <a:defRPr sz="788" b="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432300" y="1179514"/>
            <a:ext cx="4495800" cy="3354387"/>
          </a:xfrm>
          <a:prstGeom prst="rect">
            <a:avLst/>
          </a:prstGeom>
        </p:spPr>
        <p:txBody>
          <a:bodyPr vert="horz"/>
          <a:lstStyle>
            <a:lvl1pPr>
              <a:defRPr sz="135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32384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rgundy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8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96996"/>
            <a:ext cx="7772400" cy="623925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2F6C"/>
                </a:solidFill>
                <a:latin typeface="Arial Bold"/>
                <a:cs typeface="Arial Bold"/>
              </a:defRPr>
            </a:lvl1pPr>
          </a:lstStyle>
          <a:p>
            <a:r>
              <a:rPr lang="en-GB"/>
              <a:t>Title: Click here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700339"/>
            <a:ext cx="7086600" cy="6980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>
                <a:solidFill>
                  <a:srgbClr val="002F6C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Sub title: Click here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446663"/>
            <a:ext cx="4752975" cy="46513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0">
                <a:solidFill>
                  <a:srgbClr val="002F6C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Date / Name</a:t>
            </a:r>
          </a:p>
        </p:txBody>
      </p:sp>
      <p:pic>
        <p:nvPicPr>
          <p:cNvPr id="7" name="Picture 6" descr="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962" y="282403"/>
            <a:ext cx="1631988" cy="766838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361950" y="228601"/>
            <a:ext cx="8502650" cy="46355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09720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8636-D7E7-B24D-978F-8968D8F2376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66750" y="1179345"/>
            <a:ext cx="3562350" cy="574704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66750" y="1892131"/>
            <a:ext cx="3562350" cy="2641770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002F6C"/>
              </a:buClr>
              <a:buFont typeface="Wingdings" charset="2"/>
              <a:buChar char="§"/>
              <a:defRPr sz="20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4767263"/>
            <a:ext cx="9144000" cy="0"/>
          </a:xfrm>
          <a:prstGeom prst="line">
            <a:avLst/>
          </a:prstGeom>
          <a:ln w="12700" cmpd="sng">
            <a:solidFill>
              <a:srgbClr val="002F6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66749" y="4830556"/>
            <a:ext cx="3814193" cy="279400"/>
          </a:xfrm>
          <a:prstGeom prst="rect">
            <a:avLst/>
          </a:prstGeom>
        </p:spPr>
        <p:txBody>
          <a:bodyPr vert="horz"/>
          <a:lstStyle>
            <a:lvl1pPr>
              <a:defRPr sz="1050" b="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432300" y="1179513"/>
            <a:ext cx="4495800" cy="3354387"/>
          </a:xfrm>
          <a:prstGeom prst="rect">
            <a:avLst/>
          </a:prstGeom>
        </p:spPr>
        <p:txBody>
          <a:bodyPr vert="horz"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5303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itle slid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23996"/>
            <a:ext cx="7772400" cy="623925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chemeClr val="tx1"/>
                </a:solidFill>
                <a:latin typeface="Arial Bold"/>
                <a:cs typeface="Arial Bold"/>
              </a:defRPr>
            </a:lvl1pPr>
          </a:lstStyle>
          <a:p>
            <a:r>
              <a:rPr lang="en-GB"/>
              <a:t>Title: Click here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700339"/>
            <a:ext cx="7086600" cy="6980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Sub title: Click here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446663"/>
            <a:ext cx="4752975" cy="46513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0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Date / Name</a:t>
            </a:r>
          </a:p>
        </p:txBody>
      </p:sp>
      <p:pic>
        <p:nvPicPr>
          <p:cNvPr id="4" name="Picture 3" descr="StG_WO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649" y="344353"/>
            <a:ext cx="1634417" cy="76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632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8407F4-5982-472C-AD29-C09F67DC6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B030A44-17E0-4BA6-9D53-44595A1A9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78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8636-D7E7-B24D-978F-8968D8F2376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66750" y="1179345"/>
            <a:ext cx="3562350" cy="574704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66750" y="1892131"/>
            <a:ext cx="3562350" cy="2641770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002F6C"/>
              </a:buClr>
              <a:buFont typeface="Wingdings" charset="2"/>
              <a:buChar char="§"/>
              <a:defRPr sz="20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4767263"/>
            <a:ext cx="9144000" cy="0"/>
          </a:xfrm>
          <a:prstGeom prst="line">
            <a:avLst/>
          </a:prstGeom>
          <a:ln w="12700" cmpd="sng">
            <a:solidFill>
              <a:srgbClr val="002F6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66749" y="4830556"/>
            <a:ext cx="3814193" cy="279400"/>
          </a:xfrm>
          <a:prstGeom prst="rect">
            <a:avLst/>
          </a:prstGeom>
        </p:spPr>
        <p:txBody>
          <a:bodyPr vert="horz"/>
          <a:lstStyle>
            <a:lvl1pPr>
              <a:defRPr sz="1050" b="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432300" y="1179513"/>
            <a:ext cx="4495800" cy="3354387"/>
          </a:xfrm>
          <a:prstGeom prst="rect">
            <a:avLst/>
          </a:prstGeom>
        </p:spPr>
        <p:txBody>
          <a:bodyPr vert="horz"/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3809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8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8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rgundy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6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theme" Target="../theme/theme7.xml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8BD38-D03E-C541-9923-BDDC40D861C2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18636-D7E7-B24D-978F-8968D8F2376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GB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962" y="282403"/>
            <a:ext cx="1631988" cy="76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0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05" r:id="rId2"/>
    <p:sldLayoutId id="2147483689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3200" b="1" i="0" kern="1200">
          <a:solidFill>
            <a:srgbClr val="002F6C"/>
          </a:solidFill>
          <a:latin typeface="Arial Bold"/>
          <a:ea typeface="+mn-ea"/>
          <a:cs typeface="Arial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37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GB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962" y="282403"/>
            <a:ext cx="1631988" cy="76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84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2F6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9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chemeClr val="bg1"/>
          </a:solidFill>
          <a:latin typeface="Arial Bold"/>
          <a:ea typeface="+mj-ea"/>
          <a:cs typeface="Arial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B37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9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chemeClr val="bg1"/>
          </a:solidFill>
          <a:latin typeface="Arial Bold"/>
          <a:ea typeface="+mj-ea"/>
          <a:cs typeface="Arial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C285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0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chemeClr val="bg1"/>
          </a:solidFill>
          <a:latin typeface="Arial Bold"/>
          <a:ea typeface="+mj-ea"/>
          <a:cs typeface="Arial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8BD38-D03E-C541-9923-BDDC40D861C2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18636-D7E7-B24D-978F-8968D8F23767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 descr="RGB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600" y="214313"/>
            <a:ext cx="21082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86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10" r:id="rId3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ct val="20000"/>
        </a:spcBef>
        <a:buFontTx/>
        <a:buNone/>
        <a:defRPr sz="2400" b="1" i="0" kern="1200">
          <a:solidFill>
            <a:srgbClr val="002F6C"/>
          </a:solidFill>
          <a:latin typeface="Arial Bold"/>
          <a:ea typeface="+mn-ea"/>
          <a:cs typeface="Arial Bold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C285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82177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l" defTabSz="342900" rtl="0" eaLnBrk="1" latinLnBrk="0" hangingPunct="1">
        <a:spcBef>
          <a:spcPct val="0"/>
        </a:spcBef>
        <a:buNone/>
        <a:defRPr sz="1800" b="1" i="0" kern="1200">
          <a:solidFill>
            <a:schemeClr val="bg1"/>
          </a:solidFill>
          <a:latin typeface="Arial Bold"/>
          <a:ea typeface="+mj-ea"/>
          <a:cs typeface="Arial Bold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7F0FB3-6CD1-1B44-B925-F8FD1C929A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Graduation survey </a:t>
            </a:r>
            <a:r>
              <a:rPr lang="en-US" dirty="0" smtClean="0"/>
              <a:t>update</a:t>
            </a:r>
            <a:br>
              <a:rPr lang="en-US" dirty="0" smtClean="0"/>
            </a:br>
            <a:r>
              <a:rPr lang="en-US" sz="2400" dirty="0" smtClean="0"/>
              <a:t>Overview of responses from 2020 graduates</a:t>
            </a: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4AC7ED-FB9D-374A-BAF2-C125A18A6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360739"/>
            <a:ext cx="7086600" cy="698056"/>
          </a:xfrm>
        </p:spPr>
        <p:txBody>
          <a:bodyPr/>
          <a:lstStyle/>
          <a:p>
            <a:r>
              <a:rPr lang="en-US" dirty="0"/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249412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xmlns="" id="{459EF4F0-3028-427A-A534-E0DAF0C2EB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6750" y="1260277"/>
            <a:ext cx="8020050" cy="574704"/>
          </a:xfrm>
        </p:spPr>
        <p:txBody>
          <a:bodyPr vert="horz" lIns="91440" tIns="45720" rIns="91440" bIns="45720" anchor="t"/>
          <a:lstStyle/>
          <a:p>
            <a:r>
              <a:rPr lang="en-GB" dirty="0"/>
              <a:t>2020 Graduates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DA6BF3D-533A-134C-BBAB-ECDF34112BB9}"/>
              </a:ext>
            </a:extLst>
          </p:cNvPr>
          <p:cNvSpPr txBox="1"/>
          <p:nvPr/>
        </p:nvSpPr>
        <p:spPr>
          <a:xfrm>
            <a:off x="666749" y="1831588"/>
            <a:ext cx="4352474" cy="31393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fontAlgn="base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263 responses</a:t>
            </a:r>
          </a:p>
          <a:p>
            <a:pPr fontAlgn="base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Wide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representation of alumni, including:</a:t>
            </a:r>
          </a:p>
          <a:p>
            <a:pPr fontAlgn="base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>
                <a:latin typeface="Arial"/>
                <a:cs typeface="Arial"/>
              </a:rPr>
              <a:t>54 Medicine (five year)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>
                <a:latin typeface="Arial"/>
                <a:cs typeface="Arial"/>
              </a:rPr>
              <a:t>17 Medicine (graduate entry)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>
                <a:latin typeface="Arial"/>
                <a:cs typeface="Arial"/>
              </a:rPr>
              <a:t>51 BMS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>
                <a:latin typeface="Arial"/>
                <a:cs typeface="Arial"/>
              </a:rPr>
              <a:t>32 Paramedic Science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/>
                <a:cs typeface="Arial"/>
              </a:rPr>
              <a:t>31 Physician Associate Studies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>
                <a:latin typeface="Arial"/>
                <a:cs typeface="Arial"/>
              </a:rPr>
              <a:t>20 Physiotherapy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7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xmlns="" id="{459EF4F0-3028-427A-A534-E0DAF0C2EB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9400" y="1260277"/>
            <a:ext cx="8407400" cy="574704"/>
          </a:xfrm>
        </p:spPr>
        <p:txBody>
          <a:bodyPr vert="horz" lIns="91440" tIns="45720" rIns="91440" bIns="45720" anchor="t"/>
          <a:lstStyle/>
          <a:p>
            <a:r>
              <a:rPr lang="en-GB" sz="2000" dirty="0"/>
              <a:t>Strong interest in waiting to attend an in-person ceremony in future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1975059C-91C6-3C47-AA35-B2A1D55380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7604495"/>
              </p:ext>
            </p:extLst>
          </p:nvPr>
        </p:nvGraphicFramePr>
        <p:xfrm>
          <a:off x="971548" y="1689100"/>
          <a:ext cx="4451351" cy="304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977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xmlns="" id="{459EF4F0-3028-427A-A534-E0DAF0C2EB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6750" y="1260277"/>
            <a:ext cx="8020050" cy="574704"/>
          </a:xfrm>
        </p:spPr>
        <p:txBody>
          <a:bodyPr vert="horz" lIns="91440" tIns="45720" rIns="91440" bIns="45720" anchor="t"/>
          <a:lstStyle/>
          <a:p>
            <a:r>
              <a:rPr lang="en-GB" dirty="0"/>
              <a:t>What was most important for 2020 graduates?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FD93AF5-34F0-4945-9B14-DB1C2ADF58BD}"/>
              </a:ext>
            </a:extLst>
          </p:cNvPr>
          <p:cNvSpPr/>
          <p:nvPr/>
        </p:nvSpPr>
        <p:spPr>
          <a:xfrm>
            <a:off x="666749" y="1982663"/>
            <a:ext cx="8020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charset="0"/>
                <a:ea typeface="Arial" charset="0"/>
                <a:cs typeface="Arial" charset="0"/>
              </a:rPr>
              <a:t>Having family present (74% rated it as a 5 “very important”)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charset="0"/>
                <a:ea typeface="Arial" charset="0"/>
                <a:cs typeface="Arial" charset="0"/>
              </a:rPr>
              <a:t>Professional photo in graduation robes (73% gave a score of 5)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charset="0"/>
                <a:ea typeface="Arial" charset="0"/>
                <a:cs typeface="Arial" charset="0"/>
              </a:rPr>
              <a:t>Celebrating with their cohort (70% gave a 5)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charset="0"/>
                <a:ea typeface="Arial" charset="0"/>
                <a:cs typeface="Arial" charset="0"/>
              </a:rPr>
              <a:t>Wearing graduation robes (67% gave a 5)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charset="0"/>
                <a:ea typeface="Arial" charset="0"/>
                <a:cs typeface="Arial" charset="0"/>
              </a:rPr>
              <a:t>Having my name read out (60%)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 </a:t>
            </a:r>
            <a:endParaRPr lang="en-GB" b="0" i="0" dirty="0">
              <a:solidFill>
                <a:srgbClr val="000000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15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xmlns="" id="{459EF4F0-3028-427A-A534-E0DAF0C2EB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6750" y="1260277"/>
            <a:ext cx="8020050" cy="574704"/>
          </a:xfrm>
        </p:spPr>
        <p:txBody>
          <a:bodyPr vert="horz" lIns="91440" tIns="45720" rIns="91440" bIns="45720" anchor="t"/>
          <a:lstStyle/>
          <a:p>
            <a:r>
              <a:rPr lang="en-GB" dirty="0"/>
              <a:t>In your words…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3C068F2-1348-C14E-B453-1AFEC5432A3A}"/>
              </a:ext>
            </a:extLst>
          </p:cNvPr>
          <p:cNvSpPr txBox="1"/>
          <p:nvPr/>
        </p:nvSpPr>
        <p:spPr>
          <a:xfrm>
            <a:off x="353241" y="1811247"/>
            <a:ext cx="60219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00B050"/>
                </a:solidFill>
              </a:rPr>
              <a:t>“Please don’t cancel the opportunity for the class of 2020 to have an in-person graduation. Online ‘celebrations’ are not the same and not a suitable alternative to graduation ceremonies.”</a:t>
            </a:r>
            <a:endParaRPr lang="en-GB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373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31FEEE8-05CD-A746-A94B-0AEF28D5CAC6}"/>
              </a:ext>
            </a:extLst>
          </p:cNvPr>
          <p:cNvSpPr/>
          <p:nvPr/>
        </p:nvSpPr>
        <p:spPr>
          <a:xfrm>
            <a:off x="2874291" y="3144559"/>
            <a:ext cx="61129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7C2855"/>
                </a:solidFill>
              </a:rPr>
              <a:t>“I have always looked forward to my graduation ceremony and believed it should be done even if it needs to be postponed for another year or two”</a:t>
            </a:r>
            <a:endParaRPr lang="en-GB" dirty="0">
              <a:solidFill>
                <a:srgbClr val="7C28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1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xmlns="" id="{459EF4F0-3028-427A-A534-E0DAF0C2EB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6750" y="1260277"/>
            <a:ext cx="8020050" cy="574704"/>
          </a:xfrm>
        </p:spPr>
        <p:txBody>
          <a:bodyPr vert="horz" lIns="91440" tIns="45720" rIns="91440" bIns="45720" anchor="t"/>
          <a:lstStyle/>
          <a:p>
            <a:r>
              <a:rPr lang="en-GB" dirty="0"/>
              <a:t>In your words…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8710AEA-7AF0-DA4D-A594-F61CBD99AA20}"/>
              </a:ext>
            </a:extLst>
          </p:cNvPr>
          <p:cNvSpPr/>
          <p:nvPr/>
        </p:nvSpPr>
        <p:spPr>
          <a:xfrm>
            <a:off x="3761558" y="126027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7C2855"/>
                </a:solidFill>
                <a:latin typeface="Calibri" panose="020F0502020204030204" pitchFamily="34" charset="0"/>
              </a:rPr>
              <a:t>“</a:t>
            </a:r>
            <a:r>
              <a:rPr lang="en-GB" i="1" dirty="0">
                <a:solidFill>
                  <a:srgbClr val="7C2855"/>
                </a:solidFill>
              </a:rPr>
              <a:t>I don’t mind at all waiting 1-2 years or even 3 years if necessary but I really would love to have an in-person graduation ceremony as this is a day I have looked forward to since I was a little girl.”</a:t>
            </a:r>
            <a:endParaRPr lang="en-GB" dirty="0">
              <a:solidFill>
                <a:srgbClr val="7C2855"/>
              </a:solidFill>
            </a:endParaRPr>
          </a:p>
          <a:p>
            <a:endParaRPr lang="en-US" dirty="0">
              <a:solidFill>
                <a:srgbClr val="7C2855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0DE9791-F490-0F47-8DCE-3F72E08F5DC7}"/>
              </a:ext>
            </a:extLst>
          </p:cNvPr>
          <p:cNvSpPr/>
          <p:nvPr/>
        </p:nvSpPr>
        <p:spPr>
          <a:xfrm>
            <a:off x="405221" y="3189269"/>
            <a:ext cx="85431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002F6C"/>
                </a:solidFill>
              </a:rPr>
              <a:t>“Please consider waiting for a year or so. I would be gutted not have this experience after 3 years hard work. I would rather wait and enjoy the real thing than have a ‘virtual’ or restricted ceremony. To not have an official photo would just be so sad.”</a:t>
            </a:r>
            <a:endParaRPr lang="en-GB" dirty="0">
              <a:solidFill>
                <a:srgbClr val="002F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549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8161FC-4A65-C24A-AEB8-5298953B2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43125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/>
              <a:t>So what’s next?</a:t>
            </a:r>
          </a:p>
        </p:txBody>
      </p:sp>
    </p:spTree>
    <p:extLst>
      <p:ext uri="{BB962C8B-B14F-4D97-AF65-F5344CB8AC3E}">
        <p14:creationId xmlns:p14="http://schemas.microsoft.com/office/powerpoint/2010/main" val="2973296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FD93AF5-34F0-4945-9B14-DB1C2ADF58BD}"/>
              </a:ext>
            </a:extLst>
          </p:cNvPr>
          <p:cNvSpPr/>
          <p:nvPr/>
        </p:nvSpPr>
        <p:spPr>
          <a:xfrm>
            <a:off x="666749" y="1910132"/>
            <a:ext cx="8020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Working with Barbican on options for dates for formal ceremonies for 2020 and 2021 graduates in July 2022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Planning to keep cohorts together following feedback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Thank you for taking part in the survey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Will update as soon as we can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xmlns="" id="{9BA07C3F-2D2F-B743-88BC-9125444B56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6749" y="1166095"/>
            <a:ext cx="8020050" cy="574704"/>
          </a:xfrm>
        </p:spPr>
        <p:txBody>
          <a:bodyPr vert="horz" lIns="91440" tIns="45720" rIns="91440" bIns="45720" anchor="t"/>
          <a:lstStyle/>
          <a:p>
            <a:pPr marL="0" indent="0">
              <a:buNone/>
            </a:pPr>
            <a:r>
              <a:rPr lang="en-GB" b="1" dirty="0">
                <a:solidFill>
                  <a:srgbClr val="002F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commitment to a future graduation ceremony</a:t>
            </a:r>
          </a:p>
        </p:txBody>
      </p:sp>
    </p:spTree>
    <p:extLst>
      <p:ext uri="{BB962C8B-B14F-4D97-AF65-F5344CB8AC3E}">
        <p14:creationId xmlns:p14="http://schemas.microsoft.com/office/powerpoint/2010/main" val="19129453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Blue divid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Green divid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Burgundy divid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sgul powerpoint templates_4 3ratio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_Burgundy divid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5868EE61FF0C44B1003C31CE4F2124" ma:contentTypeVersion="4" ma:contentTypeDescription="Create a new document." ma:contentTypeScope="" ma:versionID="e2960da6a79af62ec44e920b1b6d5c51">
  <xsd:schema xmlns:xsd="http://www.w3.org/2001/XMLSchema" xmlns:xs="http://www.w3.org/2001/XMLSchema" xmlns:p="http://schemas.microsoft.com/office/2006/metadata/properties" xmlns:ns2="156b5777-042d-4d5c-b52b-04ce62f8c394" targetNamespace="http://schemas.microsoft.com/office/2006/metadata/properties" ma:root="true" ma:fieldsID="0cbe01f4ae0d009c093223cbfcd8322e" ns2:_="">
    <xsd:import namespace="156b5777-042d-4d5c-b52b-04ce62f8c3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6b5777-042d-4d5c-b52b-04ce62f8c3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4AF565-994A-4D80-A35C-E2FFBE2D8E52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156b5777-042d-4d5c-b52b-04ce62f8c39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E73ADED-3604-4BC7-B689-ECFED0ECE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6b5777-042d-4d5c-b52b-04ce62f8c3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BF1B68-0396-40F6-AA60-BB21731EBA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sgul-powerpoint-templates-16-9ratio (3)</Template>
  <TotalTime>673</TotalTime>
  <Words>325</Words>
  <Application>Microsoft Macintosh PowerPoint</Application>
  <PresentationFormat>On-screen Show (16:9)</PresentationFormat>
  <Paragraphs>40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 Bold</vt:lpstr>
      <vt:lpstr>Calibri</vt:lpstr>
      <vt:lpstr>Segoe UI</vt:lpstr>
      <vt:lpstr>Wingdings</vt:lpstr>
      <vt:lpstr>Arial</vt:lpstr>
      <vt:lpstr>1_Office Theme</vt:lpstr>
      <vt:lpstr>Custom Design</vt:lpstr>
      <vt:lpstr>1_Custom Design</vt:lpstr>
      <vt:lpstr>Blue divider slide</vt:lpstr>
      <vt:lpstr>Green divider slide</vt:lpstr>
      <vt:lpstr>Burgundy divider slide</vt:lpstr>
      <vt:lpstr>sgul powerpoint templates_4 3ratio (1)</vt:lpstr>
      <vt:lpstr>1_Burgundy divider slide</vt:lpstr>
      <vt:lpstr>Graduation survey update Overview of responses from 2020 graduates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 what’s next?</vt:lpstr>
      <vt:lpstr>PowerPoint Presentation</vt:lpstr>
    </vt:vector>
  </TitlesOfParts>
  <Company>St George's University of London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natasha.marquiss@gmail.com</dc:creator>
  <cp:lastModifiedBy>Caroline Davis</cp:lastModifiedBy>
  <cp:revision>70</cp:revision>
  <dcterms:created xsi:type="dcterms:W3CDTF">2020-04-07T10:55:18Z</dcterms:created>
  <dcterms:modified xsi:type="dcterms:W3CDTF">2021-03-26T17:22:53Z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0x010100435868EE61FF0C44B1003C31CE4F2124</vt:lpwstr>
  </property>
</Properties>
</file>