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9" r:id="rId3"/>
    <p:sldMasterId id="2147483704" r:id="rId4"/>
  </p:sldMasterIdLst>
  <p:notesMasterIdLst>
    <p:notesMasterId r:id="rId13"/>
  </p:notesMasterIdLst>
  <p:sldIdLst>
    <p:sldId id="256" r:id="rId5"/>
    <p:sldId id="263" r:id="rId6"/>
    <p:sldId id="264" r:id="rId7"/>
    <p:sldId id="265" r:id="rId8"/>
    <p:sldId id="266" r:id="rId9"/>
    <p:sldId id="267" r:id="rId10"/>
    <p:sldId id="269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238C2B6F-426D-6043-8BA1-EB6EC6AA6BE1}">
          <p14:sldIdLst>
            <p14:sldId id="256"/>
            <p14:sldId id="263"/>
            <p14:sldId id="264"/>
            <p14:sldId id="265"/>
            <p14:sldId id="266"/>
            <p14:sldId id="267"/>
            <p14:sldId id="269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6F4AAD-C132-49D2-B24A-3A397BF76F5B}" v="36" dt="2023-12-13T10:16:12.3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78" autoAdjust="0"/>
    <p:restoredTop sz="96359" autoAdjust="0"/>
  </p:normalViewPr>
  <p:slideViewPr>
    <p:cSldViewPr>
      <p:cViewPr varScale="1">
        <p:scale>
          <a:sx n="78" d="100"/>
          <a:sy n="78" d="100"/>
        </p:scale>
        <p:origin x="1171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9" d="100"/>
          <a:sy n="99" d="100"/>
        </p:scale>
        <p:origin x="420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69E2E-F8A2-49E2-97F2-41408FBFD2B3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1266D-1B47-4B5A-9738-C55163A0D0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452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sgul.ac.uk/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sgul.ac.uk/" TargetMode="Externa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957826F4-52AA-7FDF-8F60-95802FDF6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1"/>
          <a:stretch/>
        </p:blipFill>
        <p:spPr>
          <a:xfrm>
            <a:off x="6312024" y="2060848"/>
            <a:ext cx="5773376" cy="4788000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B710359E-1305-09B2-BBE9-15E59CEAF6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6149" cy="1597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FBB5CF7-0FA4-3516-9900-F6B2FC701B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927" y="2750762"/>
            <a:ext cx="4943296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4283E9C-3BEE-BFA2-20AC-7D83BE744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860800"/>
            <a:ext cx="3523722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29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B541820-119C-6AF8-3B16-E1C230A25120}"/>
              </a:ext>
            </a:extLst>
          </p:cNvPr>
          <p:cNvSpPr>
            <a:spLocks/>
          </p:cNvSpPr>
          <p:nvPr userDrawn="1"/>
        </p:nvSpPr>
        <p:spPr>
          <a:xfrm>
            <a:off x="838200" y="1412875"/>
            <a:ext cx="5256213" cy="464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86B686-86F6-3EFF-3F6D-29E4C5D40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464" y="1773509"/>
            <a:ext cx="4464496" cy="3312370"/>
          </a:xfrm>
          <a:solidFill>
            <a:schemeClr val="tx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“Add quote or large text”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A748F13-FED7-EB20-D1F0-C501903202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412875"/>
            <a:ext cx="5256213" cy="4646612"/>
          </a:xfrm>
          <a:solidFill>
            <a:schemeClr val="tx2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E588C58-71DD-F92E-535D-B9AD8676B9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1464" y="5085879"/>
            <a:ext cx="4464496" cy="576063"/>
          </a:xfrm>
          <a:solidFill>
            <a:schemeClr val="tx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600" b="1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010962-E509-653E-A0EC-C83F22C096E5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1" name="Picture 30" descr="Logo&#10;&#10;Description automatically generated with medium confidence">
            <a:extLst>
              <a:ext uri="{FF2B5EF4-FFF2-40B4-BE49-F238E27FC236}">
                <a16:creationId xmlns:a16="http://schemas.microsoft.com/office/drawing/2014/main" id="{CA628CFE-E012-6191-9F9B-DC21C89EA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785DEC19-3C3C-7B97-3EE6-C829285EE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8F6BCE15-EBAC-F34E-F143-656BC4D2C78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42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9ACE3D44-3BAB-A745-57FD-293F8AA2756F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9787" y="1412875"/>
            <a:ext cx="10512425" cy="4933950"/>
          </a:xfrm>
          <a:solidFill>
            <a:schemeClr val="tx2">
              <a:alpha val="2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add chart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0AA5B5-48F2-17E8-6DCB-7ADC0652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03931A-CC39-A134-FD4F-99F81C61F3C3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C37564CD-171D-B0AB-D1D8-3382268AC6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AFBEE513-CB1D-E098-FF88-C3514114CD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223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0AA5B5-48F2-17E8-6DCB-7ADC0652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156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86B686-86F6-3EFF-3F6D-29E4C5D40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9642" y="3864877"/>
            <a:ext cx="3384377" cy="2256250"/>
          </a:xfrm>
          <a:noFill/>
          <a:ln w="19050">
            <a:noFill/>
          </a:ln>
        </p:spPr>
        <p:txBody>
          <a:bodyPr lIns="180000" tIns="180000" rIns="180000" bIns="180000"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descriptive text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020ED231-F4E1-3E5E-0A74-DF8FD5F3522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37983" y="3864877"/>
            <a:ext cx="3384377" cy="2256251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815AE2AB-3DEB-8179-ECBC-F21076EB3B72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403811" y="3864877"/>
            <a:ext cx="3384377" cy="2256251"/>
          </a:xfrm>
          <a:solidFill>
            <a:schemeClr val="tx2">
              <a:alpha val="7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D99CE703-1811-9A89-FF64-99F3B0C76FB8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839416" y="1426926"/>
            <a:ext cx="3384377" cy="2256251"/>
          </a:xfrm>
          <a:solidFill>
            <a:schemeClr val="tx2">
              <a:alpha val="7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B935734F-12D7-26CA-0A11-8128FC171F3C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403811" y="1413601"/>
            <a:ext cx="3384377" cy="2256251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6E0A027-D1EE-E14E-3AA2-F0E049E393A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7978343" y="1413600"/>
            <a:ext cx="3384377" cy="2256251"/>
          </a:xfrm>
          <a:solidFill>
            <a:schemeClr val="tx2">
              <a:alpha val="7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79E8DF-5292-C042-3769-0649FBF8F11E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Logo&#10;&#10;Description automatically generated with medium confidence">
            <a:extLst>
              <a:ext uri="{FF2B5EF4-FFF2-40B4-BE49-F238E27FC236}">
                <a16:creationId xmlns:a16="http://schemas.microsoft.com/office/drawing/2014/main" id="{2DA77A2F-833A-E259-6E7E-7121BC47E3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3648494A-CA4A-B77E-8342-E69FAD032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675F3E7-9B38-B827-DADC-BEFDDFAB4582}"/>
              </a:ext>
            </a:extLst>
          </p:cNvPr>
          <p:cNvCxnSpPr/>
          <p:nvPr userDrawn="1"/>
        </p:nvCxnSpPr>
        <p:spPr>
          <a:xfrm>
            <a:off x="7978343" y="6083622"/>
            <a:ext cx="33738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04AE15-0350-51A0-D19D-79688B09AF9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7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galle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D99CE703-1811-9A89-FF64-99F3B0C76FB8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839788" y="1412874"/>
            <a:ext cx="1440160" cy="1920213"/>
          </a:xfrm>
          <a:solidFill>
            <a:schemeClr val="tx2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B935734F-12D7-26CA-0A11-8128FC171F3C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2423592" y="1412875"/>
            <a:ext cx="1440160" cy="1920213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79E8DF-5292-C042-3769-0649FBF8F11E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Logo&#10;&#10;Description automatically generated with medium confidence">
            <a:extLst>
              <a:ext uri="{FF2B5EF4-FFF2-40B4-BE49-F238E27FC236}">
                <a16:creationId xmlns:a16="http://schemas.microsoft.com/office/drawing/2014/main" id="{2DA77A2F-833A-E259-6E7E-7121BC47E3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3648494A-CA4A-B77E-8342-E69FAD032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E7132-B1CC-D558-1E10-8EE1B79A61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9789" y="3356992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581F21F-C1B3-2D66-6F54-FFCF4D716B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3592" y="3361434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61139CDF-7AD2-49D1-5A64-70F54A9950B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4029300" y="1412873"/>
            <a:ext cx="1440160" cy="1920213"/>
          </a:xfrm>
          <a:solidFill>
            <a:schemeClr val="tx2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AEB4545B-5EA4-1B4D-DDEE-447034440D1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13104" y="1412874"/>
            <a:ext cx="1440160" cy="1920213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0AD74-8C8E-F396-883E-C411F9145A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29301" y="3356991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D8AFAAE-43D1-94B8-4F77-E39C48726A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13104" y="3361433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488BB225-093C-117A-4F13-580582682F6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218812" y="1412872"/>
            <a:ext cx="1440160" cy="1920213"/>
          </a:xfrm>
          <a:solidFill>
            <a:schemeClr val="tx2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C3F92A1D-DE93-603D-DD6F-7FB70DDCDE92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8802616" y="1412873"/>
            <a:ext cx="1440160" cy="1920213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3BD1537-67CF-65DE-A50F-DFFBF152685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18813" y="3356990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B06F49D-EEAF-B309-28CD-1152187564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02616" y="3361432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9515841B-D4FD-FBE6-E4F2-651A224E3536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839788" y="3975570"/>
            <a:ext cx="1440160" cy="1920213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17925B4-F48E-2CD1-A932-99B8BFD0F0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9788" y="5924129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915828FF-7BB8-AF7E-5C23-B7B8AD30AF7D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2423592" y="3975570"/>
            <a:ext cx="1440160" cy="1920213"/>
          </a:xfrm>
          <a:solidFill>
            <a:schemeClr val="tx2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AE888DE2-F46A-D090-BA04-9C386BED46BF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007396" y="3975571"/>
            <a:ext cx="1440160" cy="1920213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4B24F28-87C4-6397-5932-9B92E2CB6E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23593" y="5919688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E6588E0-4869-F184-647B-FF639A3AC48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07396" y="5924130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6" name="Picture Placeholder 13">
            <a:extLst>
              <a:ext uri="{FF2B5EF4-FFF2-40B4-BE49-F238E27FC236}">
                <a16:creationId xmlns:a16="http://schemas.microsoft.com/office/drawing/2014/main" id="{B8508731-B7CA-43A0-1F07-D1E86DA03DEF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5613104" y="3975569"/>
            <a:ext cx="1440160" cy="1920213"/>
          </a:xfrm>
          <a:solidFill>
            <a:schemeClr val="tx2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0606AFFA-5C2A-E777-E4E6-229EC1FEBACD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7196908" y="3975570"/>
            <a:ext cx="1440160" cy="1920213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7FF5EC1-850D-2D7E-3B00-2E7AAE128B7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613105" y="5919687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DD9AC3A-9AF7-76E7-B075-74B58905838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96908" y="5924129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40" name="Picture Placeholder 13">
            <a:extLst>
              <a:ext uri="{FF2B5EF4-FFF2-40B4-BE49-F238E27FC236}">
                <a16:creationId xmlns:a16="http://schemas.microsoft.com/office/drawing/2014/main" id="{8C0991D4-686F-D0CC-EA69-6F2E3CBF0511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8802616" y="3975568"/>
            <a:ext cx="1440160" cy="1920213"/>
          </a:xfrm>
          <a:solidFill>
            <a:schemeClr val="tx2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2D13E90E-0ACA-C069-6CD3-D672919AF49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802617" y="5919686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A4EB0-0C0D-C68F-EE40-56359CEE0756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55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9A52C47-3B56-00CE-FDAA-F5CEC024CCE0}"/>
              </a:ext>
            </a:extLst>
          </p:cNvPr>
          <p:cNvSpPr txBox="1"/>
          <p:nvPr userDrawn="1"/>
        </p:nvSpPr>
        <p:spPr>
          <a:xfrm>
            <a:off x="3048712" y="4293096"/>
            <a:ext cx="60974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  <a:hlinkClick r:id="rId2"/>
              </a:rPr>
              <a:t>www.sgul.ac.uk</a:t>
            </a:r>
            <a:endParaRPr lang="en-GB" sz="1600" b="0" i="0" dirty="0">
              <a:solidFill>
                <a:srgbClr val="FFFFFF"/>
              </a:solidFill>
              <a:effectLst/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GB" sz="1600" b="0" i="0" dirty="0">
              <a:solidFill>
                <a:srgbClr val="FFFFFF"/>
              </a:solidFill>
              <a:effectLst/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GB" sz="1600" b="0" i="0" dirty="0">
              <a:solidFill>
                <a:srgbClr val="FFFFFF"/>
              </a:solidFill>
              <a:effectLst/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  <a:t>St George's, University of London</a:t>
            </a:r>
            <a:b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</a:b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  <a:t>Cranmer Terrace</a:t>
            </a:r>
            <a:b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</a:b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  <a:t>London SW17 0RE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C1ECA77-C4FB-F7F8-FF9B-B8C86E43A6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9" y="1416566"/>
            <a:ext cx="2684122" cy="242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7826F4-52AA-7FDF-8F60-95802FDF6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5" b="4755"/>
          <a:stretch/>
        </p:blipFill>
        <p:spPr>
          <a:xfrm>
            <a:off x="6312024" y="2060848"/>
            <a:ext cx="5773376" cy="478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0359E-1305-09B2-BBE9-15E59CEAF6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5"/>
            <a:ext cx="2676149" cy="159294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FBB5CF7-0FA4-3516-9900-F6B2FC701B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927" y="2750762"/>
            <a:ext cx="4943296" cy="936562"/>
          </a:xfrm>
          <a:prstGeom prst="rect">
            <a:avLst/>
          </a:prstGeom>
          <a:solidFill>
            <a:schemeClr val="tx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4283E9C-3BEE-BFA2-20AC-7D83BE744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860800"/>
            <a:ext cx="3523722" cy="480131"/>
          </a:xfrm>
          <a:solidFill>
            <a:schemeClr val="tx1"/>
          </a:solidFill>
        </p:spPr>
        <p:txBody>
          <a:bodyPr wrap="non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17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imag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01B1F3-A01C-B107-9F13-3B7C9E7C906F}"/>
              </a:ext>
            </a:extLst>
          </p:cNvPr>
          <p:cNvSpPr/>
          <p:nvPr userDrawn="1"/>
        </p:nvSpPr>
        <p:spPr>
          <a:xfrm>
            <a:off x="0" y="1695"/>
            <a:ext cx="2736304" cy="6856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0A004-04D1-F83B-2674-CB489C2255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5"/>
            <a:ext cx="2676149" cy="1592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0B4A42-8A60-2840-74D1-DA967E2FE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5471" r="-22729" b="17379"/>
          <a:stretch/>
        </p:blipFill>
        <p:spPr>
          <a:xfrm>
            <a:off x="0" y="4320000"/>
            <a:ext cx="3564000" cy="2520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0EF8A15-A208-7358-F754-04AC2B2DCA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927" y="2750762"/>
            <a:ext cx="4943296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698CE7-DF6E-8C49-3F80-DE5D19CA4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860800"/>
            <a:ext cx="3523722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11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custom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5D4DA4-B788-322A-1F0B-6A6AAD4CEE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1" hasCustomPrompt="1"/>
          </p:nvPr>
        </p:nvSpPr>
        <p:spPr>
          <a:xfrm>
            <a:off x="2676149" y="0"/>
            <a:ext cx="9515851" cy="6858000"/>
          </a:xfr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full page image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1B1F3-A01C-B107-9F13-3B7C9E7C906F}"/>
              </a:ext>
            </a:extLst>
          </p:cNvPr>
          <p:cNvSpPr/>
          <p:nvPr userDrawn="1"/>
        </p:nvSpPr>
        <p:spPr>
          <a:xfrm>
            <a:off x="0" y="1695"/>
            <a:ext cx="2736304" cy="6856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EF8A15-A208-7358-F754-04AC2B2DCA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927" y="2750762"/>
            <a:ext cx="4943296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698CE7-DF6E-8C49-3F80-DE5D19CA4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860800"/>
            <a:ext cx="3523722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96AFD4-6ACB-65A7-C3DF-1CA82C279F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5"/>
            <a:ext cx="2676149" cy="15929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52685D-211C-681F-9347-451E3A5A9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5471" r="-22729" b="17379"/>
          <a:stretch/>
        </p:blipFill>
        <p:spPr>
          <a:xfrm>
            <a:off x="0" y="4320000"/>
            <a:ext cx="3564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5EEBAC1-EAB2-DD2F-1EF3-5E7E536BC4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2" b="7062"/>
          <a:stretch/>
        </p:blipFill>
        <p:spPr>
          <a:xfrm>
            <a:off x="288000" y="0"/>
            <a:ext cx="8736592" cy="6876000"/>
          </a:xfrm>
          <a:prstGeom prst="rect">
            <a:avLst/>
          </a:prstGeom>
        </p:spPr>
      </p:pic>
      <p:pic>
        <p:nvPicPr>
          <p:cNvPr id="26" name="Picture 25" descr="Logo&#10;&#10;Description automatically generated with medium confidence">
            <a:extLst>
              <a:ext uri="{FF2B5EF4-FFF2-40B4-BE49-F238E27FC236}">
                <a16:creationId xmlns:a16="http://schemas.microsoft.com/office/drawing/2014/main" id="{44F02226-C599-B044-9065-347F907CCE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6149" cy="1597155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6BDCDB51-60DF-350B-C9A5-BBC662A26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4447" y="2750762"/>
            <a:ext cx="3563109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152A561-6F37-AC88-74E1-2504740C8D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4583" y="3860800"/>
            <a:ext cx="2622834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903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imag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01B1F3-A01C-B107-9F13-3B7C9E7C906F}"/>
              </a:ext>
            </a:extLst>
          </p:cNvPr>
          <p:cNvSpPr/>
          <p:nvPr userDrawn="1"/>
        </p:nvSpPr>
        <p:spPr>
          <a:xfrm>
            <a:off x="0" y="1695"/>
            <a:ext cx="2736304" cy="6856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D030A004-04D1-F83B-2674-CB489C2255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6149" cy="1597155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7A0B4A42-8A60-2840-74D1-DA967E2FE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2" t="-5" r="-29585" b="22503"/>
          <a:stretch/>
        </p:blipFill>
        <p:spPr>
          <a:xfrm>
            <a:off x="0" y="4365384"/>
            <a:ext cx="3564000" cy="2520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0EF8A15-A208-7358-F754-04AC2B2DCA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927" y="2750762"/>
            <a:ext cx="4943296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698CE7-DF6E-8C49-3F80-DE5D19CA4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860800"/>
            <a:ext cx="3523722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589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61E93-838E-40AD-B703-A83B08A12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412875"/>
            <a:ext cx="10515600" cy="4933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A99987-48DD-969D-8BE5-E228C95817F2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321995E-E38E-A8C8-20FA-E8C2853C73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B2EE932D-1452-89DE-C10D-E2DC734909D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A4EFC-C096-98AD-A7B8-846132CD71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4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A748F13-FED7-EB20-D1F0-C501903202A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908720"/>
            <a:ext cx="12191999" cy="594927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insert full page image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E588C58-71DD-F92E-535D-B9AD8676B9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3061" y="5761710"/>
            <a:ext cx="4285876" cy="585115"/>
          </a:xfrm>
          <a:solidFill>
            <a:schemeClr val="accent1"/>
          </a:solidFill>
        </p:spPr>
        <p:txBody>
          <a:bodyPr lIns="180000" tIns="180000" rIns="180000" bIns="180000" anchor="ctr" anchorCtr="0">
            <a:spAutoFit/>
          </a:bodyPr>
          <a:lstStyle>
            <a:lvl1pPr marL="0" indent="0" algn="ctr">
              <a:buNone/>
              <a:defRPr sz="1600" b="1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 about image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010962-E509-653E-A0EC-C83F22C096E5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785DEC19-3C3C-7B97-3EE6-C829285EE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988146-3BBB-F781-B682-4242475500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878E52-3D0F-4C68-D5DA-4203A1FCFD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6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23EEBAC-8911-2D99-BD24-06ED7296F4DA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E2C64E2-C56A-5FB1-5A86-7B7BA3DF5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AC1068C2-6E54-0838-AAB7-D5652B32B146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839788" y="1412875"/>
            <a:ext cx="10512425" cy="4933950"/>
          </a:xfrm>
          <a:solidFill>
            <a:schemeClr val="accent1">
              <a:alpha val="22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Click to insert full page video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C5A2D-6711-DEDA-C447-92A6B5D2E63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793627-79E4-0457-EB94-72C3B3DD77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1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B984A25-83A9-80BA-CA11-64B9B5FD16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12875"/>
            <a:ext cx="5181600" cy="49339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EB9CF8C-8E7C-3229-7D5A-2679D7D76C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7438" y="1412875"/>
            <a:ext cx="5181600" cy="493395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930BE9-279A-C473-B3C2-B77BD5797512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6DFA91F8-3879-A4D2-57D3-98CB7BD1AE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61578997-0156-331A-F601-F6D36AA06B2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3C9AEC-C790-B768-B01B-F400CA013B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3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ide by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BABB3-2C8E-4B90-9450-D40ECFFB9D1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412874"/>
            <a:ext cx="5181600" cy="493395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text or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D1329-9EF7-40CF-8906-97FCAA8DD5C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9298" y="1412875"/>
            <a:ext cx="5181600" cy="493395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text or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46FC3D-9B8B-AE69-4ED3-CAE637AA05D4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15C52681-A01F-1CAC-AF79-C03871A0E3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A275D351-2190-5D75-EC72-7BA8D65AE11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EB6209-07E7-16A7-182C-9A095379AF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4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B541820-119C-6AF8-3B16-E1C230A25120}"/>
              </a:ext>
            </a:extLst>
          </p:cNvPr>
          <p:cNvSpPr>
            <a:spLocks/>
          </p:cNvSpPr>
          <p:nvPr userDrawn="1"/>
        </p:nvSpPr>
        <p:spPr>
          <a:xfrm>
            <a:off x="838200" y="1412875"/>
            <a:ext cx="5256213" cy="4646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86B686-86F6-3EFF-3F6D-29E4C5D40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1464" y="1773509"/>
            <a:ext cx="4464496" cy="3312370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“Add quote or large text”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A748F13-FED7-EB20-D1F0-C501903202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412875"/>
            <a:ext cx="5256213" cy="4646612"/>
          </a:xfrm>
          <a:solidFill>
            <a:schemeClr val="accent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E588C58-71DD-F92E-535D-B9AD8676B9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71464" y="5085879"/>
            <a:ext cx="4464496" cy="576063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600" b="1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Quote attribution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010962-E509-653E-A0EC-C83F22C096E5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785DEC19-3C3C-7B97-3EE6-C829285EE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8F6BCE15-EBAC-F34E-F143-656BC4D2C78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EC22D2-C993-DCC0-9066-0B974DCA58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7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9ACE3D44-3BAB-A745-57FD-293F8AA2756F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9787" y="1412875"/>
            <a:ext cx="10512425" cy="4933950"/>
          </a:xfrm>
          <a:solidFill>
            <a:schemeClr val="accent1">
              <a:alpha val="2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add chart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0AA5B5-48F2-17E8-6DCB-7ADC0652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03931A-CC39-A134-FD4F-99F81C61F3C3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AFBEE513-CB1D-E098-FF88-C3514114CD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37F8E8-81B1-70E1-0059-AA46C489A4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6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0AA5B5-48F2-17E8-6DCB-7ADC0652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2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86B686-86F6-3EFF-3F6D-29E4C5D40D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9642" y="3864877"/>
            <a:ext cx="3384377" cy="2256250"/>
          </a:xfrm>
          <a:noFill/>
          <a:ln w="19050">
            <a:noFill/>
          </a:ln>
        </p:spPr>
        <p:txBody>
          <a:bodyPr lIns="180000" tIns="180000" rIns="180000" bIns="180000"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descriptive text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020ED231-F4E1-3E5E-0A74-DF8FD5F3522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37983" y="3864877"/>
            <a:ext cx="3384377" cy="2256251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815AE2AB-3DEB-8179-ECBC-F21076EB3B72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403811" y="3864877"/>
            <a:ext cx="3384377" cy="2256251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D99CE703-1811-9A89-FF64-99F3B0C76FB8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839416" y="1426926"/>
            <a:ext cx="3384377" cy="2256251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B935734F-12D7-26CA-0A11-8128FC171F3C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403811" y="1413601"/>
            <a:ext cx="3384377" cy="2256251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6E0A027-D1EE-E14E-3AA2-F0E049E393A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7978343" y="1413600"/>
            <a:ext cx="3384377" cy="2256251"/>
          </a:xfrm>
          <a:solidFill>
            <a:schemeClr val="accent1">
              <a:alpha val="7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79E8DF-5292-C042-3769-0649FBF8F11E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3648494A-CA4A-B77E-8342-E69FAD032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675F3E7-9B38-B827-DADC-BEFDDFAB4582}"/>
              </a:ext>
            </a:extLst>
          </p:cNvPr>
          <p:cNvCxnSpPr/>
          <p:nvPr userDrawn="1"/>
        </p:nvCxnSpPr>
        <p:spPr>
          <a:xfrm>
            <a:off x="7978343" y="6083622"/>
            <a:ext cx="33738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04AE15-0350-51A0-D19D-79688B09AF99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DF2497-7EC0-39F9-8EC3-1745F26487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galle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D99CE703-1811-9A89-FF64-99F3B0C76FB8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839788" y="1412874"/>
            <a:ext cx="1440160" cy="1920213"/>
          </a:xfrm>
          <a:solidFill>
            <a:schemeClr val="accent1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B935734F-12D7-26CA-0A11-8128FC171F3C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2423592" y="1412875"/>
            <a:ext cx="1440160" cy="1920213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79E8DF-5292-C042-3769-0649FBF8F11E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DA77A2F-833A-E259-6E7E-7121BC47E3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526" y="-110167"/>
            <a:ext cx="1709473" cy="1017543"/>
          </a:xfrm>
          <a:prstGeom prst="rect">
            <a:avLst/>
          </a:prstGeom>
        </p:spPr>
      </p:pic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3648494A-CA4A-B77E-8342-E69FAD032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E7132-B1CC-D558-1E10-8EE1B79A61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9789" y="3356992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581F21F-C1B3-2D66-6F54-FFCF4D716B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3592" y="3361434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61139CDF-7AD2-49D1-5A64-70F54A9950B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4029300" y="1412873"/>
            <a:ext cx="1440160" cy="1920213"/>
          </a:xfrm>
          <a:solidFill>
            <a:schemeClr val="accent1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AEB4545B-5EA4-1B4D-DDEE-447034440D1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13104" y="1412874"/>
            <a:ext cx="1440160" cy="1920213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0AD74-8C8E-F396-883E-C411F9145A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29301" y="3356991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D8AFAAE-43D1-94B8-4F77-E39C48726A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13104" y="3361433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488BB225-093C-117A-4F13-580582682F6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218812" y="1412872"/>
            <a:ext cx="1440160" cy="1920213"/>
          </a:xfrm>
          <a:solidFill>
            <a:schemeClr val="accent1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C3F92A1D-DE93-603D-DD6F-7FB70DDCDE92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8802616" y="1412873"/>
            <a:ext cx="1440160" cy="1920213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3BD1537-67CF-65DE-A50F-DFFBF152685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18813" y="3356990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B06F49D-EEAF-B309-28CD-11521875641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02616" y="3361432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9515841B-D4FD-FBE6-E4F2-651A224E3536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839788" y="3975570"/>
            <a:ext cx="1440160" cy="1920213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17925B4-F48E-2CD1-A932-99B8BFD0F0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9788" y="5924129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915828FF-7BB8-AF7E-5C23-B7B8AD30AF7D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2423592" y="3975570"/>
            <a:ext cx="1440160" cy="1920213"/>
          </a:xfrm>
          <a:solidFill>
            <a:schemeClr val="accent1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AE888DE2-F46A-D090-BA04-9C386BED46BF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007396" y="3975571"/>
            <a:ext cx="1440160" cy="1920213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4B24F28-87C4-6397-5932-9B92E2CB6ED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23593" y="5919688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E6588E0-4869-F184-647B-FF639A3AC48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07396" y="5924130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6" name="Picture Placeholder 13">
            <a:extLst>
              <a:ext uri="{FF2B5EF4-FFF2-40B4-BE49-F238E27FC236}">
                <a16:creationId xmlns:a16="http://schemas.microsoft.com/office/drawing/2014/main" id="{B8508731-B7CA-43A0-1F07-D1E86DA03DEF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5613104" y="3975569"/>
            <a:ext cx="1440160" cy="1920213"/>
          </a:xfrm>
          <a:solidFill>
            <a:schemeClr val="accent1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0606AFFA-5C2A-E777-E4E6-229EC1FEBACD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7196908" y="3975570"/>
            <a:ext cx="1440160" cy="1920213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A7FF5EC1-850D-2D7E-3B00-2E7AAE128B7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613105" y="5919687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6DD9AC3A-9AF7-76E7-B075-74B58905838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96908" y="5924129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40" name="Picture Placeholder 13">
            <a:extLst>
              <a:ext uri="{FF2B5EF4-FFF2-40B4-BE49-F238E27FC236}">
                <a16:creationId xmlns:a16="http://schemas.microsoft.com/office/drawing/2014/main" id="{8C0991D4-686F-D0CC-EA69-6F2E3CBF0511}"/>
              </a:ext>
            </a:extLst>
          </p:cNvPr>
          <p:cNvSpPr>
            <a:spLocks noGrp="1" noChangeAspect="1"/>
          </p:cNvSpPr>
          <p:nvPr>
            <p:ph type="pic" sz="quarter" idx="42"/>
          </p:nvPr>
        </p:nvSpPr>
        <p:spPr>
          <a:xfrm>
            <a:off x="8802616" y="3975568"/>
            <a:ext cx="1440160" cy="1920213"/>
          </a:xfrm>
          <a:solidFill>
            <a:schemeClr val="accent1">
              <a:alpha val="7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2D13E90E-0ACA-C069-6CD3-D672919AF49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802617" y="5919686"/>
            <a:ext cx="1440160" cy="216024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5pPr marL="1828800" indent="0" algn="ctr">
              <a:buFont typeface="+mj-lt"/>
              <a:buNone/>
              <a:defRPr lang="en-GB" sz="1000" dirty="0"/>
            </a:lvl5pPr>
          </a:lstStyle>
          <a:p>
            <a:pPr lvl="0"/>
            <a:r>
              <a:rPr lang="en-GB" dirty="0"/>
              <a:t>Name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A4EB0-0C0D-C68F-EE40-56359CEE0756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06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custom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5D4DA4-B788-322A-1F0B-6A6AAD4CEE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1" hasCustomPrompt="1"/>
          </p:nvPr>
        </p:nvSpPr>
        <p:spPr>
          <a:xfrm>
            <a:off x="2676149" y="0"/>
            <a:ext cx="9515851" cy="6858000"/>
          </a:xfrm>
          <a:noFill/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full page image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1B1F3-A01C-B107-9F13-3B7C9E7C906F}"/>
              </a:ext>
            </a:extLst>
          </p:cNvPr>
          <p:cNvSpPr/>
          <p:nvPr userDrawn="1"/>
        </p:nvSpPr>
        <p:spPr>
          <a:xfrm>
            <a:off x="0" y="1695"/>
            <a:ext cx="2736304" cy="68563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D030A004-04D1-F83B-2674-CB489C2255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6149" cy="159715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0EF8A15-A208-7358-F754-04AC2B2DCA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2927" y="2750762"/>
            <a:ext cx="4943296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9698CE7-DF6E-8C49-3F80-DE5D19CA4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963" y="3860800"/>
            <a:ext cx="3523722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F17C9CFF-7EEF-978C-92D5-ED2F5E540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2" t="-5" r="-29585" b="22503"/>
          <a:stretch/>
        </p:blipFill>
        <p:spPr>
          <a:xfrm>
            <a:off x="0" y="4365384"/>
            <a:ext cx="3564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9A52C47-3B56-00CE-FDAA-F5CEC024CCE0}"/>
              </a:ext>
            </a:extLst>
          </p:cNvPr>
          <p:cNvSpPr txBox="1"/>
          <p:nvPr userDrawn="1"/>
        </p:nvSpPr>
        <p:spPr>
          <a:xfrm>
            <a:off x="3048712" y="4293096"/>
            <a:ext cx="60974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GB" sz="1600" b="0" i="0" dirty="0">
                <a:solidFill>
                  <a:schemeClr val="accent1"/>
                </a:solidFill>
                <a:effectLst/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www.sgul.ac.uk</a:t>
            </a:r>
            <a:endParaRPr lang="en-GB" sz="1600" b="0" i="0" dirty="0">
              <a:solidFill>
                <a:schemeClr val="accent1"/>
              </a:solidFill>
              <a:effectLst/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GB" sz="1600" b="0" i="0" dirty="0">
              <a:solidFill>
                <a:srgbClr val="FFFFFF"/>
              </a:solidFill>
              <a:effectLst/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GB" sz="1600" b="0" i="0" dirty="0">
              <a:solidFill>
                <a:srgbClr val="FFFFFF"/>
              </a:solidFill>
              <a:effectLst/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  <a:t>St George's, University of London</a:t>
            </a:r>
            <a:b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</a:b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  <a:t>Cranmer Terrace</a:t>
            </a:r>
            <a:b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</a:br>
            <a:r>
              <a:rPr lang="en-GB" sz="1600" b="0" i="0" dirty="0">
                <a:solidFill>
                  <a:srgbClr val="FFFFFF"/>
                </a:solidFill>
                <a:effectLst/>
                <a:latin typeface="+mj-lt"/>
              </a:rPr>
              <a:t>London SW17 0RE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1ECA77-C4FB-F7F8-FF9B-B8C86E43A6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939" y="1422159"/>
            <a:ext cx="2684122" cy="241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2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5EEBAC1-EAB2-DD2F-1EF3-5E7E536BC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" b="6959"/>
          <a:stretch/>
        </p:blipFill>
        <p:spPr>
          <a:xfrm>
            <a:off x="551384" y="0"/>
            <a:ext cx="8736592" cy="6876000"/>
          </a:xfrm>
          <a:prstGeom prst="rect">
            <a:avLst/>
          </a:prstGeom>
        </p:spPr>
      </p:pic>
      <p:pic>
        <p:nvPicPr>
          <p:cNvPr id="26" name="Picture 25" descr="Logo&#10;&#10;Description automatically generated with medium confidence">
            <a:extLst>
              <a:ext uri="{FF2B5EF4-FFF2-40B4-BE49-F238E27FC236}">
                <a16:creationId xmlns:a16="http://schemas.microsoft.com/office/drawing/2014/main" id="{44F02226-C599-B044-9065-347F907CCE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76149" cy="1597155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6BDCDB51-60DF-350B-C9A5-BBC662A26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4447" y="2750762"/>
            <a:ext cx="3563109" cy="936562"/>
          </a:xfrm>
          <a:prstGeom prst="rect">
            <a:avLst/>
          </a:prstGeom>
          <a:solidFill>
            <a:schemeClr val="accent1"/>
          </a:solidFill>
        </p:spPr>
        <p:txBody>
          <a:bodyPr wrap="none" lIns="180000" tIns="180000" rIns="180000" bIns="144000" anchor="ctr" anchorCtr="0">
            <a:sp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152A561-6F37-AC88-74E1-2504740C8D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4583" y="3860800"/>
            <a:ext cx="2622834" cy="480131"/>
          </a:xfrm>
          <a:solidFill>
            <a:schemeClr val="accent1"/>
          </a:solidFill>
        </p:spPr>
        <p:txBody>
          <a:bodyPr wrap="none">
            <a:sp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0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61E93-838E-40AD-B703-A83B08A12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412875"/>
            <a:ext cx="10515600" cy="4933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A99987-48DD-969D-8BE5-E228C95817F2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8" name="Picture 27" descr="Logo&#10;&#10;Description automatically generated with medium confidence">
            <a:extLst>
              <a:ext uri="{FF2B5EF4-FFF2-40B4-BE49-F238E27FC236}">
                <a16:creationId xmlns:a16="http://schemas.microsoft.com/office/drawing/2014/main" id="{3BA5F1A4-FDDB-1480-11A5-4C9B152335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321995E-E38E-A8C8-20FA-E8C2853C73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B2EE932D-1452-89DE-C10D-E2DC734909D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47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A748F13-FED7-EB20-D1F0-C501903202A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908720"/>
            <a:ext cx="12191999" cy="594927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icon to insert full page image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E588C58-71DD-F92E-535D-B9AD8676B9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3061" y="5761710"/>
            <a:ext cx="4285876" cy="585115"/>
          </a:xfrm>
          <a:solidFill>
            <a:schemeClr val="tx2"/>
          </a:solidFill>
        </p:spPr>
        <p:txBody>
          <a:bodyPr lIns="180000" tIns="180000" rIns="180000" bIns="180000" anchor="ctr" anchorCtr="0">
            <a:spAutoFit/>
          </a:bodyPr>
          <a:lstStyle>
            <a:lvl1pPr marL="0" indent="0" algn="ctr">
              <a:buNone/>
              <a:defRPr sz="1600" b="1" cap="all" spc="1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 about image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010962-E509-653E-A0EC-C83F22C096E5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1" name="Picture 30" descr="Logo&#10;&#10;Description automatically generated with medium confidence">
            <a:extLst>
              <a:ext uri="{FF2B5EF4-FFF2-40B4-BE49-F238E27FC236}">
                <a16:creationId xmlns:a16="http://schemas.microsoft.com/office/drawing/2014/main" id="{CA628CFE-E012-6191-9F9B-DC21C89EA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785DEC19-3C3C-7B97-3EE6-C829285EED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988146-3BBB-F781-B682-4242475500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324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23EEBAC-8911-2D99-BD24-06ED7296F4DA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6AF66508-B74C-D615-08E5-33FB471C36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E2C64E2-C56A-5FB1-5A86-7B7BA3DF5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AC1068C2-6E54-0838-AAB7-D5652B32B146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839788" y="1412875"/>
            <a:ext cx="10512425" cy="4933950"/>
          </a:xfrm>
          <a:solidFill>
            <a:schemeClr val="tx2">
              <a:alpha val="22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Click to insert full page video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C5A2D-6711-DEDA-C447-92A6B5D2E63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6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B984A25-83A9-80BA-CA11-64B9B5FD16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12875"/>
            <a:ext cx="5181600" cy="49339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EB9CF8C-8E7C-3229-7D5A-2679D7D76C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7438" y="1412875"/>
            <a:ext cx="5181600" cy="4933950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insert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930BE9-279A-C473-B3C2-B77BD5797512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Picture 20" descr="Logo&#10;&#10;Description automatically generated with medium confidence">
            <a:extLst>
              <a:ext uri="{FF2B5EF4-FFF2-40B4-BE49-F238E27FC236}">
                <a16:creationId xmlns:a16="http://schemas.microsoft.com/office/drawing/2014/main" id="{0194F790-8FD3-2E54-7905-72B3FF449C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6DFA91F8-3879-A4D2-57D3-98CB7BD1AE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61578997-0156-331A-F601-F6D36AA06B2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917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ide by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BABB3-2C8E-4B90-9450-D40ECFFB9D1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412874"/>
            <a:ext cx="5181600" cy="4933951"/>
          </a:xfrm>
          <a:prstGeom prst="rect">
            <a:avLst/>
          </a:prstGeom>
          <a:solidFill>
            <a:schemeClr val="tx2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text or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D1329-9EF7-40CF-8906-97FCAA8DD5C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9298" y="1412875"/>
            <a:ext cx="5181600" cy="4933950"/>
          </a:xfrm>
          <a:prstGeom prst="rect">
            <a:avLst/>
          </a:prstGeom>
          <a:solidFill>
            <a:schemeClr val="tx2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text or picture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46FC3D-9B8B-AE69-4ED3-CAE637AA05D4}"/>
              </a:ext>
            </a:extLst>
          </p:cNvPr>
          <p:cNvSpPr>
            <a:spLocks/>
          </p:cNvSpPr>
          <p:nvPr userDrawn="1"/>
        </p:nvSpPr>
        <p:spPr>
          <a:xfrm>
            <a:off x="0" y="-111511"/>
            <a:ext cx="12192000" cy="10202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19833ED2-252B-32D5-69ED-D1C33C9BBB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26" y="-111511"/>
            <a:ext cx="1709473" cy="1020232"/>
          </a:xfrm>
          <a:prstGeom prst="rect">
            <a:avLst/>
          </a:prstGeom>
        </p:spPr>
      </p:pic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15C52681-A01F-1CAC-AF79-C03871A0E3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36374"/>
            <a:ext cx="9506272" cy="480131"/>
          </a:xfrm>
        </p:spPr>
        <p:txBody>
          <a:bodyPr wrap="square" anchor="ctr" anchorCtr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  <a:endParaRPr lang="en-GB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A275D351-2190-5D75-EC72-7BA8D65AE11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3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885E9C-4F3A-2F4D-6B89-F7CE1AD06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2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06AE133-E824-8865-522B-34D558582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26009"/>
            <a:ext cx="4114800" cy="18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jon</a:t>
            </a:r>
            <a:endParaRPr lang="en-GB" dirty="0"/>
          </a:p>
        </p:txBody>
      </p:sp>
      <p:sp>
        <p:nvSpPr>
          <p:cNvPr id="18" name="Title Placeholder 17">
            <a:extLst>
              <a:ext uri="{FF2B5EF4-FFF2-40B4-BE49-F238E27FC236}">
                <a16:creationId xmlns:a16="http://schemas.microsoft.com/office/drawing/2014/main" id="{B769F752-FB49-E605-FECD-E74DA4EA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08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  <p:sldLayoutId id="214748366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orient="horz" pos="399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885E9C-4F3A-2F4D-6B89-F7CE1AD06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2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06AE133-E824-8865-522B-34D558582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26009"/>
            <a:ext cx="4114800" cy="18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18" name="Title Placeholder 17">
            <a:extLst>
              <a:ext uri="{FF2B5EF4-FFF2-40B4-BE49-F238E27FC236}">
                <a16:creationId xmlns:a16="http://schemas.microsoft.com/office/drawing/2014/main" id="{B769F752-FB49-E605-FECD-E74DA4EA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722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orient="horz" pos="399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885E9C-4F3A-2F4D-6B89-F7CE1AD06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2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06AE133-E824-8865-522B-34D558582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26009"/>
            <a:ext cx="4114800" cy="18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jon</a:t>
            </a:r>
            <a:endParaRPr lang="en-GB" dirty="0"/>
          </a:p>
        </p:txBody>
      </p:sp>
      <p:sp>
        <p:nvSpPr>
          <p:cNvPr id="18" name="Title Placeholder 17">
            <a:extLst>
              <a:ext uri="{FF2B5EF4-FFF2-40B4-BE49-F238E27FC236}">
                <a16:creationId xmlns:a16="http://schemas.microsoft.com/office/drawing/2014/main" id="{B769F752-FB49-E605-FECD-E74DA4EA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97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orient="horz" pos="399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885E9C-4F3A-2F4D-6B89-F7CE1AD06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2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06AE133-E824-8865-522B-34D558582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26009"/>
            <a:ext cx="4114800" cy="18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18" name="Title Placeholder 17">
            <a:extLst>
              <a:ext uri="{FF2B5EF4-FFF2-40B4-BE49-F238E27FC236}">
                <a16:creationId xmlns:a16="http://schemas.microsoft.com/office/drawing/2014/main" id="{B769F752-FB49-E605-FECD-E74DA4EA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676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orient="horz" pos="39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space.org.uk/" TargetMode="External"/><Relationship Id="rId2" Type="http://schemas.openxmlformats.org/officeDocument/2006/relationships/hyperlink" Target="https://togetherall.com/en-gb/resources/" TargetMode="Externa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nfossati@sgul.ac.uk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9377876-D5AA-0B33-1447-6B1353721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314" y="1808591"/>
            <a:ext cx="9120321" cy="1620409"/>
          </a:xfrm>
        </p:spPr>
        <p:txBody>
          <a:bodyPr wrap="square">
            <a:normAutofit fontScale="90000"/>
          </a:bodyPr>
          <a:lstStyle/>
          <a:p>
            <a:r>
              <a:rPr lang="en-US" dirty="0"/>
              <a:t>MBBS Personal Tutor (PT) update &amp; feedback Session – December 2023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F460091-4B52-37A8-1D42-055BCCE0AD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314" y="4120871"/>
            <a:ext cx="5995552" cy="1346010"/>
          </a:xfrm>
        </p:spPr>
        <p:txBody>
          <a:bodyPr/>
          <a:lstStyle/>
          <a:p>
            <a:r>
              <a:rPr lang="en-US" sz="2400" dirty="0"/>
              <a:t>Dr Suman Rice </a:t>
            </a:r>
            <a:r>
              <a:rPr lang="en-US" sz="2400" i="1" dirty="0"/>
              <a:t>srice@sgul.ac.uk</a:t>
            </a:r>
          </a:p>
          <a:p>
            <a:r>
              <a:rPr lang="en-US" sz="2400" dirty="0"/>
              <a:t>Dr Jane Cronin-Davis </a:t>
            </a:r>
            <a:r>
              <a:rPr lang="en-US" sz="2400" i="1" dirty="0"/>
              <a:t>jacronin@sgul.ac.uk</a:t>
            </a:r>
          </a:p>
          <a:p>
            <a:r>
              <a:rPr lang="en-US" sz="2400" dirty="0"/>
              <a:t>Provisional MBBS PT Leads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1B4DEC6-AEAC-5413-74E8-5FFC916989EC}"/>
              </a:ext>
            </a:extLst>
          </p:cNvPr>
          <p:cNvSpPr txBox="1">
            <a:spLocks/>
          </p:cNvSpPr>
          <p:nvPr/>
        </p:nvSpPr>
        <p:spPr>
          <a:xfrm>
            <a:off x="350314" y="5661248"/>
            <a:ext cx="5532284" cy="885371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Lee Rolls (MBBS PT administrator)</a:t>
            </a:r>
          </a:p>
          <a:p>
            <a:r>
              <a:rPr lang="en-US" sz="2400" i="1" dirty="0"/>
              <a:t>mbbs_personaltutoradmin@sgul.ac.uk</a:t>
            </a:r>
          </a:p>
        </p:txBody>
      </p:sp>
    </p:spTree>
    <p:extLst>
      <p:ext uri="{BB962C8B-B14F-4D97-AF65-F5344CB8AC3E}">
        <p14:creationId xmlns:p14="http://schemas.microsoft.com/office/powerpoint/2010/main" val="24462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916E90-5E72-D42C-111C-8189D84B6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Update on PT meeting attendance 2023-24</a:t>
            </a:r>
          </a:p>
          <a:p>
            <a:r>
              <a:rPr lang="en-GB" dirty="0"/>
              <a:t>Issues raised by students</a:t>
            </a:r>
          </a:p>
          <a:p>
            <a:r>
              <a:rPr lang="en-GB" dirty="0"/>
              <a:t>Teaching diary and Super Tutor role</a:t>
            </a:r>
          </a:p>
          <a:p>
            <a:r>
              <a:rPr lang="en-GB" dirty="0"/>
              <a:t>F-year reflective component</a:t>
            </a:r>
          </a:p>
          <a:p>
            <a:r>
              <a:rPr lang="en-GB" dirty="0"/>
              <a:t>Reminder of dates for 2</a:t>
            </a:r>
            <a:r>
              <a:rPr lang="en-GB" baseline="30000" dirty="0"/>
              <a:t>nd</a:t>
            </a:r>
            <a:r>
              <a:rPr lang="en-GB" dirty="0"/>
              <a:t> meeting </a:t>
            </a:r>
          </a:p>
          <a:p>
            <a:r>
              <a:rPr lang="en-GB" dirty="0"/>
              <a:t>AOB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53B164-49B0-D45D-FBDA-CE864E4CFD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0511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B94652F-1118-B095-32C3-93432A2F0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6374"/>
            <a:ext cx="9506272" cy="480131"/>
          </a:xfrm>
        </p:spPr>
        <p:txBody>
          <a:bodyPr/>
          <a:lstStyle/>
          <a:p>
            <a:r>
              <a:rPr lang="en-US" dirty="0"/>
              <a:t>Attendance for MBBS PT meetings (Autumn Term 2023)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F962AE7A-AF54-DA3C-FB38-CFFB9B6656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35979"/>
              </p:ext>
            </p:extLst>
          </p:nvPr>
        </p:nvGraphicFramePr>
        <p:xfrm>
          <a:off x="2206190" y="1412875"/>
          <a:ext cx="7022725" cy="3793143"/>
        </p:xfrm>
        <a:graphic>
          <a:graphicData uri="http://schemas.openxmlformats.org/drawingml/2006/table">
            <a:tbl>
              <a:tblPr/>
              <a:tblGrid>
                <a:gridCol w="902767">
                  <a:extLst>
                    <a:ext uri="{9D8B030D-6E8A-4147-A177-3AD203B41FA5}">
                      <a16:colId xmlns:a16="http://schemas.microsoft.com/office/drawing/2014/main" val="202879569"/>
                    </a:ext>
                  </a:extLst>
                </a:gridCol>
                <a:gridCol w="696110">
                  <a:extLst>
                    <a:ext uri="{9D8B030D-6E8A-4147-A177-3AD203B41FA5}">
                      <a16:colId xmlns:a16="http://schemas.microsoft.com/office/drawing/2014/main" val="3480095"/>
                    </a:ext>
                  </a:extLst>
                </a:gridCol>
                <a:gridCol w="1232693">
                  <a:extLst>
                    <a:ext uri="{9D8B030D-6E8A-4147-A177-3AD203B41FA5}">
                      <a16:colId xmlns:a16="http://schemas.microsoft.com/office/drawing/2014/main" val="3487600886"/>
                    </a:ext>
                  </a:extLst>
                </a:gridCol>
                <a:gridCol w="1232693">
                  <a:extLst>
                    <a:ext uri="{9D8B030D-6E8A-4147-A177-3AD203B41FA5}">
                      <a16:colId xmlns:a16="http://schemas.microsoft.com/office/drawing/2014/main" val="2908878417"/>
                    </a:ext>
                  </a:extLst>
                </a:gridCol>
                <a:gridCol w="986154">
                  <a:extLst>
                    <a:ext uri="{9D8B030D-6E8A-4147-A177-3AD203B41FA5}">
                      <a16:colId xmlns:a16="http://schemas.microsoft.com/office/drawing/2014/main" val="3437767824"/>
                    </a:ext>
                  </a:extLst>
                </a:gridCol>
                <a:gridCol w="986154">
                  <a:extLst>
                    <a:ext uri="{9D8B030D-6E8A-4147-A177-3AD203B41FA5}">
                      <a16:colId xmlns:a16="http://schemas.microsoft.com/office/drawing/2014/main" val="3170699126"/>
                    </a:ext>
                  </a:extLst>
                </a:gridCol>
                <a:gridCol w="986154">
                  <a:extLst>
                    <a:ext uri="{9D8B030D-6E8A-4147-A177-3AD203B41FA5}">
                      <a16:colId xmlns:a16="http://schemas.microsoft.com/office/drawing/2014/main" val="3998587101"/>
                    </a:ext>
                  </a:extLst>
                </a:gridCol>
              </a:tblGrid>
              <a:tr h="93223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Number in Cohort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Meetings before deadline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Extension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Late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DNA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IOS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376038"/>
                  </a:ext>
                </a:extLst>
              </a:tr>
              <a:tr h="35761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M4 Yr 1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309626"/>
                  </a:ext>
                </a:extLst>
              </a:tr>
              <a:tr h="35761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M5 Yr 1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501064"/>
                  </a:ext>
                </a:extLst>
              </a:tr>
              <a:tr h="35761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M5 Yr 2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408366"/>
                  </a:ext>
                </a:extLst>
              </a:tr>
              <a:tr h="35761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 Year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305775"/>
                  </a:ext>
                </a:extLst>
              </a:tr>
              <a:tr h="35761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 Year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442977"/>
                  </a:ext>
                </a:extLst>
              </a:tr>
              <a:tr h="35761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 Year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298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594157"/>
                  </a:ext>
                </a:extLst>
              </a:tr>
              <a:tr h="35761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Intercalating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458519"/>
                  </a:ext>
                </a:extLst>
              </a:tr>
              <a:tr h="35761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TOTALS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1375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9547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82CE26E-57FD-E9CB-60B9-9D617B600FFF}"/>
              </a:ext>
            </a:extLst>
          </p:cNvPr>
          <p:cNvSpPr txBox="1"/>
          <p:nvPr/>
        </p:nvSpPr>
        <p:spPr>
          <a:xfrm>
            <a:off x="895500" y="5414008"/>
            <a:ext cx="10404175" cy="1085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3544">
              <a:spcAft>
                <a:spcPts val="600"/>
              </a:spcAft>
            </a:pPr>
            <a:r>
              <a:rPr lang="en-GB" sz="181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Extension – PT has confirmed that student contacted them but unable to meet before the deadline</a:t>
            </a:r>
          </a:p>
          <a:p>
            <a:pPr defTabSz="923544">
              <a:spcAft>
                <a:spcPts val="600"/>
              </a:spcAft>
            </a:pPr>
            <a:r>
              <a:rPr lang="en-GB" sz="181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Late – student did not contact PT to have meeting before the deadline</a:t>
            </a:r>
          </a:p>
          <a:p>
            <a:pPr defTabSz="923544">
              <a:spcAft>
                <a:spcPts val="600"/>
              </a:spcAft>
            </a:pPr>
            <a:r>
              <a:rPr lang="en-GB" sz="181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DNA – student did not attend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54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C91DC7-ECF8-B226-4FCF-AD0907DB5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052736"/>
            <a:ext cx="11088860" cy="547260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Lee Rolls and students have struggled to get hold of PT regarding queries by and responding to students.</a:t>
            </a:r>
          </a:p>
          <a:p>
            <a:pPr>
              <a:lnSpc>
                <a:spcPct val="120000"/>
              </a:lnSpc>
            </a:pPr>
            <a:r>
              <a:rPr lang="en-GB" dirty="0"/>
              <a:t>Current issues with IT and multiple devices.</a:t>
            </a:r>
          </a:p>
          <a:p>
            <a:pPr>
              <a:lnSpc>
                <a:spcPct val="120000"/>
              </a:lnSpc>
            </a:pPr>
            <a:r>
              <a:rPr lang="en-GB" dirty="0"/>
              <a:t>Still issues with My Progress and redeployment.</a:t>
            </a:r>
          </a:p>
          <a:p>
            <a:pPr>
              <a:lnSpc>
                <a:spcPct val="120000"/>
              </a:lnSpc>
            </a:pPr>
            <a:r>
              <a:rPr lang="en-GB" dirty="0"/>
              <a:t>Please ensure you have an “out-of-office” message if required to manage student expectations.</a:t>
            </a:r>
          </a:p>
          <a:p>
            <a:pPr>
              <a:lnSpc>
                <a:spcPct val="120000"/>
              </a:lnSpc>
            </a:pPr>
            <a:r>
              <a:rPr lang="en-GB" dirty="0"/>
              <a:t>For upcoming SGUL holiday period (22</a:t>
            </a:r>
            <a:r>
              <a:rPr lang="en-GB" baseline="30000" dirty="0"/>
              <a:t>nd</a:t>
            </a:r>
            <a:r>
              <a:rPr lang="en-GB" dirty="0"/>
              <a:t> Dec 2023 – 2</a:t>
            </a:r>
            <a:r>
              <a:rPr lang="en-GB" baseline="30000" dirty="0"/>
              <a:t>nd</a:t>
            </a:r>
            <a:r>
              <a:rPr lang="en-GB" dirty="0"/>
              <a:t> Jan 2024), please add in suggested areas of support if students should try and contact you e.g.</a:t>
            </a:r>
          </a:p>
          <a:p>
            <a:pPr lvl="1">
              <a:lnSpc>
                <a:spcPct val="120000"/>
              </a:lnSpc>
            </a:pPr>
            <a:r>
              <a:rPr lang="en-GB" dirty="0" err="1"/>
              <a:t>Togetherall</a:t>
            </a:r>
            <a:r>
              <a:rPr lang="en-GB" dirty="0"/>
              <a:t> </a:t>
            </a:r>
            <a:r>
              <a:rPr lang="en-GB" dirty="0">
                <a:hlinkClick r:id="rId2"/>
              </a:rPr>
              <a:t>https://togetherall.com/en-gb/resources/</a:t>
            </a:r>
            <a:r>
              <a:rPr lang="en-GB" dirty="0"/>
              <a:t> 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Student Space </a:t>
            </a:r>
            <a:r>
              <a:rPr lang="en-GB" dirty="0">
                <a:hlinkClick r:id="rId3"/>
              </a:rPr>
              <a:t>Home (studentspace.org.uk)</a:t>
            </a:r>
            <a:r>
              <a:rPr lang="en-GB" dirty="0"/>
              <a:t> 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HOPELINEUK 0800 068 4141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Samaritans 116 123 </a:t>
            </a:r>
          </a:p>
          <a:p>
            <a:pPr>
              <a:lnSpc>
                <a:spcPct val="120000"/>
              </a:lnSpc>
            </a:pPr>
            <a:r>
              <a:rPr lang="en-GB" dirty="0"/>
              <a:t>Cost of living crisis – ongoing and more students working</a:t>
            </a:r>
          </a:p>
          <a:p>
            <a:pPr>
              <a:lnSpc>
                <a:spcPct val="120000"/>
              </a:lnSpc>
            </a:pPr>
            <a:r>
              <a:rPr lang="en-GB" dirty="0"/>
              <a:t>Accommodation issues – students struggling to find rental properties</a:t>
            </a:r>
          </a:p>
          <a:p>
            <a:pPr>
              <a:lnSpc>
                <a:spcPct val="120000"/>
              </a:lnSpc>
            </a:pP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DC7995-C928-7258-5E62-9EA032AD38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Issues raised by students</a:t>
            </a:r>
          </a:p>
        </p:txBody>
      </p:sp>
    </p:spTree>
    <p:extLst>
      <p:ext uri="{BB962C8B-B14F-4D97-AF65-F5344CB8AC3E}">
        <p14:creationId xmlns:p14="http://schemas.microsoft.com/office/powerpoint/2010/main" val="249313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38F9B2-3A3E-E66A-42D8-3C94F711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412875"/>
            <a:ext cx="10515600" cy="3600301"/>
          </a:xfrm>
        </p:spPr>
        <p:txBody>
          <a:bodyPr>
            <a:normAutofit/>
          </a:bodyPr>
          <a:lstStyle/>
          <a:p>
            <a:r>
              <a:rPr lang="en-GB" dirty="0"/>
              <a:t>Standard allocation 4 hours per tutee</a:t>
            </a:r>
          </a:p>
          <a:p>
            <a:r>
              <a:rPr lang="en-GB" dirty="0"/>
              <a:t>Super Tutor - additional 8 hours allocation in teaching diary</a:t>
            </a:r>
          </a:p>
          <a:p>
            <a:r>
              <a:rPr lang="en-GB" dirty="0"/>
              <a:t>This role is applicable if you have had a tutee who has required a lot of additional input due to complex issues and must be known to MBBS welfare support team (</a:t>
            </a:r>
            <a:r>
              <a:rPr lang="en-GB" u="sng" dirty="0"/>
              <a:t>liase with Lea Stock</a:t>
            </a:r>
            <a:r>
              <a:rPr lang="en-GB" dirty="0"/>
              <a:t>)</a:t>
            </a:r>
          </a:p>
          <a:p>
            <a:r>
              <a:rPr lang="en-GB" dirty="0"/>
              <a:t>Keep log of meetings</a:t>
            </a:r>
          </a:p>
          <a:p>
            <a:r>
              <a:rPr lang="en-GB" dirty="0"/>
              <a:t>Please contact SR/JCD if you think this applies to you.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85502B3-7634-AC07-6C93-FBA3A50B0D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Teaching diary and Super Tutor role</a:t>
            </a:r>
          </a:p>
        </p:txBody>
      </p:sp>
    </p:spTree>
    <p:extLst>
      <p:ext uri="{BB962C8B-B14F-4D97-AF65-F5344CB8AC3E}">
        <p14:creationId xmlns:p14="http://schemas.microsoft.com/office/powerpoint/2010/main" val="76847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E0FE45-89D7-6A9F-5025-BA78EEA9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412875"/>
            <a:ext cx="10515600" cy="4032349"/>
          </a:xfrm>
        </p:spPr>
        <p:txBody>
          <a:bodyPr/>
          <a:lstStyle/>
          <a:p>
            <a:r>
              <a:rPr lang="en-GB" dirty="0"/>
              <a:t>Aim: to encourage Final Year students to reflect on their professional identity and career plans as they come to the end of this phase their medical training.</a:t>
            </a:r>
          </a:p>
          <a:p>
            <a:r>
              <a:rPr lang="en-GB" dirty="0"/>
              <a:t>When: at compulsory first PT meeting in F-year</a:t>
            </a:r>
          </a:p>
          <a:p>
            <a:r>
              <a:rPr lang="en-GB" dirty="0"/>
              <a:t>Included as relevant tick box on My Progress form - ‘encourage tutees to reflect on their professional identity and career aspirations’</a:t>
            </a:r>
          </a:p>
          <a:p>
            <a:r>
              <a:rPr lang="en-GB" dirty="0"/>
              <a:t>Feedback – to Dr Nicoletta Fossati </a:t>
            </a:r>
            <a:r>
              <a:rPr lang="en-GB" dirty="0">
                <a:hlinkClick r:id="rId2"/>
              </a:rPr>
              <a:t>nfossati@sgul.ac.uk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03830F-CCEF-47B3-47FA-32E701F4AC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F-year reflective component</a:t>
            </a:r>
          </a:p>
        </p:txBody>
      </p:sp>
    </p:spTree>
    <p:extLst>
      <p:ext uri="{BB962C8B-B14F-4D97-AF65-F5344CB8AC3E}">
        <p14:creationId xmlns:p14="http://schemas.microsoft.com/office/powerpoint/2010/main" val="186234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49AF574-2182-9F7E-8A7A-421790260F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6867593"/>
              </p:ext>
            </p:extLst>
          </p:nvPr>
        </p:nvGraphicFramePr>
        <p:xfrm>
          <a:off x="1694985" y="1062128"/>
          <a:ext cx="7992888" cy="53368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7915">
                  <a:extLst>
                    <a:ext uri="{9D8B030D-6E8A-4147-A177-3AD203B41FA5}">
                      <a16:colId xmlns:a16="http://schemas.microsoft.com/office/drawing/2014/main" val="3698194058"/>
                    </a:ext>
                  </a:extLst>
                </a:gridCol>
                <a:gridCol w="3282685">
                  <a:extLst>
                    <a:ext uri="{9D8B030D-6E8A-4147-A177-3AD203B41FA5}">
                      <a16:colId xmlns:a16="http://schemas.microsoft.com/office/drawing/2014/main" val="3569070115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3052615146"/>
                    </a:ext>
                  </a:extLst>
                </a:gridCol>
              </a:tblGrid>
              <a:tr h="2103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Course/Year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    Meeting 1 deadline                                                       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Meeting 2 deadline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2818029"/>
                  </a:ext>
                </a:extLst>
              </a:tr>
              <a:tr h="732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MBBS4 Y1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Introductory meet &amp; greet before 02/09/23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24/11/23                              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dirty="0">
                          <a:effectLst/>
                        </a:rPr>
                        <a:t>19/04/24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483944"/>
                  </a:ext>
                </a:extLst>
              </a:tr>
              <a:tr h="732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MBBS5 Y1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Introductory group meeting before 13/10/22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24/11/23 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                            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r>
                        <a:rPr lang="en-GB" sz="1100" b="1" dirty="0">
                          <a:effectLst/>
                        </a:rPr>
                        <a:t>19/04/24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5456766"/>
                  </a:ext>
                </a:extLst>
              </a:tr>
              <a:tr h="732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MBBS5 Y2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24/11/23                              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dirty="0">
                          <a:effectLst/>
                        </a:rPr>
                        <a:t>19/04/24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5010004"/>
                  </a:ext>
                </a:extLst>
              </a:tr>
              <a:tr h="732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T-year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24/11/23                              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dirty="0">
                          <a:effectLst/>
                        </a:rPr>
                        <a:t>19/04/24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1975094"/>
                  </a:ext>
                </a:extLst>
              </a:tr>
              <a:tr h="732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P-year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24/11/23                              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dirty="0">
                          <a:effectLst/>
                        </a:rPr>
                        <a:t>19/04/24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1123495"/>
                  </a:ext>
                </a:extLst>
              </a:tr>
              <a:tr h="732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 *F-year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24/11/23                              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dirty="0">
                          <a:effectLst/>
                        </a:rPr>
                        <a:t>*14/03/24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Early due to Final Exams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1913011"/>
                  </a:ext>
                </a:extLst>
              </a:tr>
              <a:tr h="7323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Intercalating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>
                          <a:effectLst/>
                        </a:rPr>
                        <a:t>24/11/23                              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dirty="0">
                          <a:effectLst/>
                        </a:rPr>
                        <a:t>19/04/24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0890362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422588-7E14-D9D2-6400-70119E9616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PT-tutee meeting dates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BA02544-2090-CE82-854F-B8F03D5C8102}"/>
              </a:ext>
            </a:extLst>
          </p:cNvPr>
          <p:cNvSpPr/>
          <p:nvPr/>
        </p:nvSpPr>
        <p:spPr>
          <a:xfrm>
            <a:off x="7392144" y="4941168"/>
            <a:ext cx="2016224" cy="720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B3A9CE-830A-7F0B-93EA-773568A7033D}"/>
              </a:ext>
            </a:extLst>
          </p:cNvPr>
          <p:cNvSpPr txBox="1"/>
          <p:nvPr/>
        </p:nvSpPr>
        <p:spPr>
          <a:xfrm>
            <a:off x="9687873" y="1340768"/>
            <a:ext cx="2423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 to meet with Y1 students quite soon after the formative exam results to discuss study skills and strategies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E983B-80B6-D791-F924-A6C2E2F54826}"/>
              </a:ext>
            </a:extLst>
          </p:cNvPr>
          <p:cNvSpPr/>
          <p:nvPr/>
        </p:nvSpPr>
        <p:spPr>
          <a:xfrm>
            <a:off x="7176119" y="1340768"/>
            <a:ext cx="2448273" cy="13234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87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y Questions&quot; Images – Browse 385 Stock Photos, Vectors ...">
            <a:extLst>
              <a:ext uri="{FF2B5EF4-FFF2-40B4-BE49-F238E27FC236}">
                <a16:creationId xmlns:a16="http://schemas.microsoft.com/office/drawing/2014/main" id="{D14952AE-69E4-DA6C-703A-C39BAF8E1C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0428" y="1412875"/>
            <a:ext cx="7894320" cy="49339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7F9152-06FD-4C66-D232-EBCA1E433D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6374"/>
            <a:ext cx="9506272" cy="480131"/>
          </a:xfrm>
        </p:spPr>
        <p:txBody>
          <a:bodyPr wrap="square" anchor="ctr">
            <a:normAutofit/>
          </a:bodyPr>
          <a:lstStyle/>
          <a:p>
            <a:r>
              <a:rPr lang="en-GB" dirty="0"/>
              <a:t>OPEN FOR FEEDBACK &amp; DISCUSSION</a:t>
            </a:r>
          </a:p>
        </p:txBody>
      </p:sp>
    </p:spTree>
    <p:extLst>
      <p:ext uri="{BB962C8B-B14F-4D97-AF65-F5344CB8AC3E}">
        <p14:creationId xmlns:p14="http://schemas.microsoft.com/office/powerpoint/2010/main" val="123238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Itle and section slides: Green">
  <a:themeElements>
    <a:clrScheme name="St George's">
      <a:dk1>
        <a:srgbClr val="002B3B"/>
      </a:dk1>
      <a:lt1>
        <a:srgbClr val="F2F2F2"/>
      </a:lt1>
      <a:dk2>
        <a:srgbClr val="008569"/>
      </a:dk2>
      <a:lt2>
        <a:srgbClr val="E7E6E6"/>
      </a:lt2>
      <a:accent1>
        <a:srgbClr val="008569"/>
      </a:accent1>
      <a:accent2>
        <a:srgbClr val="00A3AD"/>
      </a:accent2>
      <a:accent3>
        <a:srgbClr val="6F5091"/>
      </a:accent3>
      <a:accent4>
        <a:srgbClr val="CF4520"/>
      </a:accent4>
      <a:accent5>
        <a:srgbClr val="FF9E1B"/>
      </a:accent5>
      <a:accent6>
        <a:srgbClr val="280071"/>
      </a:accent6>
      <a:hlink>
        <a:srgbClr val="008569"/>
      </a:hlink>
      <a:folHlink>
        <a:srgbClr val="954F72"/>
      </a:folHlink>
    </a:clrScheme>
    <a:fontScheme name="St George'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 Georges" id="{C7459C21-F6E5-408C-B10A-D92D50B247E0}" vid="{038CBCEF-A087-4B0E-8DA2-085523AA8064}"/>
    </a:ext>
  </a:extLst>
</a:theme>
</file>

<file path=ppt/theme/theme2.xml><?xml version="1.0" encoding="utf-8"?>
<a:theme xmlns:a="http://schemas.openxmlformats.org/drawingml/2006/main" name="Content slides: Green">
  <a:themeElements>
    <a:clrScheme name="St Georges 1">
      <a:dk1>
        <a:srgbClr val="002B3B"/>
      </a:dk1>
      <a:lt1>
        <a:srgbClr val="F2F2F2"/>
      </a:lt1>
      <a:dk2>
        <a:srgbClr val="008569"/>
      </a:dk2>
      <a:lt2>
        <a:srgbClr val="E7E6E6"/>
      </a:lt2>
      <a:accent1>
        <a:srgbClr val="007687"/>
      </a:accent1>
      <a:accent2>
        <a:srgbClr val="00A3AD"/>
      </a:accent2>
      <a:accent3>
        <a:srgbClr val="6F5091"/>
      </a:accent3>
      <a:accent4>
        <a:srgbClr val="CF4520"/>
      </a:accent4>
      <a:accent5>
        <a:srgbClr val="FF9E1B"/>
      </a:accent5>
      <a:accent6>
        <a:srgbClr val="280071"/>
      </a:accent6>
      <a:hlink>
        <a:srgbClr val="008569"/>
      </a:hlink>
      <a:folHlink>
        <a:srgbClr val="954F72"/>
      </a:folHlink>
    </a:clrScheme>
    <a:fontScheme name="St George'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 Georges" id="{C7459C21-F6E5-408C-B10A-D92D50B247E0}" vid="{038CBCEF-A087-4B0E-8DA2-085523AA8064}"/>
    </a:ext>
  </a:extLst>
</a:theme>
</file>

<file path=ppt/theme/theme3.xml><?xml version="1.0" encoding="utf-8"?>
<a:theme xmlns:a="http://schemas.openxmlformats.org/drawingml/2006/main" name="TItle and section slides: Blue">
  <a:themeElements>
    <a:clrScheme name="Custom 1">
      <a:dk1>
        <a:srgbClr val="002B3B"/>
      </a:dk1>
      <a:lt1>
        <a:srgbClr val="F2F2F2"/>
      </a:lt1>
      <a:dk2>
        <a:srgbClr val="008569"/>
      </a:dk2>
      <a:lt2>
        <a:srgbClr val="E7E6E6"/>
      </a:lt2>
      <a:accent1>
        <a:srgbClr val="007681"/>
      </a:accent1>
      <a:accent2>
        <a:srgbClr val="00A3AD"/>
      </a:accent2>
      <a:accent3>
        <a:srgbClr val="6F5091"/>
      </a:accent3>
      <a:accent4>
        <a:srgbClr val="CF4520"/>
      </a:accent4>
      <a:accent5>
        <a:srgbClr val="FF9E1B"/>
      </a:accent5>
      <a:accent6>
        <a:srgbClr val="280071"/>
      </a:accent6>
      <a:hlink>
        <a:srgbClr val="008569"/>
      </a:hlink>
      <a:folHlink>
        <a:srgbClr val="954F72"/>
      </a:folHlink>
    </a:clrScheme>
    <a:fontScheme name="St George'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 Georges" id="{C7459C21-F6E5-408C-B10A-D92D50B247E0}" vid="{038CBCEF-A087-4B0E-8DA2-085523AA8064}"/>
    </a:ext>
  </a:extLst>
</a:theme>
</file>

<file path=ppt/theme/theme4.xml><?xml version="1.0" encoding="utf-8"?>
<a:theme xmlns:a="http://schemas.openxmlformats.org/drawingml/2006/main" name="Content slides: Blue">
  <a:themeElements>
    <a:clrScheme name="St Georges 1">
      <a:dk1>
        <a:srgbClr val="002B3B"/>
      </a:dk1>
      <a:lt1>
        <a:srgbClr val="F2F2F2"/>
      </a:lt1>
      <a:dk2>
        <a:srgbClr val="008569"/>
      </a:dk2>
      <a:lt2>
        <a:srgbClr val="E7E6E6"/>
      </a:lt2>
      <a:accent1>
        <a:srgbClr val="007687"/>
      </a:accent1>
      <a:accent2>
        <a:srgbClr val="00A3AD"/>
      </a:accent2>
      <a:accent3>
        <a:srgbClr val="6F5091"/>
      </a:accent3>
      <a:accent4>
        <a:srgbClr val="CF4520"/>
      </a:accent4>
      <a:accent5>
        <a:srgbClr val="FF9E1B"/>
      </a:accent5>
      <a:accent6>
        <a:srgbClr val="280071"/>
      </a:accent6>
      <a:hlink>
        <a:srgbClr val="008569"/>
      </a:hlink>
      <a:folHlink>
        <a:srgbClr val="954F72"/>
      </a:folHlink>
    </a:clrScheme>
    <a:fontScheme name="St George'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 Georges" id="{C7459C21-F6E5-408C-B10A-D92D50B247E0}" vid="{038CBCEF-A087-4B0E-8DA2-085523AA806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974</TotalTime>
  <Words>577</Words>
  <Application>Microsoft Office PowerPoint</Application>
  <PresentationFormat>Widescreen</PresentationFormat>
  <Paragraphs>141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TItle and section slides: Green</vt:lpstr>
      <vt:lpstr>Content slides: Green</vt:lpstr>
      <vt:lpstr>TItle and section slides: Blue</vt:lpstr>
      <vt:lpstr>Content slides: Blue</vt:lpstr>
      <vt:lpstr>MBBS Personal Tutor (PT) update &amp; feedback Session – December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REPLACE WITH POWERPOINT TITLE</dc:title>
  <dc:creator>Jonathan Appleyard</dc:creator>
  <cp:lastModifiedBy>Lee Rolls</cp:lastModifiedBy>
  <cp:revision>6</cp:revision>
  <dcterms:created xsi:type="dcterms:W3CDTF">2022-04-21T14:06:13Z</dcterms:created>
  <dcterms:modified xsi:type="dcterms:W3CDTF">2023-12-13T15:15:16Z</dcterms:modified>
</cp:coreProperties>
</file>