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 id="2147483703" r:id="rId2"/>
    <p:sldMasterId id="2147483701" r:id="rId3"/>
    <p:sldMasterId id="2147483670" r:id="rId4"/>
    <p:sldMasterId id="2147483682" r:id="rId5"/>
    <p:sldMasterId id="2147483684" r:id="rId6"/>
  </p:sldMasterIdLst>
  <p:notesMasterIdLst>
    <p:notesMasterId r:id="rId27"/>
  </p:notesMasterIdLst>
  <p:sldIdLst>
    <p:sldId id="262" r:id="rId7"/>
    <p:sldId id="312" r:id="rId8"/>
    <p:sldId id="298" r:id="rId9"/>
    <p:sldId id="313" r:id="rId10"/>
    <p:sldId id="295" r:id="rId11"/>
    <p:sldId id="296" r:id="rId12"/>
    <p:sldId id="294" r:id="rId13"/>
    <p:sldId id="307" r:id="rId14"/>
    <p:sldId id="314" r:id="rId15"/>
    <p:sldId id="315" r:id="rId16"/>
    <p:sldId id="316" r:id="rId17"/>
    <p:sldId id="302" r:id="rId18"/>
    <p:sldId id="303" r:id="rId19"/>
    <p:sldId id="311" r:id="rId20"/>
    <p:sldId id="319" r:id="rId21"/>
    <p:sldId id="318" r:id="rId22"/>
    <p:sldId id="320" r:id="rId23"/>
    <p:sldId id="304" r:id="rId24"/>
    <p:sldId id="271" r:id="rId25"/>
    <p:sldId id="272" r:id="rId2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373"/>
    <a:srgbClr val="D9D9D9"/>
    <a:srgbClr val="7C2855"/>
    <a:srgbClr val="002F6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256" autoAdjust="0"/>
  </p:normalViewPr>
  <p:slideViewPr>
    <p:cSldViewPr snapToGrid="0" snapToObjects="1">
      <p:cViewPr varScale="1">
        <p:scale>
          <a:sx n="70" d="100"/>
          <a:sy n="70" d="100"/>
        </p:scale>
        <p:origin x="15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shares1\personnel\PRSNNL\Learning%20&amp;%20Development\2021%2022\Pulse%20Survey%202021\Results%202019%20-%20Staff%20Present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shares1\personnel\PRSNNL\Learning%20&amp;%20Development\2021%2022\Pulse%20Survey%202021\Results%202019%20-%20Staff%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hares1\personnel\PRSNNL\Learning%20&amp;%20Development\2021%2022\Pulse%20Survey%202021\Results%202019%20-%20Staff%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hares1\personnel\PRSNNL\Learning%20&amp;%20Development\2021%2022\Pulse%20Survey%202021\Results%202021%20-%20Staff%20Presentation.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'Whole org'!$D$4</c:f>
              <c:strCache>
                <c:ptCount val="1"/>
                <c:pt idx="0">
                  <c:v>Positive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org'!$A$5:$A$10</c:f>
              <c:strCache>
                <c:ptCount val="6"/>
                <c:pt idx="0">
                  <c:v>Additional Engagement</c:v>
                </c:pt>
                <c:pt idx="1">
                  <c:v>Leadership</c:v>
                </c:pt>
                <c:pt idx="2">
                  <c:v>Working practices</c:v>
                </c:pt>
                <c:pt idx="3">
                  <c:v>Wellbeing</c:v>
                </c:pt>
                <c:pt idx="4">
                  <c:v>SGUL Engagement Index</c:v>
                </c:pt>
                <c:pt idx="5">
                  <c:v>Diversity &amp; Inclusion</c:v>
                </c:pt>
              </c:strCache>
            </c:strRef>
          </c:cat>
          <c:val>
            <c:numRef>
              <c:f>'Whole org'!$D$5:$D$10</c:f>
              <c:numCache>
                <c:formatCode>#%</c:formatCode>
                <c:ptCount val="6"/>
                <c:pt idx="0">
                  <c:v>0.53995157384987891</c:v>
                </c:pt>
                <c:pt idx="1">
                  <c:v>0.60513447432762835</c:v>
                </c:pt>
                <c:pt idx="2">
                  <c:v>0.62204724409448819</c:v>
                </c:pt>
                <c:pt idx="3">
                  <c:v>0.61829268292682926</c:v>
                </c:pt>
                <c:pt idx="4">
                  <c:v>0.63276492082825819</c:v>
                </c:pt>
                <c:pt idx="5">
                  <c:v>0.78832116788321172</c:v>
                </c:pt>
              </c:numCache>
            </c:numRef>
          </c:val>
          <c:extLst>
            <c:ext xmlns:c16="http://schemas.microsoft.com/office/drawing/2014/chart" uri="{C3380CC4-5D6E-409C-BE32-E72D297353CC}">
              <c16:uniqueId val="{00000000-395A-4A7B-85EF-5BEBE2CED352}"/>
            </c:ext>
          </c:extLst>
        </c:ser>
        <c:ser>
          <c:idx val="1"/>
          <c:order val="1"/>
          <c:tx>
            <c:strRef>
              <c:f>'Whole org'!$E$4</c:f>
              <c:strCache>
                <c:ptCount val="1"/>
                <c:pt idx="0">
                  <c:v>Neutral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org'!$A$5:$A$10</c:f>
              <c:strCache>
                <c:ptCount val="6"/>
                <c:pt idx="0">
                  <c:v>Additional Engagement</c:v>
                </c:pt>
                <c:pt idx="1">
                  <c:v>Leadership</c:v>
                </c:pt>
                <c:pt idx="2">
                  <c:v>Working practices</c:v>
                </c:pt>
                <c:pt idx="3">
                  <c:v>Wellbeing</c:v>
                </c:pt>
                <c:pt idx="4">
                  <c:v>SGUL Engagement Index</c:v>
                </c:pt>
                <c:pt idx="5">
                  <c:v>Diversity &amp; Inclusion</c:v>
                </c:pt>
              </c:strCache>
            </c:strRef>
          </c:cat>
          <c:val>
            <c:numRef>
              <c:f>'Whole org'!$E$5:$E$10</c:f>
              <c:numCache>
                <c:formatCode>#%</c:formatCode>
                <c:ptCount val="6"/>
                <c:pt idx="0">
                  <c:v>0.25423728813559321</c:v>
                </c:pt>
                <c:pt idx="1">
                  <c:v>0.2139364303178484</c:v>
                </c:pt>
                <c:pt idx="2">
                  <c:v>0.19442761962447</c:v>
                </c:pt>
                <c:pt idx="3">
                  <c:v>0.18170731707317075</c:v>
                </c:pt>
                <c:pt idx="4">
                  <c:v>0.24725943970767358</c:v>
                </c:pt>
                <c:pt idx="5">
                  <c:v>0.13746958637469586</c:v>
                </c:pt>
              </c:numCache>
            </c:numRef>
          </c:val>
          <c:extLst>
            <c:ext xmlns:c16="http://schemas.microsoft.com/office/drawing/2014/chart" uri="{C3380CC4-5D6E-409C-BE32-E72D297353CC}">
              <c16:uniqueId val="{00000001-395A-4A7B-85EF-5BEBE2CED352}"/>
            </c:ext>
          </c:extLst>
        </c:ser>
        <c:ser>
          <c:idx val="2"/>
          <c:order val="2"/>
          <c:tx>
            <c:strRef>
              <c:f>'Whole org'!$F$4</c:f>
              <c:strCache>
                <c:ptCount val="1"/>
                <c:pt idx="0">
                  <c:v>Negative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org'!$A$5:$A$10</c:f>
              <c:strCache>
                <c:ptCount val="6"/>
                <c:pt idx="0">
                  <c:v>Additional Engagement</c:v>
                </c:pt>
                <c:pt idx="1">
                  <c:v>Leadership</c:v>
                </c:pt>
                <c:pt idx="2">
                  <c:v>Working practices</c:v>
                </c:pt>
                <c:pt idx="3">
                  <c:v>Wellbeing</c:v>
                </c:pt>
                <c:pt idx="4">
                  <c:v>SGUL Engagement Index</c:v>
                </c:pt>
                <c:pt idx="5">
                  <c:v>Diversity &amp; Inclusion</c:v>
                </c:pt>
              </c:strCache>
            </c:strRef>
          </c:cat>
          <c:val>
            <c:numRef>
              <c:f>'Whole org'!$F$5:$F$10</c:f>
              <c:numCache>
                <c:formatCode>#%</c:formatCode>
                <c:ptCount val="6"/>
                <c:pt idx="0">
                  <c:v>0.20581113801452788</c:v>
                </c:pt>
                <c:pt idx="1">
                  <c:v>0.1809290953545232</c:v>
                </c:pt>
                <c:pt idx="2">
                  <c:v>0.18352513628104181</c:v>
                </c:pt>
                <c:pt idx="3">
                  <c:v>0.2</c:v>
                </c:pt>
                <c:pt idx="4">
                  <c:v>0.11997563946406821</c:v>
                </c:pt>
                <c:pt idx="5">
                  <c:v>7.4209245742092464E-2</c:v>
                </c:pt>
              </c:numCache>
            </c:numRef>
          </c:val>
          <c:extLst>
            <c:ext xmlns:c16="http://schemas.microsoft.com/office/drawing/2014/chart" uri="{C3380CC4-5D6E-409C-BE32-E72D297353CC}">
              <c16:uniqueId val="{00000002-395A-4A7B-85EF-5BEBE2CED352}"/>
            </c:ext>
          </c:extLst>
        </c:ser>
        <c:dLbls>
          <c:dLblPos val="ctr"/>
          <c:showLegendKey val="0"/>
          <c:showVal val="1"/>
          <c:showCatName val="0"/>
          <c:showSerName val="0"/>
          <c:showPercent val="0"/>
          <c:showBubbleSize val="0"/>
        </c:dLbls>
        <c:gapWidth val="150"/>
        <c:overlap val="100"/>
        <c:axId val="454780144"/>
        <c:axId val="454780472"/>
      </c:barChart>
      <c:catAx>
        <c:axId val="45478014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4780472"/>
        <c:crosses val="autoZero"/>
        <c:auto val="1"/>
        <c:lblAlgn val="ctr"/>
        <c:lblOffset val="100"/>
        <c:noMultiLvlLbl val="0"/>
      </c:catAx>
      <c:valAx>
        <c:axId val="454780472"/>
        <c:scaling>
          <c:orientation val="minMax"/>
        </c:scaling>
        <c:delete val="1"/>
        <c:axPos val="b"/>
        <c:majorGridlines>
          <c:spPr>
            <a:ln w="9525" cap="flat" cmpd="sng" algn="ctr">
              <a:noFill/>
              <a:round/>
            </a:ln>
            <a:effectLst/>
          </c:spPr>
        </c:majorGridlines>
        <c:numFmt formatCode="0%" sourceLinked="1"/>
        <c:majorTickMark val="none"/>
        <c:minorTickMark val="none"/>
        <c:tickLblPos val="nextTo"/>
        <c:crossAx val="454780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'Whole org'!$B$31</c:f>
              <c:strCache>
                <c:ptCount val="1"/>
                <c:pt idx="0">
                  <c:v>Positive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org'!$A$32:$A$40</c:f>
              <c:strCache>
                <c:ptCount val="9"/>
                <c:pt idx="0">
                  <c:v>I am proud to work for St George's</c:v>
                </c:pt>
                <c:pt idx="2">
                  <c:v>I am kept well informed about what St George's is planning and doing</c:v>
                </c:pt>
                <c:pt idx="4">
                  <c:v>I think St George's respects individual differences (eg culture, working styles, backgrounds, ideas)</c:v>
                </c:pt>
                <c:pt idx="6">
                  <c:v>People work well together in my section/department, even when not physically together</c:v>
                </c:pt>
                <c:pt idx="8">
                  <c:v>I feel that St George's is committed to supporting diversity and inclusion</c:v>
                </c:pt>
              </c:strCache>
            </c:strRef>
          </c:cat>
          <c:val>
            <c:numRef>
              <c:f>'Whole org'!$B$32:$B$40</c:f>
              <c:numCache>
                <c:formatCode>General</c:formatCode>
                <c:ptCount val="9"/>
                <c:pt idx="0" formatCode="#%">
                  <c:v>0.70802919708029188</c:v>
                </c:pt>
                <c:pt idx="2" formatCode="#%">
                  <c:v>0.71253071253071254</c:v>
                </c:pt>
                <c:pt idx="4" formatCode="#%">
                  <c:v>0.77017114914425433</c:v>
                </c:pt>
                <c:pt idx="6" formatCode="#%">
                  <c:v>0.80145278450363189</c:v>
                </c:pt>
                <c:pt idx="8" formatCode="#%">
                  <c:v>0.80629539951573848</c:v>
                </c:pt>
              </c:numCache>
            </c:numRef>
          </c:val>
          <c:extLst>
            <c:ext xmlns:c16="http://schemas.microsoft.com/office/drawing/2014/chart" uri="{C3380CC4-5D6E-409C-BE32-E72D297353CC}">
              <c16:uniqueId val="{00000000-9BF7-4783-B93B-0D6F2E1445C2}"/>
            </c:ext>
          </c:extLst>
        </c:ser>
        <c:ser>
          <c:idx val="1"/>
          <c:order val="1"/>
          <c:tx>
            <c:strRef>
              <c:f>'Whole org'!$C$31</c:f>
              <c:strCache>
                <c:ptCount val="1"/>
                <c:pt idx="0">
                  <c:v>Neutral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org'!$A$32:$A$40</c:f>
              <c:strCache>
                <c:ptCount val="9"/>
                <c:pt idx="0">
                  <c:v>I am proud to work for St George's</c:v>
                </c:pt>
                <c:pt idx="2">
                  <c:v>I am kept well informed about what St George's is planning and doing</c:v>
                </c:pt>
                <c:pt idx="4">
                  <c:v>I think St George's respects individual differences (eg culture, working styles, backgrounds, ideas)</c:v>
                </c:pt>
                <c:pt idx="6">
                  <c:v>People work well together in my section/department, even when not physically together</c:v>
                </c:pt>
                <c:pt idx="8">
                  <c:v>I feel that St George's is committed to supporting diversity and inclusion</c:v>
                </c:pt>
              </c:strCache>
            </c:strRef>
          </c:cat>
          <c:val>
            <c:numRef>
              <c:f>'Whole org'!$C$32:$C$40</c:f>
              <c:numCache>
                <c:formatCode>General</c:formatCode>
                <c:ptCount val="9"/>
                <c:pt idx="0" formatCode="#%">
                  <c:v>0.23600973236009731</c:v>
                </c:pt>
                <c:pt idx="2" formatCode="#%">
                  <c:v>0.15233415233415235</c:v>
                </c:pt>
                <c:pt idx="4" formatCode="#%">
                  <c:v>0.14425427872860636</c:v>
                </c:pt>
                <c:pt idx="6" formatCode="#%">
                  <c:v>0.12106537530266344</c:v>
                </c:pt>
                <c:pt idx="8" formatCode="#%">
                  <c:v>0.13075060532687652</c:v>
                </c:pt>
              </c:numCache>
            </c:numRef>
          </c:val>
          <c:extLst>
            <c:ext xmlns:c16="http://schemas.microsoft.com/office/drawing/2014/chart" uri="{C3380CC4-5D6E-409C-BE32-E72D297353CC}">
              <c16:uniqueId val="{00000001-9BF7-4783-B93B-0D6F2E1445C2}"/>
            </c:ext>
          </c:extLst>
        </c:ser>
        <c:ser>
          <c:idx val="2"/>
          <c:order val="2"/>
          <c:tx>
            <c:strRef>
              <c:f>'Whole org'!$D$31</c:f>
              <c:strCache>
                <c:ptCount val="1"/>
                <c:pt idx="0">
                  <c:v>Negative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org'!$A$32:$A$40</c:f>
              <c:strCache>
                <c:ptCount val="9"/>
                <c:pt idx="0">
                  <c:v>I am proud to work for St George's</c:v>
                </c:pt>
                <c:pt idx="2">
                  <c:v>I am kept well informed about what St George's is planning and doing</c:v>
                </c:pt>
                <c:pt idx="4">
                  <c:v>I think St George's respects individual differences (eg culture, working styles, backgrounds, ideas)</c:v>
                </c:pt>
                <c:pt idx="6">
                  <c:v>People work well together in my section/department, even when not physically together</c:v>
                </c:pt>
                <c:pt idx="8">
                  <c:v>I feel that St George's is committed to supporting diversity and inclusion</c:v>
                </c:pt>
              </c:strCache>
            </c:strRef>
          </c:cat>
          <c:val>
            <c:numRef>
              <c:f>'Whole org'!$D$32:$D$40</c:f>
              <c:numCache>
                <c:formatCode>General</c:formatCode>
                <c:ptCount val="9"/>
                <c:pt idx="0" formatCode="#%">
                  <c:v>5.5961070559610707E-2</c:v>
                </c:pt>
                <c:pt idx="2" formatCode="#%">
                  <c:v>0.13513513513513514</c:v>
                </c:pt>
                <c:pt idx="4" formatCode="#%">
                  <c:v>8.557457212713937E-2</c:v>
                </c:pt>
                <c:pt idx="6" formatCode="#%">
                  <c:v>7.7481840193704604E-2</c:v>
                </c:pt>
                <c:pt idx="8" formatCode="#%">
                  <c:v>6.2953995157384993E-2</c:v>
                </c:pt>
              </c:numCache>
            </c:numRef>
          </c:val>
          <c:extLst>
            <c:ext xmlns:c16="http://schemas.microsoft.com/office/drawing/2014/chart" uri="{C3380CC4-5D6E-409C-BE32-E72D297353CC}">
              <c16:uniqueId val="{00000002-9BF7-4783-B93B-0D6F2E1445C2}"/>
            </c:ext>
          </c:extLst>
        </c:ser>
        <c:dLbls>
          <c:dLblPos val="ctr"/>
          <c:showLegendKey val="0"/>
          <c:showVal val="1"/>
          <c:showCatName val="0"/>
          <c:showSerName val="0"/>
          <c:showPercent val="0"/>
          <c:showBubbleSize val="0"/>
        </c:dLbls>
        <c:gapWidth val="150"/>
        <c:overlap val="100"/>
        <c:axId val="454780144"/>
        <c:axId val="454780472"/>
      </c:barChart>
      <c:catAx>
        <c:axId val="45478014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4780472"/>
        <c:crosses val="autoZero"/>
        <c:auto val="1"/>
        <c:lblAlgn val="ctr"/>
        <c:lblOffset val="100"/>
        <c:noMultiLvlLbl val="0"/>
      </c:catAx>
      <c:valAx>
        <c:axId val="454780472"/>
        <c:scaling>
          <c:orientation val="minMax"/>
        </c:scaling>
        <c:delete val="1"/>
        <c:axPos val="b"/>
        <c:majorGridlines>
          <c:spPr>
            <a:ln w="9525" cap="flat" cmpd="sng" algn="ctr">
              <a:noFill/>
              <a:round/>
            </a:ln>
            <a:effectLst/>
          </c:spPr>
        </c:majorGridlines>
        <c:numFmt formatCode="0%" sourceLinked="1"/>
        <c:majorTickMark val="none"/>
        <c:minorTickMark val="none"/>
        <c:tickLblPos val="nextTo"/>
        <c:crossAx val="454780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'Whole org'!$B$44</c:f>
              <c:strCache>
                <c:ptCount val="1"/>
                <c:pt idx="0">
                  <c:v>Positive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org'!$A$45:$A$53</c:f>
              <c:strCache>
                <c:ptCount val="9"/>
                <c:pt idx="0">
                  <c:v>St George's does enough to support my health and wellbeing in the 'Future ways of working' (or Hybrid working) environment </c:v>
                </c:pt>
                <c:pt idx="2">
                  <c:v>I feel it's important to work in the same physical environment as my colleagues, either some or all of the time</c:v>
                </c:pt>
                <c:pt idx="4">
                  <c:v>Working at St George's makes me want to do the best work I can</c:v>
                </c:pt>
                <c:pt idx="6">
                  <c:v>I would recommend St George's as a great place to work</c:v>
                </c:pt>
                <c:pt idx="8">
                  <c:v>I am satisfied with the balance I can strike between my work and home life</c:v>
                </c:pt>
              </c:strCache>
            </c:strRef>
          </c:cat>
          <c:val>
            <c:numRef>
              <c:f>'Whole org'!$B$45:$B$53</c:f>
              <c:numCache>
                <c:formatCode>General</c:formatCode>
                <c:ptCount val="9"/>
                <c:pt idx="0" formatCode="#%">
                  <c:v>0.59313725490196079</c:v>
                </c:pt>
                <c:pt idx="2" formatCode="#%">
                  <c:v>0.62043795620437958</c:v>
                </c:pt>
                <c:pt idx="4" formatCode="#%">
                  <c:v>0.63349514563106801</c:v>
                </c:pt>
                <c:pt idx="6" formatCode="#%">
                  <c:v>0.63503649635036497</c:v>
                </c:pt>
                <c:pt idx="8" formatCode="#%">
                  <c:v>0.64320388349514568</c:v>
                </c:pt>
              </c:numCache>
            </c:numRef>
          </c:val>
          <c:extLst>
            <c:ext xmlns:c16="http://schemas.microsoft.com/office/drawing/2014/chart" uri="{C3380CC4-5D6E-409C-BE32-E72D297353CC}">
              <c16:uniqueId val="{00000000-2C66-48E5-8660-8DA971AF8292}"/>
            </c:ext>
          </c:extLst>
        </c:ser>
        <c:ser>
          <c:idx val="1"/>
          <c:order val="1"/>
          <c:tx>
            <c:strRef>
              <c:f>'Whole org'!$C$44</c:f>
              <c:strCache>
                <c:ptCount val="1"/>
                <c:pt idx="0">
                  <c:v>Neutral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org'!$A$45:$A$53</c:f>
              <c:strCache>
                <c:ptCount val="9"/>
                <c:pt idx="0">
                  <c:v>St George's does enough to support my health and wellbeing in the 'Future ways of working' (or Hybrid working) environment </c:v>
                </c:pt>
                <c:pt idx="2">
                  <c:v>I feel it's important to work in the same physical environment as my colleagues, either some or all of the time</c:v>
                </c:pt>
                <c:pt idx="4">
                  <c:v>Working at St George's makes me want to do the best work I can</c:v>
                </c:pt>
                <c:pt idx="6">
                  <c:v>I would recommend St George's as a great place to work</c:v>
                </c:pt>
                <c:pt idx="8">
                  <c:v>I am satisfied with the balance I can strike between my work and home life</c:v>
                </c:pt>
              </c:strCache>
            </c:strRef>
          </c:cat>
          <c:val>
            <c:numRef>
              <c:f>'Whole org'!$C$45:$C$53</c:f>
              <c:numCache>
                <c:formatCode>General</c:formatCode>
                <c:ptCount val="9"/>
                <c:pt idx="0" formatCode="#%">
                  <c:v>0.22303921568627452</c:v>
                </c:pt>
                <c:pt idx="2" formatCode="#%">
                  <c:v>0.16058394160583941</c:v>
                </c:pt>
                <c:pt idx="4" formatCode="#%">
                  <c:v>0.25728155339805825</c:v>
                </c:pt>
                <c:pt idx="6" formatCode="#%">
                  <c:v>0.22871046228710462</c:v>
                </c:pt>
                <c:pt idx="8" formatCode="#%">
                  <c:v>0.14077669902912621</c:v>
                </c:pt>
              </c:numCache>
            </c:numRef>
          </c:val>
          <c:extLst>
            <c:ext xmlns:c16="http://schemas.microsoft.com/office/drawing/2014/chart" uri="{C3380CC4-5D6E-409C-BE32-E72D297353CC}">
              <c16:uniqueId val="{00000001-2C66-48E5-8660-8DA971AF8292}"/>
            </c:ext>
          </c:extLst>
        </c:ser>
        <c:ser>
          <c:idx val="2"/>
          <c:order val="2"/>
          <c:tx>
            <c:strRef>
              <c:f>'Whole org'!$D$44</c:f>
              <c:strCache>
                <c:ptCount val="1"/>
                <c:pt idx="0">
                  <c:v>Negative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org'!$A$45:$A$53</c:f>
              <c:strCache>
                <c:ptCount val="9"/>
                <c:pt idx="0">
                  <c:v>St George's does enough to support my health and wellbeing in the 'Future ways of working' (or Hybrid working) environment </c:v>
                </c:pt>
                <c:pt idx="2">
                  <c:v>I feel it's important to work in the same physical environment as my colleagues, either some or all of the time</c:v>
                </c:pt>
                <c:pt idx="4">
                  <c:v>Working at St George's makes me want to do the best work I can</c:v>
                </c:pt>
                <c:pt idx="6">
                  <c:v>I would recommend St George's as a great place to work</c:v>
                </c:pt>
                <c:pt idx="8">
                  <c:v>I am satisfied with the balance I can strike between my work and home life</c:v>
                </c:pt>
              </c:strCache>
            </c:strRef>
          </c:cat>
          <c:val>
            <c:numRef>
              <c:f>'Whole org'!$D$45:$D$53</c:f>
              <c:numCache>
                <c:formatCode>General</c:formatCode>
                <c:ptCount val="9"/>
                <c:pt idx="0" formatCode="#%">
                  <c:v>0.18382352941176472</c:v>
                </c:pt>
                <c:pt idx="2" formatCode="#%">
                  <c:v>0.21897810218978106</c:v>
                </c:pt>
                <c:pt idx="4" formatCode="#%">
                  <c:v>0.10922330097087379</c:v>
                </c:pt>
                <c:pt idx="6" formatCode="#%">
                  <c:v>0.13625304136253041</c:v>
                </c:pt>
                <c:pt idx="8" formatCode="#%">
                  <c:v>0.21601941747572811</c:v>
                </c:pt>
              </c:numCache>
            </c:numRef>
          </c:val>
          <c:extLst>
            <c:ext xmlns:c16="http://schemas.microsoft.com/office/drawing/2014/chart" uri="{C3380CC4-5D6E-409C-BE32-E72D297353CC}">
              <c16:uniqueId val="{00000002-2C66-48E5-8660-8DA971AF8292}"/>
            </c:ext>
          </c:extLst>
        </c:ser>
        <c:dLbls>
          <c:dLblPos val="ctr"/>
          <c:showLegendKey val="0"/>
          <c:showVal val="1"/>
          <c:showCatName val="0"/>
          <c:showSerName val="0"/>
          <c:showPercent val="0"/>
          <c:showBubbleSize val="0"/>
        </c:dLbls>
        <c:gapWidth val="150"/>
        <c:overlap val="100"/>
        <c:axId val="454780144"/>
        <c:axId val="454780472"/>
      </c:barChart>
      <c:catAx>
        <c:axId val="45478014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4780472"/>
        <c:crosses val="autoZero"/>
        <c:auto val="1"/>
        <c:lblAlgn val="ctr"/>
        <c:lblOffset val="100"/>
        <c:noMultiLvlLbl val="0"/>
      </c:catAx>
      <c:valAx>
        <c:axId val="454780472"/>
        <c:scaling>
          <c:orientation val="minMax"/>
        </c:scaling>
        <c:delete val="1"/>
        <c:axPos val="b"/>
        <c:majorGridlines>
          <c:spPr>
            <a:ln w="9525" cap="flat" cmpd="sng" algn="ctr">
              <a:noFill/>
              <a:round/>
            </a:ln>
            <a:effectLst/>
          </c:spPr>
        </c:majorGridlines>
        <c:numFmt formatCode="0%" sourceLinked="1"/>
        <c:majorTickMark val="none"/>
        <c:minorTickMark val="none"/>
        <c:tickLblPos val="nextTo"/>
        <c:crossAx val="454780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'Whole org'!$B$57</c:f>
              <c:strCache>
                <c:ptCount val="1"/>
                <c:pt idx="0">
                  <c:v>Positive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org'!$A$58:$A$66</c:f>
              <c:strCache>
                <c:ptCount val="9"/>
                <c:pt idx="0">
                  <c:v>My Personal Development Review (PDR) is a forum to recognise my potential and contribution</c:v>
                </c:pt>
                <c:pt idx="2">
                  <c:v>Senior leaders provide a clear vision of the overall direction of St Georges</c:v>
                </c:pt>
                <c:pt idx="4">
                  <c:v>I would still like to be working at St Georges in two years' time</c:v>
                </c:pt>
                <c:pt idx="6">
                  <c:v>I feel a strong sense of belonging to St George's</c:v>
                </c:pt>
                <c:pt idx="8">
                  <c:v>I receive regular and constructive feedback on my work / how I am doing</c:v>
                </c:pt>
              </c:strCache>
            </c:strRef>
          </c:cat>
          <c:val>
            <c:numRef>
              <c:f>'Whole org'!$B$58:$B$66</c:f>
              <c:numCache>
                <c:formatCode>General</c:formatCode>
                <c:ptCount val="9"/>
                <c:pt idx="0" formatCode="#%">
                  <c:v>0.47710843373493977</c:v>
                </c:pt>
                <c:pt idx="2" formatCode="#%">
                  <c:v>0.49878345498783455</c:v>
                </c:pt>
                <c:pt idx="4" formatCode="#%">
                  <c:v>0.53995157384987891</c:v>
                </c:pt>
                <c:pt idx="6" formatCode="#%">
                  <c:v>0.55392156862745101</c:v>
                </c:pt>
                <c:pt idx="8" formatCode="#%">
                  <c:v>0.58980582524271841</c:v>
                </c:pt>
              </c:numCache>
            </c:numRef>
          </c:val>
          <c:extLst>
            <c:ext xmlns:c16="http://schemas.microsoft.com/office/drawing/2014/chart" uri="{C3380CC4-5D6E-409C-BE32-E72D297353CC}">
              <c16:uniqueId val="{00000000-C652-4303-9AEC-C344E45DCBFD}"/>
            </c:ext>
          </c:extLst>
        </c:ser>
        <c:ser>
          <c:idx val="1"/>
          <c:order val="1"/>
          <c:tx>
            <c:strRef>
              <c:f>'Whole org'!$C$57</c:f>
              <c:strCache>
                <c:ptCount val="1"/>
                <c:pt idx="0">
                  <c:v>Neutral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org'!$A$58:$A$66</c:f>
              <c:strCache>
                <c:ptCount val="9"/>
                <c:pt idx="0">
                  <c:v>My Personal Development Review (PDR) is a forum to recognise my potential and contribution</c:v>
                </c:pt>
                <c:pt idx="2">
                  <c:v>Senior leaders provide a clear vision of the overall direction of St Georges</c:v>
                </c:pt>
                <c:pt idx="4">
                  <c:v>I would still like to be working at St Georges in two years' time</c:v>
                </c:pt>
                <c:pt idx="6">
                  <c:v>I feel a strong sense of belonging to St George's</c:v>
                </c:pt>
                <c:pt idx="8">
                  <c:v>I receive regular and constructive feedback on my work / how I am doing</c:v>
                </c:pt>
              </c:strCache>
            </c:strRef>
          </c:cat>
          <c:val>
            <c:numRef>
              <c:f>'Whole org'!$C$58:$C$66</c:f>
              <c:numCache>
                <c:formatCode>General</c:formatCode>
                <c:ptCount val="9"/>
                <c:pt idx="0" formatCode="#%">
                  <c:v>0.28915662650602408</c:v>
                </c:pt>
                <c:pt idx="2" formatCode="#%">
                  <c:v>0.27493917274939172</c:v>
                </c:pt>
                <c:pt idx="4" formatCode="#%">
                  <c:v>0.25423728813559321</c:v>
                </c:pt>
                <c:pt idx="6" formatCode="#%">
                  <c:v>0.26715686274509803</c:v>
                </c:pt>
                <c:pt idx="8" formatCode="#%">
                  <c:v>0.20631067961165048</c:v>
                </c:pt>
              </c:numCache>
            </c:numRef>
          </c:val>
          <c:extLst>
            <c:ext xmlns:c16="http://schemas.microsoft.com/office/drawing/2014/chart" uri="{C3380CC4-5D6E-409C-BE32-E72D297353CC}">
              <c16:uniqueId val="{00000001-C652-4303-9AEC-C344E45DCBFD}"/>
            </c:ext>
          </c:extLst>
        </c:ser>
        <c:ser>
          <c:idx val="2"/>
          <c:order val="2"/>
          <c:tx>
            <c:strRef>
              <c:f>'Whole org'!$D$57</c:f>
              <c:strCache>
                <c:ptCount val="1"/>
                <c:pt idx="0">
                  <c:v>Negative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'Whole org'!$A$58:$A$66</c:f>
              <c:strCache>
                <c:ptCount val="9"/>
                <c:pt idx="0">
                  <c:v>My Personal Development Review (PDR) is a forum to recognise my potential and contribution</c:v>
                </c:pt>
                <c:pt idx="2">
                  <c:v>Senior leaders provide a clear vision of the overall direction of St Georges</c:v>
                </c:pt>
                <c:pt idx="4">
                  <c:v>I would still like to be working at St Georges in two years' time</c:v>
                </c:pt>
                <c:pt idx="6">
                  <c:v>I feel a strong sense of belonging to St George's</c:v>
                </c:pt>
                <c:pt idx="8">
                  <c:v>I receive regular and constructive feedback on my work / how I am doing</c:v>
                </c:pt>
              </c:strCache>
            </c:strRef>
          </c:cat>
          <c:val>
            <c:numRef>
              <c:f>'Whole org'!$D$58:$D$66</c:f>
              <c:numCache>
                <c:formatCode>General</c:formatCode>
                <c:ptCount val="9"/>
                <c:pt idx="0" formatCode="#%">
                  <c:v>0.23373493975903614</c:v>
                </c:pt>
                <c:pt idx="2" formatCode="#%">
                  <c:v>0.22627737226277372</c:v>
                </c:pt>
                <c:pt idx="4" formatCode="#%">
                  <c:v>0.20581113801452788</c:v>
                </c:pt>
                <c:pt idx="6" formatCode="#%">
                  <c:v>0.17892156862745096</c:v>
                </c:pt>
                <c:pt idx="8" formatCode="#%">
                  <c:v>0.20388349514563106</c:v>
                </c:pt>
              </c:numCache>
            </c:numRef>
          </c:val>
          <c:extLst>
            <c:ext xmlns:c16="http://schemas.microsoft.com/office/drawing/2014/chart" uri="{C3380CC4-5D6E-409C-BE32-E72D297353CC}">
              <c16:uniqueId val="{00000002-C652-4303-9AEC-C344E45DCBFD}"/>
            </c:ext>
          </c:extLst>
        </c:ser>
        <c:dLbls>
          <c:dLblPos val="ctr"/>
          <c:showLegendKey val="0"/>
          <c:showVal val="1"/>
          <c:showCatName val="0"/>
          <c:showSerName val="0"/>
          <c:showPercent val="0"/>
          <c:showBubbleSize val="0"/>
        </c:dLbls>
        <c:gapWidth val="150"/>
        <c:overlap val="100"/>
        <c:axId val="454780144"/>
        <c:axId val="454780472"/>
      </c:barChart>
      <c:catAx>
        <c:axId val="454780144"/>
        <c:scaling>
          <c:orientation val="minMax"/>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4780472"/>
        <c:crosses val="autoZero"/>
        <c:auto val="1"/>
        <c:lblAlgn val="ctr"/>
        <c:lblOffset val="100"/>
        <c:noMultiLvlLbl val="0"/>
      </c:catAx>
      <c:valAx>
        <c:axId val="454780472"/>
        <c:scaling>
          <c:orientation val="minMax"/>
        </c:scaling>
        <c:delete val="1"/>
        <c:axPos val="b"/>
        <c:majorGridlines>
          <c:spPr>
            <a:ln w="9525" cap="flat" cmpd="sng" algn="ctr">
              <a:noFill/>
              <a:round/>
            </a:ln>
            <a:effectLst/>
          </c:spPr>
        </c:majorGridlines>
        <c:numFmt formatCode="0%" sourceLinked="1"/>
        <c:majorTickMark val="none"/>
        <c:minorTickMark val="none"/>
        <c:tickLblPos val="nextTo"/>
        <c:crossAx val="454780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AD6F4DB-9DCB-45CB-864E-06192051312C}" type="datetimeFigureOut">
              <a:rPr lang="en-GB" smtClean="0"/>
              <a:t>10/02/2022</a:t>
            </a:fld>
            <a:endParaRPr lang="en-GB"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4FAEC0A-3E06-4494-8870-4A706B669B9C}" type="slidenum">
              <a:rPr lang="en-GB" smtClean="0"/>
              <a:t>‹#›</a:t>
            </a:fld>
            <a:endParaRPr lang="en-GB" dirty="0"/>
          </a:p>
        </p:txBody>
      </p:sp>
    </p:spTree>
    <p:extLst>
      <p:ext uri="{BB962C8B-B14F-4D97-AF65-F5344CB8AC3E}">
        <p14:creationId xmlns:p14="http://schemas.microsoft.com/office/powerpoint/2010/main" val="937322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a:t>
            </a:fld>
            <a:endParaRPr lang="en-GB" dirty="0"/>
          </a:p>
        </p:txBody>
      </p:sp>
    </p:spTree>
    <p:extLst>
      <p:ext uri="{BB962C8B-B14F-4D97-AF65-F5344CB8AC3E}">
        <p14:creationId xmlns:p14="http://schemas.microsoft.com/office/powerpoint/2010/main" val="2032038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10</a:t>
            </a:fld>
            <a:endParaRPr lang="en-GB" dirty="0"/>
          </a:p>
        </p:txBody>
      </p:sp>
    </p:spTree>
    <p:extLst>
      <p:ext uri="{BB962C8B-B14F-4D97-AF65-F5344CB8AC3E}">
        <p14:creationId xmlns:p14="http://schemas.microsoft.com/office/powerpoint/2010/main" val="3595871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11</a:t>
            </a:fld>
            <a:endParaRPr lang="en-GB" dirty="0"/>
          </a:p>
        </p:txBody>
      </p:sp>
    </p:spTree>
    <p:extLst>
      <p:ext uri="{BB962C8B-B14F-4D97-AF65-F5344CB8AC3E}">
        <p14:creationId xmlns:p14="http://schemas.microsoft.com/office/powerpoint/2010/main" val="1500925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12</a:t>
            </a:fld>
            <a:endParaRPr lang="en-GB" dirty="0"/>
          </a:p>
        </p:txBody>
      </p:sp>
    </p:spTree>
    <p:extLst>
      <p:ext uri="{BB962C8B-B14F-4D97-AF65-F5344CB8AC3E}">
        <p14:creationId xmlns:p14="http://schemas.microsoft.com/office/powerpoint/2010/main" val="4119831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13</a:t>
            </a:fld>
            <a:endParaRPr lang="en-GB" dirty="0"/>
          </a:p>
        </p:txBody>
      </p:sp>
    </p:spTree>
    <p:extLst>
      <p:ext uri="{BB962C8B-B14F-4D97-AF65-F5344CB8AC3E}">
        <p14:creationId xmlns:p14="http://schemas.microsoft.com/office/powerpoint/2010/main" val="4053292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14</a:t>
            </a:fld>
            <a:endParaRPr lang="en-GB" dirty="0"/>
          </a:p>
        </p:txBody>
      </p:sp>
    </p:spTree>
    <p:extLst>
      <p:ext uri="{BB962C8B-B14F-4D97-AF65-F5344CB8AC3E}">
        <p14:creationId xmlns:p14="http://schemas.microsoft.com/office/powerpoint/2010/main" val="35800979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15</a:t>
            </a:fld>
            <a:endParaRPr lang="en-GB" dirty="0"/>
          </a:p>
        </p:txBody>
      </p:sp>
    </p:spTree>
    <p:extLst>
      <p:ext uri="{BB962C8B-B14F-4D97-AF65-F5344CB8AC3E}">
        <p14:creationId xmlns:p14="http://schemas.microsoft.com/office/powerpoint/2010/main" val="664330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4FAEC0A-3E06-4494-8870-4A706B669B9C}" type="slidenum">
              <a:rPr lang="en-GB" smtClean="0"/>
              <a:t>16</a:t>
            </a:fld>
            <a:endParaRPr lang="en-GB" dirty="0"/>
          </a:p>
        </p:txBody>
      </p:sp>
    </p:spTree>
    <p:extLst>
      <p:ext uri="{BB962C8B-B14F-4D97-AF65-F5344CB8AC3E}">
        <p14:creationId xmlns:p14="http://schemas.microsoft.com/office/powerpoint/2010/main" val="1545274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17</a:t>
            </a:fld>
            <a:endParaRPr lang="en-GB" dirty="0"/>
          </a:p>
        </p:txBody>
      </p:sp>
    </p:spTree>
    <p:extLst>
      <p:ext uri="{BB962C8B-B14F-4D97-AF65-F5344CB8AC3E}">
        <p14:creationId xmlns:p14="http://schemas.microsoft.com/office/powerpoint/2010/main" val="1118241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18</a:t>
            </a:fld>
            <a:endParaRPr lang="en-GB" dirty="0"/>
          </a:p>
        </p:txBody>
      </p:sp>
    </p:spTree>
    <p:extLst>
      <p:ext uri="{BB962C8B-B14F-4D97-AF65-F5344CB8AC3E}">
        <p14:creationId xmlns:p14="http://schemas.microsoft.com/office/powerpoint/2010/main" val="110988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19</a:t>
            </a:fld>
            <a:endParaRPr lang="en-GB" dirty="0"/>
          </a:p>
        </p:txBody>
      </p:sp>
    </p:spTree>
    <p:extLst>
      <p:ext uri="{BB962C8B-B14F-4D97-AF65-F5344CB8AC3E}">
        <p14:creationId xmlns:p14="http://schemas.microsoft.com/office/powerpoint/2010/main" val="1463243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2</a:t>
            </a:fld>
            <a:endParaRPr lang="en-GB" dirty="0"/>
          </a:p>
        </p:txBody>
      </p:sp>
    </p:spTree>
    <p:extLst>
      <p:ext uri="{BB962C8B-B14F-4D97-AF65-F5344CB8AC3E}">
        <p14:creationId xmlns:p14="http://schemas.microsoft.com/office/powerpoint/2010/main" val="15052336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4FAEC0A-3E06-4494-8870-4A706B669B9C}" type="slidenum">
              <a:rPr lang="en-GB" smtClean="0"/>
              <a:t>20</a:t>
            </a:fld>
            <a:endParaRPr lang="en-GB" dirty="0"/>
          </a:p>
        </p:txBody>
      </p:sp>
    </p:spTree>
    <p:extLst>
      <p:ext uri="{BB962C8B-B14F-4D97-AF65-F5344CB8AC3E}">
        <p14:creationId xmlns:p14="http://schemas.microsoft.com/office/powerpoint/2010/main" val="863862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3</a:t>
            </a:fld>
            <a:endParaRPr lang="en-GB" dirty="0"/>
          </a:p>
        </p:txBody>
      </p:sp>
    </p:spTree>
    <p:extLst>
      <p:ext uri="{BB962C8B-B14F-4D97-AF65-F5344CB8AC3E}">
        <p14:creationId xmlns:p14="http://schemas.microsoft.com/office/powerpoint/2010/main" val="2112361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4</a:t>
            </a:fld>
            <a:endParaRPr lang="en-GB" dirty="0"/>
          </a:p>
        </p:txBody>
      </p:sp>
    </p:spTree>
    <p:extLst>
      <p:ext uri="{BB962C8B-B14F-4D97-AF65-F5344CB8AC3E}">
        <p14:creationId xmlns:p14="http://schemas.microsoft.com/office/powerpoint/2010/main" val="1130707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5</a:t>
            </a:fld>
            <a:endParaRPr lang="en-GB" dirty="0"/>
          </a:p>
        </p:txBody>
      </p:sp>
    </p:spTree>
    <p:extLst>
      <p:ext uri="{BB962C8B-B14F-4D97-AF65-F5344CB8AC3E}">
        <p14:creationId xmlns:p14="http://schemas.microsoft.com/office/powerpoint/2010/main" val="517818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6</a:t>
            </a:fld>
            <a:endParaRPr lang="en-GB" dirty="0"/>
          </a:p>
        </p:txBody>
      </p:sp>
    </p:spTree>
    <p:extLst>
      <p:ext uri="{BB962C8B-B14F-4D97-AF65-F5344CB8AC3E}">
        <p14:creationId xmlns:p14="http://schemas.microsoft.com/office/powerpoint/2010/main" val="3526226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7</a:t>
            </a:fld>
            <a:endParaRPr lang="en-GB" dirty="0"/>
          </a:p>
        </p:txBody>
      </p:sp>
    </p:spTree>
    <p:extLst>
      <p:ext uri="{BB962C8B-B14F-4D97-AF65-F5344CB8AC3E}">
        <p14:creationId xmlns:p14="http://schemas.microsoft.com/office/powerpoint/2010/main" val="2133369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8</a:t>
            </a:fld>
            <a:endParaRPr lang="en-GB" dirty="0"/>
          </a:p>
        </p:txBody>
      </p:sp>
    </p:spTree>
    <p:extLst>
      <p:ext uri="{BB962C8B-B14F-4D97-AF65-F5344CB8AC3E}">
        <p14:creationId xmlns:p14="http://schemas.microsoft.com/office/powerpoint/2010/main" val="3687542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FAEC0A-3E06-4494-8870-4A706B669B9C}" type="slidenum">
              <a:rPr lang="en-GB" smtClean="0"/>
              <a:t>9</a:t>
            </a:fld>
            <a:endParaRPr lang="en-GB" dirty="0"/>
          </a:p>
        </p:txBody>
      </p:sp>
    </p:spTree>
    <p:extLst>
      <p:ext uri="{BB962C8B-B14F-4D97-AF65-F5344CB8AC3E}">
        <p14:creationId xmlns:p14="http://schemas.microsoft.com/office/powerpoint/2010/main" val="1830090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831995"/>
            <a:ext cx="7772400" cy="831900"/>
          </a:xfrm>
          <a:prstGeom prst="rect">
            <a:avLst/>
          </a:prstGeom>
        </p:spPr>
        <p:txBody>
          <a:bodyPr/>
          <a:lstStyle>
            <a:lvl1pPr algn="l">
              <a:defRPr sz="3200" b="1" i="0">
                <a:solidFill>
                  <a:srgbClr val="002F6C"/>
                </a:solidFill>
                <a:latin typeface="Arial Bold"/>
                <a:cs typeface="Arial Bold"/>
              </a:defRPr>
            </a:lvl1pPr>
          </a:lstStyle>
          <a:p>
            <a:r>
              <a:rPr lang="en-GB" dirty="0"/>
              <a:t>Title: Click here</a:t>
            </a:r>
            <a:endParaRPr lang="en-US" dirty="0"/>
          </a:p>
        </p:txBody>
      </p:sp>
      <p:sp>
        <p:nvSpPr>
          <p:cNvPr id="3" name="Subtitle 2"/>
          <p:cNvSpPr>
            <a:spLocks noGrp="1"/>
          </p:cNvSpPr>
          <p:nvPr>
            <p:ph type="subTitle" idx="1" hasCustomPrompt="1"/>
          </p:nvPr>
        </p:nvSpPr>
        <p:spPr>
          <a:xfrm>
            <a:off x="685800" y="3600452"/>
            <a:ext cx="7086600" cy="930741"/>
          </a:xfrm>
          <a:prstGeom prst="rect">
            <a:avLst/>
          </a:prstGeom>
        </p:spPr>
        <p:txBody>
          <a:bodyPr/>
          <a:lstStyle>
            <a:lvl1pPr marL="0" indent="0" algn="l">
              <a:buNone/>
              <a:defRPr b="0">
                <a:solidFill>
                  <a:srgbClr val="002F6C"/>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Sub title: Click here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F18636-D7E7-B24D-978F-8968D8F23767}" type="slidenum">
              <a:rPr lang="en-US" smtClean="0"/>
              <a:t>‹#›</a:t>
            </a:fld>
            <a:endParaRPr lang="en-US" dirty="0"/>
          </a:p>
        </p:txBody>
      </p:sp>
      <p:sp>
        <p:nvSpPr>
          <p:cNvPr id="8" name="Text Placeholder 7"/>
          <p:cNvSpPr>
            <a:spLocks noGrp="1"/>
          </p:cNvSpPr>
          <p:nvPr>
            <p:ph type="body" sz="quarter" idx="13" hasCustomPrompt="1"/>
          </p:nvPr>
        </p:nvSpPr>
        <p:spPr>
          <a:xfrm>
            <a:off x="685801" y="4595551"/>
            <a:ext cx="4752975" cy="620183"/>
          </a:xfrm>
          <a:prstGeom prst="rect">
            <a:avLst/>
          </a:prstGeom>
        </p:spPr>
        <p:txBody>
          <a:bodyPr vert="horz"/>
          <a:lstStyle>
            <a:lvl1pPr>
              <a:defRPr sz="2000" b="0"/>
            </a:lvl1pPr>
          </a:lstStyle>
          <a:p>
            <a:pPr lvl="0"/>
            <a:r>
              <a:rPr lang="en-US" dirty="0"/>
              <a:t>Date / Name</a:t>
            </a:r>
          </a:p>
        </p:txBody>
      </p:sp>
    </p:spTree>
    <p:extLst>
      <p:ext uri="{BB962C8B-B14F-4D97-AF65-F5344CB8AC3E}">
        <p14:creationId xmlns:p14="http://schemas.microsoft.com/office/powerpoint/2010/main" val="398323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pictur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662662"/>
            <a:ext cx="7772400" cy="831900"/>
          </a:xfrm>
          <a:prstGeom prst="rect">
            <a:avLst/>
          </a:prstGeom>
        </p:spPr>
        <p:txBody>
          <a:bodyPr/>
          <a:lstStyle>
            <a:lvl1pPr algn="l">
              <a:defRPr sz="3200" b="1" i="0">
                <a:solidFill>
                  <a:srgbClr val="002F6C"/>
                </a:solidFill>
                <a:latin typeface="Arial Bold"/>
                <a:cs typeface="Arial Bold"/>
              </a:defRPr>
            </a:lvl1pPr>
          </a:lstStyle>
          <a:p>
            <a:r>
              <a:rPr lang="en-GB" dirty="0"/>
              <a:t>Title: Click here</a:t>
            </a:r>
            <a:endParaRPr lang="en-US" dirty="0"/>
          </a:p>
        </p:txBody>
      </p:sp>
      <p:sp>
        <p:nvSpPr>
          <p:cNvPr id="3" name="Subtitle 2"/>
          <p:cNvSpPr>
            <a:spLocks noGrp="1"/>
          </p:cNvSpPr>
          <p:nvPr>
            <p:ph type="subTitle" idx="1" hasCustomPrompt="1"/>
          </p:nvPr>
        </p:nvSpPr>
        <p:spPr>
          <a:xfrm>
            <a:off x="685800" y="3600452"/>
            <a:ext cx="7086600" cy="930741"/>
          </a:xfrm>
          <a:prstGeom prst="rect">
            <a:avLst/>
          </a:prstGeom>
        </p:spPr>
        <p:txBody>
          <a:bodyPr/>
          <a:lstStyle>
            <a:lvl1pPr marL="0" indent="0" algn="l">
              <a:buNone/>
              <a:defRPr b="0">
                <a:solidFill>
                  <a:srgbClr val="002F6C"/>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Sub title: Click here</a:t>
            </a:r>
            <a:endParaRPr lang="en-US" dirty="0"/>
          </a:p>
        </p:txBody>
      </p:sp>
      <p:sp>
        <p:nvSpPr>
          <p:cNvPr id="8" name="Text Placeholder 7"/>
          <p:cNvSpPr>
            <a:spLocks noGrp="1"/>
          </p:cNvSpPr>
          <p:nvPr>
            <p:ph type="body" sz="quarter" idx="13" hasCustomPrompt="1"/>
          </p:nvPr>
        </p:nvSpPr>
        <p:spPr>
          <a:xfrm>
            <a:off x="685801" y="4595551"/>
            <a:ext cx="4752975" cy="620183"/>
          </a:xfrm>
          <a:prstGeom prst="rect">
            <a:avLst/>
          </a:prstGeom>
        </p:spPr>
        <p:txBody>
          <a:bodyPr vert="horz"/>
          <a:lstStyle>
            <a:lvl1pPr marL="0" indent="0">
              <a:buFontTx/>
              <a:buNone/>
              <a:defRPr sz="2000" b="0">
                <a:solidFill>
                  <a:srgbClr val="002F6C"/>
                </a:solidFill>
                <a:latin typeface="Arial"/>
                <a:cs typeface="Arial"/>
              </a:defRPr>
            </a:lvl1pPr>
          </a:lstStyle>
          <a:p>
            <a:pPr lvl="0"/>
            <a:r>
              <a:rPr lang="en-US" dirty="0"/>
              <a:t>Date / Name</a:t>
            </a:r>
          </a:p>
        </p:txBody>
      </p:sp>
      <p:sp>
        <p:nvSpPr>
          <p:cNvPr id="11" name="Picture Placeholder 10"/>
          <p:cNvSpPr>
            <a:spLocks noGrp="1"/>
          </p:cNvSpPr>
          <p:nvPr>
            <p:ph type="pic" sz="quarter" idx="14"/>
          </p:nvPr>
        </p:nvSpPr>
        <p:spPr>
          <a:xfrm>
            <a:off x="361950" y="304801"/>
            <a:ext cx="8502650" cy="6180667"/>
          </a:xfrm>
          <a:prstGeom prst="rect">
            <a:avLst/>
          </a:prstGeom>
        </p:spPr>
        <p:txBody>
          <a:bodyPr vert="horz"/>
          <a:lstStyle/>
          <a:p>
            <a:r>
              <a:rPr lang="en-US" dirty="0"/>
              <a:t>Click icon to add picture</a:t>
            </a:r>
          </a:p>
        </p:txBody>
      </p:sp>
    </p:spTree>
    <p:extLst>
      <p:ext uri="{BB962C8B-B14F-4D97-AF65-F5344CB8AC3E}">
        <p14:creationId xmlns:p14="http://schemas.microsoft.com/office/powerpoint/2010/main" val="380972093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ody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5F18636-D7E7-B24D-978F-8968D8F23767}" type="slidenum">
              <a:rPr lang="en-US" smtClean="0"/>
              <a:t>‹#›</a:t>
            </a:fld>
            <a:endParaRPr lang="en-US" dirty="0"/>
          </a:p>
        </p:txBody>
      </p:sp>
      <p:sp>
        <p:nvSpPr>
          <p:cNvPr id="11" name="Text Placeholder 10"/>
          <p:cNvSpPr>
            <a:spLocks noGrp="1"/>
          </p:cNvSpPr>
          <p:nvPr>
            <p:ph type="body" sz="quarter" idx="13"/>
          </p:nvPr>
        </p:nvSpPr>
        <p:spPr>
          <a:xfrm>
            <a:off x="666750" y="1572460"/>
            <a:ext cx="8020050" cy="766272"/>
          </a:xfrm>
          <a:prstGeom prst="rect">
            <a:avLst/>
          </a:prstGeom>
        </p:spPr>
        <p:txBody>
          <a:bodyPr vert="horz"/>
          <a:lstStyle>
            <a:lvl1pPr>
              <a:defRPr sz="2400"/>
            </a:lvl1pPr>
          </a:lstStyle>
          <a:p>
            <a:pPr lvl="0"/>
            <a:r>
              <a:rPr lang="en-US"/>
              <a:t>Edit Master text styles</a:t>
            </a:r>
          </a:p>
        </p:txBody>
      </p:sp>
      <p:sp>
        <p:nvSpPr>
          <p:cNvPr id="14" name="Text Placeholder 13"/>
          <p:cNvSpPr>
            <a:spLocks noGrp="1"/>
          </p:cNvSpPr>
          <p:nvPr>
            <p:ph type="body" sz="quarter" idx="14"/>
          </p:nvPr>
        </p:nvSpPr>
        <p:spPr>
          <a:xfrm>
            <a:off x="666750" y="2446641"/>
            <a:ext cx="8020050" cy="2652184"/>
          </a:xfrm>
          <a:prstGeom prst="rect">
            <a:avLst/>
          </a:prstGeom>
        </p:spPr>
        <p:txBody>
          <a:bodyPr vert="horz"/>
          <a:lstStyle>
            <a:lvl1pPr marL="342900" indent="-342900">
              <a:buClr>
                <a:srgbClr val="002F6C"/>
              </a:buClr>
              <a:buFont typeface="Wingdings" charset="2"/>
              <a:buChar char="§"/>
              <a:defRPr sz="2000" b="0">
                <a:solidFill>
                  <a:schemeClr val="tx1"/>
                </a:solidFill>
                <a:latin typeface="Arial"/>
                <a:cs typeface="Arial"/>
              </a:defRPr>
            </a:lvl1pPr>
          </a:lstStyle>
          <a:p>
            <a:pPr lvl="0"/>
            <a:r>
              <a:rPr lang="en-US"/>
              <a:t>Edit Master text styles</a:t>
            </a:r>
          </a:p>
        </p:txBody>
      </p:sp>
      <p:cxnSp>
        <p:nvCxnSpPr>
          <p:cNvPr id="16" name="Straight Connector 15"/>
          <p:cNvCxnSpPr/>
          <p:nvPr userDrawn="1"/>
        </p:nvCxnSpPr>
        <p:spPr>
          <a:xfrm>
            <a:off x="0" y="6356351"/>
            <a:ext cx="9144000" cy="0"/>
          </a:xfrm>
          <a:prstGeom prst="line">
            <a:avLst/>
          </a:prstGeom>
          <a:ln w="12700" cmpd="sng">
            <a:solidFill>
              <a:srgbClr val="002F6C"/>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5"/>
          </p:nvPr>
        </p:nvSpPr>
        <p:spPr>
          <a:xfrm>
            <a:off x="666750" y="6440742"/>
            <a:ext cx="3814193" cy="372533"/>
          </a:xfrm>
          <a:prstGeom prst="rect">
            <a:avLst/>
          </a:prstGeom>
        </p:spPr>
        <p:txBody>
          <a:bodyPr vert="horz"/>
          <a:lstStyle>
            <a:lvl1pPr>
              <a:defRPr sz="1050" b="0" baseline="0">
                <a:solidFill>
                  <a:srgbClr val="000000"/>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310238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text with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5F18636-D7E7-B24D-978F-8968D8F23767}" type="slidenum">
              <a:rPr lang="en-US" smtClean="0"/>
              <a:t>‹#›</a:t>
            </a:fld>
            <a:endParaRPr lang="en-US" dirty="0"/>
          </a:p>
        </p:txBody>
      </p:sp>
      <p:sp>
        <p:nvSpPr>
          <p:cNvPr id="11" name="Text Placeholder 10"/>
          <p:cNvSpPr>
            <a:spLocks noGrp="1"/>
          </p:cNvSpPr>
          <p:nvPr>
            <p:ph type="body" sz="quarter" idx="13"/>
          </p:nvPr>
        </p:nvSpPr>
        <p:spPr>
          <a:xfrm>
            <a:off x="666750" y="1572460"/>
            <a:ext cx="3562350" cy="766272"/>
          </a:xfrm>
          <a:prstGeom prst="rect">
            <a:avLst/>
          </a:prstGeom>
        </p:spPr>
        <p:txBody>
          <a:bodyPr vert="horz"/>
          <a:lstStyle>
            <a:lvl1pPr>
              <a:defRPr sz="2400"/>
            </a:lvl1pPr>
          </a:lstStyle>
          <a:p>
            <a:pPr lvl="0"/>
            <a:r>
              <a:rPr lang="en-US"/>
              <a:t>Edit Master text styles</a:t>
            </a:r>
          </a:p>
        </p:txBody>
      </p:sp>
      <p:sp>
        <p:nvSpPr>
          <p:cNvPr id="14" name="Text Placeholder 13"/>
          <p:cNvSpPr>
            <a:spLocks noGrp="1"/>
          </p:cNvSpPr>
          <p:nvPr>
            <p:ph type="body" sz="quarter" idx="14"/>
          </p:nvPr>
        </p:nvSpPr>
        <p:spPr>
          <a:xfrm>
            <a:off x="666750" y="2522841"/>
            <a:ext cx="3562350" cy="3522360"/>
          </a:xfrm>
          <a:prstGeom prst="rect">
            <a:avLst/>
          </a:prstGeom>
        </p:spPr>
        <p:txBody>
          <a:bodyPr vert="horz"/>
          <a:lstStyle>
            <a:lvl1pPr marL="342900" indent="-342900">
              <a:buClr>
                <a:srgbClr val="002F6C"/>
              </a:buClr>
              <a:buFont typeface="Wingdings" charset="2"/>
              <a:buChar char="§"/>
              <a:defRPr sz="2000" b="0">
                <a:solidFill>
                  <a:schemeClr val="tx1"/>
                </a:solidFill>
                <a:latin typeface="Arial"/>
                <a:cs typeface="Arial"/>
              </a:defRPr>
            </a:lvl1pPr>
          </a:lstStyle>
          <a:p>
            <a:pPr lvl="0"/>
            <a:r>
              <a:rPr lang="en-US"/>
              <a:t>Edit Master text styles</a:t>
            </a:r>
          </a:p>
        </p:txBody>
      </p:sp>
      <p:cxnSp>
        <p:nvCxnSpPr>
          <p:cNvPr id="16" name="Straight Connector 15"/>
          <p:cNvCxnSpPr/>
          <p:nvPr userDrawn="1"/>
        </p:nvCxnSpPr>
        <p:spPr>
          <a:xfrm>
            <a:off x="0" y="6356351"/>
            <a:ext cx="9144000" cy="0"/>
          </a:xfrm>
          <a:prstGeom prst="line">
            <a:avLst/>
          </a:prstGeom>
          <a:ln w="12700" cmpd="sng">
            <a:solidFill>
              <a:srgbClr val="002F6C"/>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5"/>
          </p:nvPr>
        </p:nvSpPr>
        <p:spPr>
          <a:xfrm>
            <a:off x="666750" y="6440742"/>
            <a:ext cx="3814193" cy="372533"/>
          </a:xfrm>
          <a:prstGeom prst="rect">
            <a:avLst/>
          </a:prstGeom>
        </p:spPr>
        <p:txBody>
          <a:bodyPr vert="horz"/>
          <a:lstStyle>
            <a:lvl1pPr>
              <a:defRPr sz="1050" b="0" baseline="0">
                <a:solidFill>
                  <a:srgbClr val="000000"/>
                </a:solidFill>
                <a:latin typeface="Arial"/>
                <a:cs typeface="Arial"/>
              </a:defRPr>
            </a:lvl1pPr>
          </a:lstStyle>
          <a:p>
            <a:pPr lvl="0"/>
            <a:r>
              <a:rPr lang="en-US"/>
              <a:t>Edit Master text styles</a:t>
            </a:r>
          </a:p>
        </p:txBody>
      </p:sp>
      <p:sp>
        <p:nvSpPr>
          <p:cNvPr id="3" name="Picture Placeholder 2"/>
          <p:cNvSpPr>
            <a:spLocks noGrp="1"/>
          </p:cNvSpPr>
          <p:nvPr>
            <p:ph type="pic" sz="quarter" idx="16"/>
          </p:nvPr>
        </p:nvSpPr>
        <p:spPr>
          <a:xfrm>
            <a:off x="4432300" y="1572685"/>
            <a:ext cx="4495800" cy="4472516"/>
          </a:xfrm>
          <a:prstGeom prst="rect">
            <a:avLst/>
          </a:prstGeom>
        </p:spPr>
        <p:txBody>
          <a:bodyPr vert="horz"/>
          <a:lstStyle>
            <a:lvl1pPr>
              <a:defRPr sz="1800"/>
            </a:lvl1pPr>
          </a:lstStyle>
          <a:p>
            <a:r>
              <a:rPr lang="en-US" dirty="0"/>
              <a:t>Click icon to add picture</a:t>
            </a:r>
          </a:p>
        </p:txBody>
      </p:sp>
    </p:spTree>
    <p:extLst>
      <p:ext uri="{BB962C8B-B14F-4D97-AF65-F5344CB8AC3E}">
        <p14:creationId xmlns:p14="http://schemas.microsoft.com/office/powerpoint/2010/main" val="2953035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ue title slide">
    <p:bg>
      <p:bgPr>
        <a:solidFill>
          <a:srgbClr val="002F6C"/>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831995"/>
            <a:ext cx="7772400" cy="831900"/>
          </a:xfrm>
          <a:prstGeom prst="rect">
            <a:avLst/>
          </a:prstGeom>
        </p:spPr>
        <p:txBody>
          <a:bodyPr/>
          <a:lstStyle>
            <a:lvl1pPr algn="l">
              <a:defRPr sz="3200" b="1" i="0">
                <a:solidFill>
                  <a:schemeClr val="tx1"/>
                </a:solidFill>
                <a:latin typeface="Arial Bold"/>
                <a:cs typeface="Arial Bold"/>
              </a:defRPr>
            </a:lvl1pPr>
          </a:lstStyle>
          <a:p>
            <a:r>
              <a:rPr lang="en-GB" dirty="0"/>
              <a:t>Title: Click here</a:t>
            </a:r>
            <a:endParaRPr lang="en-US" dirty="0"/>
          </a:p>
        </p:txBody>
      </p:sp>
      <p:sp>
        <p:nvSpPr>
          <p:cNvPr id="3" name="Subtitle 2"/>
          <p:cNvSpPr>
            <a:spLocks noGrp="1"/>
          </p:cNvSpPr>
          <p:nvPr>
            <p:ph type="subTitle" idx="1" hasCustomPrompt="1"/>
          </p:nvPr>
        </p:nvSpPr>
        <p:spPr>
          <a:xfrm>
            <a:off x="685800" y="3600452"/>
            <a:ext cx="7086600" cy="930741"/>
          </a:xfrm>
          <a:prstGeom prst="rect">
            <a:avLst/>
          </a:prstGeom>
        </p:spPr>
        <p:txBody>
          <a:bodyPr/>
          <a:lstStyle>
            <a:lvl1pPr marL="0" indent="0" algn="l">
              <a:buNone/>
              <a:defRPr b="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Sub title: Click here</a:t>
            </a:r>
            <a:endParaRPr lang="en-US" dirty="0"/>
          </a:p>
        </p:txBody>
      </p:sp>
      <p:sp>
        <p:nvSpPr>
          <p:cNvPr id="8" name="Text Placeholder 7"/>
          <p:cNvSpPr>
            <a:spLocks noGrp="1"/>
          </p:cNvSpPr>
          <p:nvPr>
            <p:ph type="body" sz="quarter" idx="13" hasCustomPrompt="1"/>
          </p:nvPr>
        </p:nvSpPr>
        <p:spPr>
          <a:xfrm>
            <a:off x="685801" y="4595551"/>
            <a:ext cx="4752975" cy="620183"/>
          </a:xfrm>
          <a:prstGeom prst="rect">
            <a:avLst/>
          </a:prstGeom>
        </p:spPr>
        <p:txBody>
          <a:bodyPr vert="horz"/>
          <a:lstStyle>
            <a:lvl1pPr marL="0" indent="0">
              <a:buFontTx/>
              <a:buNone/>
              <a:defRPr sz="2000" b="0">
                <a:latin typeface="Arial"/>
                <a:cs typeface="Arial"/>
              </a:defRPr>
            </a:lvl1pPr>
          </a:lstStyle>
          <a:p>
            <a:pPr lvl="0"/>
            <a:r>
              <a:rPr lang="en-US" dirty="0"/>
              <a:t>Date / Name</a:t>
            </a:r>
          </a:p>
        </p:txBody>
      </p:sp>
      <p:pic>
        <p:nvPicPr>
          <p:cNvPr id="4" name="Picture 3" descr="StG_WO.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78650" y="459138"/>
            <a:ext cx="1634417" cy="937862"/>
          </a:xfrm>
          <a:prstGeom prst="rect">
            <a:avLst/>
          </a:prstGeom>
        </p:spPr>
      </p:pic>
    </p:spTree>
    <p:extLst>
      <p:ext uri="{BB962C8B-B14F-4D97-AF65-F5344CB8AC3E}">
        <p14:creationId xmlns:p14="http://schemas.microsoft.com/office/powerpoint/2010/main" val="4106632972"/>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ue divider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Tree>
    <p:extLst>
      <p:ext uri="{BB962C8B-B14F-4D97-AF65-F5344CB8AC3E}">
        <p14:creationId xmlns:p14="http://schemas.microsoft.com/office/powerpoint/2010/main" val="338748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een divider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Tree>
    <p:extLst>
      <p:ext uri="{BB962C8B-B14F-4D97-AF65-F5344CB8AC3E}">
        <p14:creationId xmlns:p14="http://schemas.microsoft.com/office/powerpoint/2010/main" val="462386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rgundy divider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Tree>
    <p:extLst>
      <p:ext uri="{BB962C8B-B14F-4D97-AF65-F5344CB8AC3E}">
        <p14:creationId xmlns:p14="http://schemas.microsoft.com/office/powerpoint/2010/main" val="6948673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8BD38-D03E-C541-9923-BDDC40D861C2}" type="datetimeFigureOut">
              <a:rPr lang="en-US" smtClean="0"/>
              <a:t>2/10/2022</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F18636-D7E7-B24D-978F-8968D8F23767}" type="slidenum">
              <a:rPr lang="en-US" smtClean="0"/>
              <a:t>‹#›</a:t>
            </a:fld>
            <a:endParaRPr lang="en-US" dirty="0"/>
          </a:p>
        </p:txBody>
      </p:sp>
      <p:pic>
        <p:nvPicPr>
          <p:cNvPr id="2" name="Picture 1" descr="RGB.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78600" y="285750"/>
            <a:ext cx="2108200" cy="990600"/>
          </a:xfrm>
          <a:prstGeom prst="rect">
            <a:avLst/>
          </a:prstGeom>
        </p:spPr>
      </p:pic>
    </p:spTree>
    <p:extLst>
      <p:ext uri="{BB962C8B-B14F-4D97-AF65-F5344CB8AC3E}">
        <p14:creationId xmlns:p14="http://schemas.microsoft.com/office/powerpoint/2010/main" val="4135904878"/>
      </p:ext>
    </p:extLst>
  </p:cSld>
  <p:clrMap bg1="lt1" tx1="dk1" bg2="lt2" tx2="dk2" accent1="accent1" accent2="accent2" accent3="accent3" accent4="accent4" accent5="accent5" accent6="accent6" hlink="hlink" folHlink="folHlink"/>
  <p:sldLayoutIdLst>
    <p:sldLayoutId id="2147483666" r:id="rId1"/>
    <p:sldLayoutId id="2147483705" r:id="rId2"/>
    <p:sldLayoutId id="2147483686" r:id="rId3"/>
    <p:sldLayoutId id="2147483689"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Tx/>
        <a:buNone/>
        <a:defRPr sz="3200" b="1" i="0" kern="1200">
          <a:solidFill>
            <a:srgbClr val="002F6C"/>
          </a:solidFill>
          <a:latin typeface="Arial Bold"/>
          <a:ea typeface="+mn-ea"/>
          <a:cs typeface="Arial Bold"/>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4374666"/>
      </p:ext>
    </p:extLst>
  </p:cSld>
  <p:clrMap bg1="lt1" tx1="dk1" bg2="lt2" tx2="dk2" accent1="accent1" accent2="accent2" accent3="accent3" accent4="accent4" accent5="accent5" accent6="accent6" hlink="hlink" folHlink="folHlink"/>
  <p:sldLayoutIdLst>
    <p:sldLayoutId id="2147483704"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5962" y="376537"/>
            <a:ext cx="1631988" cy="1022451"/>
          </a:xfrm>
          <a:prstGeom prst="rect">
            <a:avLst/>
          </a:prstGeom>
        </p:spPr>
      </p:pic>
    </p:spTree>
    <p:extLst>
      <p:ext uri="{BB962C8B-B14F-4D97-AF65-F5344CB8AC3E}">
        <p14:creationId xmlns:p14="http://schemas.microsoft.com/office/powerpoint/2010/main" val="3827841442"/>
      </p:ext>
    </p:extLst>
  </p:cSld>
  <p:clrMap bg1="lt1" tx1="dk1" bg2="lt2" tx2="dk2" accent1="accent1" accent2="accent2" accent3="accent3" accent4="accent4" accent5="accent5" accent6="accent6" hlink="hlink" folHlink="folHlink"/>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002F6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Tree>
    <p:extLst>
      <p:ext uri="{BB962C8B-B14F-4D97-AF65-F5344CB8AC3E}">
        <p14:creationId xmlns:p14="http://schemas.microsoft.com/office/powerpoint/2010/main" val="1871494568"/>
      </p:ext>
    </p:extLst>
  </p:cSld>
  <p:clrMap bg1="lt1" tx1="dk1" bg2="lt2" tx2="dk2" accent1="accent1" accent2="accent2" accent3="accent3" accent4="accent4" accent5="accent5" accent6="accent6" hlink="hlink" folHlink="folHlink"/>
  <p:sldLayoutIdLst>
    <p:sldLayoutId id="2147483681" r:id="rId1"/>
  </p:sldLayoutIdLst>
  <p:txStyles>
    <p:titleStyle>
      <a:lvl1pPr algn="l" defTabSz="457200" rtl="0" eaLnBrk="1" latinLnBrk="0" hangingPunct="1">
        <a:spcBef>
          <a:spcPct val="0"/>
        </a:spcBef>
        <a:buNone/>
        <a:defRPr sz="2400" b="1" i="0" kern="1200">
          <a:solidFill>
            <a:schemeClr val="bg1"/>
          </a:solidFill>
          <a:latin typeface="Arial Bold"/>
          <a:ea typeface="+mj-ea"/>
          <a:cs typeface="Arial Bold"/>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00B37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Tree>
    <p:extLst>
      <p:ext uri="{BB962C8B-B14F-4D97-AF65-F5344CB8AC3E}">
        <p14:creationId xmlns:p14="http://schemas.microsoft.com/office/powerpoint/2010/main" val="3225799174"/>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457200" rtl="0" eaLnBrk="1" latinLnBrk="0" hangingPunct="1">
        <a:spcBef>
          <a:spcPct val="0"/>
        </a:spcBef>
        <a:buNone/>
        <a:defRPr sz="2400" b="1" i="0" kern="1200">
          <a:solidFill>
            <a:schemeClr val="bg1"/>
          </a:solidFill>
          <a:latin typeface="Arial Bold"/>
          <a:ea typeface="+mj-ea"/>
          <a:cs typeface="Arial Bold"/>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7C28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20905136"/>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457200" rtl="0" eaLnBrk="1" latinLnBrk="0" hangingPunct="1">
        <a:spcBef>
          <a:spcPct val="0"/>
        </a:spcBef>
        <a:buNone/>
        <a:defRPr sz="2400" b="1" i="0" kern="1200">
          <a:solidFill>
            <a:schemeClr val="bg1"/>
          </a:solidFill>
          <a:latin typeface="Arial Bold"/>
          <a:ea typeface="+mj-ea"/>
          <a:cs typeface="Arial Bold"/>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Staff Pulse Survey 2021</a:t>
            </a:r>
          </a:p>
        </p:txBody>
      </p:sp>
      <p:sp>
        <p:nvSpPr>
          <p:cNvPr id="3" name="Subtitle 2"/>
          <p:cNvSpPr>
            <a:spLocks noGrp="1"/>
          </p:cNvSpPr>
          <p:nvPr>
            <p:ph type="subTitle" idx="1"/>
          </p:nvPr>
        </p:nvSpPr>
        <p:spPr/>
        <p:txBody>
          <a:bodyPr/>
          <a:lstStyle/>
          <a:p>
            <a:r>
              <a:rPr lang="en-US" dirty="0"/>
              <a:t>Results Presentation</a:t>
            </a:r>
          </a:p>
        </p:txBody>
      </p:sp>
      <p:sp>
        <p:nvSpPr>
          <p:cNvPr id="4" name="Text Placeholder 3"/>
          <p:cNvSpPr>
            <a:spLocks noGrp="1"/>
          </p:cNvSpPr>
          <p:nvPr>
            <p:ph type="body" sz="quarter" idx="13"/>
          </p:nvPr>
        </p:nvSpPr>
        <p:spPr>
          <a:xfrm>
            <a:off x="685801" y="4595551"/>
            <a:ext cx="6345314" cy="620183"/>
          </a:xfrm>
        </p:spPr>
        <p:txBody>
          <a:bodyPr/>
          <a:lstStyle/>
          <a:p>
            <a:r>
              <a:rPr lang="en-US" dirty="0"/>
              <a:t>10 February 2022 </a:t>
            </a:r>
          </a:p>
          <a:p>
            <a:r>
              <a:rPr lang="en-US" dirty="0"/>
              <a:t>Jenny Winters, Director of HR&amp;OD</a:t>
            </a:r>
          </a:p>
        </p:txBody>
      </p:sp>
    </p:spTree>
    <p:extLst>
      <p:ext uri="{BB962C8B-B14F-4D97-AF65-F5344CB8AC3E}">
        <p14:creationId xmlns:p14="http://schemas.microsoft.com/office/powerpoint/2010/main" val="1251570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83721D27-1754-4074-B21B-B56EF566A414}"/>
              </a:ext>
            </a:extLst>
          </p:cNvPr>
          <p:cNvGraphicFramePr>
            <a:graphicFrameLocks/>
          </p:cNvGraphicFramePr>
          <p:nvPr>
            <p:extLst>
              <p:ext uri="{D42A27DB-BD31-4B8C-83A1-F6EECF244321}">
                <p14:modId xmlns:p14="http://schemas.microsoft.com/office/powerpoint/2010/main" val="414155661"/>
              </p:ext>
            </p:extLst>
          </p:nvPr>
        </p:nvGraphicFramePr>
        <p:xfrm>
          <a:off x="532964" y="2491792"/>
          <a:ext cx="7465817" cy="3654483"/>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3"/>
          </p:nvPr>
        </p:nvSpPr>
        <p:spPr/>
        <p:txBody>
          <a:bodyPr/>
          <a:lstStyle/>
          <a:p>
            <a:r>
              <a:rPr lang="en-US" dirty="0"/>
              <a:t>Bottom 5 questions</a:t>
            </a:r>
          </a:p>
        </p:txBody>
      </p:sp>
      <p:sp>
        <p:nvSpPr>
          <p:cNvPr id="12" name="TextBox 11">
            <a:extLst>
              <a:ext uri="{FF2B5EF4-FFF2-40B4-BE49-F238E27FC236}">
                <a16:creationId xmlns:a16="http://schemas.microsoft.com/office/drawing/2014/main" id="{BE0D3117-79A7-47F4-AEBF-A6A3A31D189D}"/>
              </a:ext>
            </a:extLst>
          </p:cNvPr>
          <p:cNvSpPr txBox="1"/>
          <p:nvPr/>
        </p:nvSpPr>
        <p:spPr>
          <a:xfrm>
            <a:off x="7998781" y="2307126"/>
            <a:ext cx="652743" cy="369332"/>
          </a:xfrm>
          <a:prstGeom prst="rect">
            <a:avLst/>
          </a:prstGeom>
          <a:noFill/>
        </p:spPr>
        <p:txBody>
          <a:bodyPr wrap="none" rtlCol="0">
            <a:spAutoFit/>
          </a:bodyPr>
          <a:lstStyle/>
          <a:p>
            <a:r>
              <a:rPr lang="en-GB" dirty="0"/>
              <a:t>2019</a:t>
            </a:r>
            <a:endParaRPr lang="en-GB" sz="1400" dirty="0"/>
          </a:p>
        </p:txBody>
      </p:sp>
      <p:sp>
        <p:nvSpPr>
          <p:cNvPr id="13" name="TextBox 12">
            <a:extLst>
              <a:ext uri="{FF2B5EF4-FFF2-40B4-BE49-F238E27FC236}">
                <a16:creationId xmlns:a16="http://schemas.microsoft.com/office/drawing/2014/main" id="{E947B7AC-11DE-4EBD-BDC9-F14A978F84B9}"/>
              </a:ext>
            </a:extLst>
          </p:cNvPr>
          <p:cNvSpPr txBox="1"/>
          <p:nvPr/>
        </p:nvSpPr>
        <p:spPr>
          <a:xfrm>
            <a:off x="8131601" y="2633498"/>
            <a:ext cx="365806" cy="307777"/>
          </a:xfrm>
          <a:prstGeom prst="rect">
            <a:avLst/>
          </a:prstGeom>
          <a:noFill/>
        </p:spPr>
        <p:txBody>
          <a:bodyPr wrap="none" rtlCol="0">
            <a:spAutoFit/>
          </a:bodyPr>
          <a:lstStyle/>
          <a:p>
            <a:r>
              <a:rPr lang="en-GB" sz="1400" dirty="0">
                <a:solidFill>
                  <a:srgbClr val="00B373"/>
                </a:solidFill>
              </a:rPr>
              <a:t>+4</a:t>
            </a:r>
          </a:p>
        </p:txBody>
      </p:sp>
      <p:sp>
        <p:nvSpPr>
          <p:cNvPr id="14" name="TextBox 13">
            <a:extLst>
              <a:ext uri="{FF2B5EF4-FFF2-40B4-BE49-F238E27FC236}">
                <a16:creationId xmlns:a16="http://schemas.microsoft.com/office/drawing/2014/main" id="{3D8E04DB-EF8B-46C6-9EB1-4738436477C1}"/>
              </a:ext>
            </a:extLst>
          </p:cNvPr>
          <p:cNvSpPr txBox="1"/>
          <p:nvPr/>
        </p:nvSpPr>
        <p:spPr>
          <a:xfrm>
            <a:off x="8137820" y="3300322"/>
            <a:ext cx="496448" cy="307777"/>
          </a:xfrm>
          <a:prstGeom prst="rect">
            <a:avLst/>
          </a:prstGeom>
          <a:noFill/>
        </p:spPr>
        <p:txBody>
          <a:bodyPr wrap="square" rtlCol="0">
            <a:spAutoFit/>
          </a:bodyPr>
          <a:lstStyle/>
          <a:p>
            <a:r>
              <a:rPr lang="en-GB" sz="1400" dirty="0">
                <a:solidFill>
                  <a:srgbClr val="00B373"/>
                </a:solidFill>
              </a:rPr>
              <a:t>+4</a:t>
            </a:r>
          </a:p>
        </p:txBody>
      </p:sp>
      <p:sp>
        <p:nvSpPr>
          <p:cNvPr id="18" name="TextBox 17">
            <a:extLst>
              <a:ext uri="{FF2B5EF4-FFF2-40B4-BE49-F238E27FC236}">
                <a16:creationId xmlns:a16="http://schemas.microsoft.com/office/drawing/2014/main" id="{B5C6FC39-F632-406A-9723-49566A7A2BAC}"/>
              </a:ext>
            </a:extLst>
          </p:cNvPr>
          <p:cNvSpPr txBox="1"/>
          <p:nvPr/>
        </p:nvSpPr>
        <p:spPr>
          <a:xfrm>
            <a:off x="8157780" y="3991211"/>
            <a:ext cx="371061" cy="307777"/>
          </a:xfrm>
          <a:prstGeom prst="rect">
            <a:avLst/>
          </a:prstGeom>
          <a:noFill/>
        </p:spPr>
        <p:txBody>
          <a:bodyPr wrap="square" rtlCol="0">
            <a:spAutoFit/>
          </a:bodyPr>
          <a:lstStyle/>
          <a:p>
            <a:r>
              <a:rPr lang="en-GB" sz="1400" dirty="0">
                <a:solidFill>
                  <a:srgbClr val="00B373"/>
                </a:solidFill>
              </a:rPr>
              <a:t>+1</a:t>
            </a:r>
          </a:p>
        </p:txBody>
      </p:sp>
      <p:sp>
        <p:nvSpPr>
          <p:cNvPr id="20" name="TextBox 19">
            <a:extLst>
              <a:ext uri="{FF2B5EF4-FFF2-40B4-BE49-F238E27FC236}">
                <a16:creationId xmlns:a16="http://schemas.microsoft.com/office/drawing/2014/main" id="{F5BF71AE-A4A2-4D1A-9EAE-BAD41A7950D9}"/>
              </a:ext>
            </a:extLst>
          </p:cNvPr>
          <p:cNvSpPr txBox="1"/>
          <p:nvPr/>
        </p:nvSpPr>
        <p:spPr>
          <a:xfrm>
            <a:off x="8153708" y="4658645"/>
            <a:ext cx="457328" cy="307777"/>
          </a:xfrm>
          <a:prstGeom prst="rect">
            <a:avLst/>
          </a:prstGeom>
          <a:noFill/>
        </p:spPr>
        <p:txBody>
          <a:bodyPr wrap="square" rtlCol="0">
            <a:spAutoFit/>
          </a:bodyPr>
          <a:lstStyle/>
          <a:p>
            <a:r>
              <a:rPr lang="en-GB" sz="1400" dirty="0">
                <a:solidFill>
                  <a:srgbClr val="00B373"/>
                </a:solidFill>
              </a:rPr>
              <a:t>+1</a:t>
            </a:r>
          </a:p>
        </p:txBody>
      </p:sp>
      <p:sp>
        <p:nvSpPr>
          <p:cNvPr id="21" name="TextBox 20">
            <a:extLst>
              <a:ext uri="{FF2B5EF4-FFF2-40B4-BE49-F238E27FC236}">
                <a16:creationId xmlns:a16="http://schemas.microsoft.com/office/drawing/2014/main" id="{23A24340-DB3A-44F5-8429-AB8BD6A13A3F}"/>
              </a:ext>
            </a:extLst>
          </p:cNvPr>
          <p:cNvSpPr txBox="1"/>
          <p:nvPr/>
        </p:nvSpPr>
        <p:spPr>
          <a:xfrm>
            <a:off x="8146357" y="5375423"/>
            <a:ext cx="421910" cy="307777"/>
          </a:xfrm>
          <a:prstGeom prst="rect">
            <a:avLst/>
          </a:prstGeom>
          <a:noFill/>
        </p:spPr>
        <p:txBody>
          <a:bodyPr wrap="none" rtlCol="0">
            <a:spAutoFit/>
          </a:bodyPr>
          <a:lstStyle/>
          <a:p>
            <a:r>
              <a:rPr lang="en-GB" sz="1400" dirty="0">
                <a:solidFill>
                  <a:srgbClr val="FF0000"/>
                </a:solidFill>
              </a:rPr>
              <a:t>-10</a:t>
            </a:r>
          </a:p>
        </p:txBody>
      </p:sp>
    </p:spTree>
    <p:extLst>
      <p:ext uri="{BB962C8B-B14F-4D97-AF65-F5344CB8AC3E}">
        <p14:creationId xmlns:p14="http://schemas.microsoft.com/office/powerpoint/2010/main" val="1870038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Results Comparisons – line manager</a:t>
            </a:r>
          </a:p>
        </p:txBody>
      </p:sp>
      <p:graphicFrame>
        <p:nvGraphicFramePr>
          <p:cNvPr id="21" name="Table 20">
            <a:extLst>
              <a:ext uri="{FF2B5EF4-FFF2-40B4-BE49-F238E27FC236}">
                <a16:creationId xmlns:a16="http://schemas.microsoft.com/office/drawing/2014/main" id="{A5AA9428-6697-4A88-8BBB-582C66C6FF92}"/>
              </a:ext>
            </a:extLst>
          </p:cNvPr>
          <p:cNvGraphicFramePr>
            <a:graphicFrameLocks noGrp="1"/>
          </p:cNvGraphicFramePr>
          <p:nvPr>
            <p:extLst>
              <p:ext uri="{D42A27DB-BD31-4B8C-83A1-F6EECF244321}">
                <p14:modId xmlns:p14="http://schemas.microsoft.com/office/powerpoint/2010/main" val="969364687"/>
              </p:ext>
            </p:extLst>
          </p:nvPr>
        </p:nvGraphicFramePr>
        <p:xfrm>
          <a:off x="666749" y="2352370"/>
          <a:ext cx="8020050" cy="3954164"/>
        </p:xfrm>
        <a:graphic>
          <a:graphicData uri="http://schemas.openxmlformats.org/drawingml/2006/table">
            <a:tbl>
              <a:tblPr firstRow="1" bandRow="1">
                <a:tableStyleId>{5C22544A-7EE6-4342-B048-85BDC9FD1C3A}</a:tableStyleId>
              </a:tblPr>
              <a:tblGrid>
                <a:gridCol w="4134458">
                  <a:extLst>
                    <a:ext uri="{9D8B030D-6E8A-4147-A177-3AD203B41FA5}">
                      <a16:colId xmlns:a16="http://schemas.microsoft.com/office/drawing/2014/main" val="3630153487"/>
                    </a:ext>
                  </a:extLst>
                </a:gridCol>
                <a:gridCol w="971398">
                  <a:extLst>
                    <a:ext uri="{9D8B030D-6E8A-4147-A177-3AD203B41FA5}">
                      <a16:colId xmlns:a16="http://schemas.microsoft.com/office/drawing/2014/main" val="956112633"/>
                    </a:ext>
                  </a:extLst>
                </a:gridCol>
                <a:gridCol w="971398">
                  <a:extLst>
                    <a:ext uri="{9D8B030D-6E8A-4147-A177-3AD203B41FA5}">
                      <a16:colId xmlns:a16="http://schemas.microsoft.com/office/drawing/2014/main" val="2610677812"/>
                    </a:ext>
                  </a:extLst>
                </a:gridCol>
                <a:gridCol w="971398">
                  <a:extLst>
                    <a:ext uri="{9D8B030D-6E8A-4147-A177-3AD203B41FA5}">
                      <a16:colId xmlns:a16="http://schemas.microsoft.com/office/drawing/2014/main" val="4219363647"/>
                    </a:ext>
                  </a:extLst>
                </a:gridCol>
                <a:gridCol w="971398">
                  <a:extLst>
                    <a:ext uri="{9D8B030D-6E8A-4147-A177-3AD203B41FA5}">
                      <a16:colId xmlns:a16="http://schemas.microsoft.com/office/drawing/2014/main" val="2294635841"/>
                    </a:ext>
                  </a:extLst>
                </a:gridCol>
              </a:tblGrid>
              <a:tr h="782142">
                <a:tc>
                  <a:txBody>
                    <a:bodyPr/>
                    <a:lstStyle/>
                    <a:p>
                      <a:r>
                        <a:rPr lang="en-GB" dirty="0"/>
                        <a:t>Question</a:t>
                      </a:r>
                    </a:p>
                  </a:txBody>
                  <a:tcPr/>
                </a:tc>
                <a:tc>
                  <a:txBody>
                    <a:bodyPr/>
                    <a:lstStyle/>
                    <a:p>
                      <a:pPr algn="ctr"/>
                      <a:r>
                        <a:rPr lang="en-GB" dirty="0"/>
                        <a:t>Survey overall</a:t>
                      </a:r>
                    </a:p>
                  </a:txBody>
                  <a:tcPr/>
                </a:tc>
                <a:tc>
                  <a:txBody>
                    <a:bodyPr/>
                    <a:lstStyle/>
                    <a:p>
                      <a:pPr algn="ctr"/>
                      <a:r>
                        <a:rPr lang="en-GB" dirty="0"/>
                        <a:t>No</a:t>
                      </a:r>
                    </a:p>
                  </a:txBody>
                  <a:tcPr/>
                </a:tc>
                <a:tc>
                  <a:txBody>
                    <a:bodyPr/>
                    <a:lstStyle/>
                    <a:p>
                      <a:pPr algn="ctr"/>
                      <a:r>
                        <a:rPr lang="en-GB" dirty="0"/>
                        <a:t>Yes</a:t>
                      </a:r>
                    </a:p>
                  </a:txBody>
                  <a:tcPr/>
                </a:tc>
                <a:tc>
                  <a:txBody>
                    <a:bodyPr/>
                    <a:lstStyle/>
                    <a:p>
                      <a:pPr algn="ctr"/>
                      <a:r>
                        <a:rPr lang="en-GB" dirty="0"/>
                        <a:t>PNS</a:t>
                      </a:r>
                    </a:p>
                  </a:txBody>
                  <a:tcPr/>
                </a:tc>
                <a:extLst>
                  <a:ext uri="{0D108BD9-81ED-4DB2-BD59-A6C34878D82A}">
                    <a16:rowId xmlns:a16="http://schemas.microsoft.com/office/drawing/2014/main" val="3622230560"/>
                  </a:ext>
                </a:extLst>
              </a:tr>
              <a:tr h="453146">
                <a:tc>
                  <a:txBody>
                    <a:bodyPr/>
                    <a:lstStyle/>
                    <a:p>
                      <a:r>
                        <a:rPr lang="en-GB" dirty="0"/>
                        <a:t>Diversity &amp; Inclusion</a:t>
                      </a:r>
                    </a:p>
                  </a:txBody>
                  <a:tcPr/>
                </a:tc>
                <a:tc>
                  <a:txBody>
                    <a:bodyPr/>
                    <a:lstStyle/>
                    <a:p>
                      <a:pPr algn="ctr"/>
                      <a:r>
                        <a:rPr lang="en-GB" dirty="0"/>
                        <a:t>79%</a:t>
                      </a:r>
                    </a:p>
                  </a:txBody>
                  <a:tcPr/>
                </a:tc>
                <a:tc>
                  <a:txBody>
                    <a:bodyPr/>
                    <a:lstStyle/>
                    <a:p>
                      <a:pPr algn="ctr"/>
                      <a:r>
                        <a:rPr lang="en-GB" dirty="0"/>
                        <a:t>77%</a:t>
                      </a:r>
                    </a:p>
                  </a:txBody>
                  <a:tcPr/>
                </a:tc>
                <a:tc>
                  <a:txBody>
                    <a:bodyPr/>
                    <a:lstStyle/>
                    <a:p>
                      <a:pPr algn="ctr"/>
                      <a:r>
                        <a:rPr lang="en-GB" dirty="0">
                          <a:solidFill>
                            <a:srgbClr val="00B050"/>
                          </a:solidFill>
                        </a:rPr>
                        <a:t>86%</a:t>
                      </a:r>
                    </a:p>
                  </a:txBody>
                  <a:tcPr/>
                </a:tc>
                <a:tc>
                  <a:txBody>
                    <a:bodyPr/>
                    <a:lstStyle/>
                    <a:p>
                      <a:pPr algn="ctr"/>
                      <a:r>
                        <a:rPr lang="en-GB" dirty="0"/>
                        <a:t>55%</a:t>
                      </a:r>
                    </a:p>
                  </a:txBody>
                  <a:tcPr/>
                </a:tc>
                <a:extLst>
                  <a:ext uri="{0D108BD9-81ED-4DB2-BD59-A6C34878D82A}">
                    <a16:rowId xmlns:a16="http://schemas.microsoft.com/office/drawing/2014/main" val="3367883551"/>
                  </a:ext>
                </a:extLst>
              </a:tr>
              <a:tr h="453146">
                <a:tc>
                  <a:txBody>
                    <a:bodyPr/>
                    <a:lstStyle/>
                    <a:p>
                      <a:r>
                        <a:rPr lang="en-GB" dirty="0"/>
                        <a:t>Engagement Index</a:t>
                      </a:r>
                    </a:p>
                  </a:txBody>
                  <a:tcPr/>
                </a:tc>
                <a:tc>
                  <a:txBody>
                    <a:bodyPr/>
                    <a:lstStyle/>
                    <a:p>
                      <a:pPr algn="ctr"/>
                      <a:r>
                        <a:rPr lang="en-GB" dirty="0"/>
                        <a:t>64%</a:t>
                      </a:r>
                    </a:p>
                  </a:txBody>
                  <a:tcPr/>
                </a:tc>
                <a:tc>
                  <a:txBody>
                    <a:bodyPr/>
                    <a:lstStyle/>
                    <a:p>
                      <a:pPr algn="ctr"/>
                      <a:r>
                        <a:rPr lang="en-GB" dirty="0"/>
                        <a:t>65%</a:t>
                      </a:r>
                    </a:p>
                  </a:txBody>
                  <a:tcPr/>
                </a:tc>
                <a:tc>
                  <a:txBody>
                    <a:bodyPr/>
                    <a:lstStyle/>
                    <a:p>
                      <a:pPr algn="ctr"/>
                      <a:r>
                        <a:rPr lang="en-GB" dirty="0">
                          <a:solidFill>
                            <a:schemeClr val="tx1"/>
                          </a:solidFill>
                        </a:rPr>
                        <a:t>66%</a:t>
                      </a:r>
                    </a:p>
                  </a:txBody>
                  <a:tcPr/>
                </a:tc>
                <a:tc>
                  <a:txBody>
                    <a:bodyPr/>
                    <a:lstStyle/>
                    <a:p>
                      <a:pPr algn="ctr"/>
                      <a:r>
                        <a:rPr lang="en-GB" dirty="0"/>
                        <a:t>41%</a:t>
                      </a:r>
                    </a:p>
                  </a:txBody>
                  <a:tcPr/>
                </a:tc>
                <a:extLst>
                  <a:ext uri="{0D108BD9-81ED-4DB2-BD59-A6C34878D82A}">
                    <a16:rowId xmlns:a16="http://schemas.microsoft.com/office/drawing/2014/main" val="1437365823"/>
                  </a:ext>
                </a:extLst>
              </a:tr>
              <a:tr h="453146">
                <a:tc>
                  <a:txBody>
                    <a:bodyPr/>
                    <a:lstStyle/>
                    <a:p>
                      <a:r>
                        <a:rPr lang="en-GB" dirty="0"/>
                        <a:t>Wellbeing</a:t>
                      </a:r>
                    </a:p>
                  </a:txBody>
                  <a:tcPr/>
                </a:tc>
                <a:tc>
                  <a:txBody>
                    <a:bodyPr/>
                    <a:lstStyle/>
                    <a:p>
                      <a:pPr algn="ctr"/>
                      <a:r>
                        <a:rPr lang="en-GB" dirty="0"/>
                        <a:t>62%</a:t>
                      </a:r>
                    </a:p>
                  </a:txBody>
                  <a:tcPr/>
                </a:tc>
                <a:tc>
                  <a:txBody>
                    <a:bodyPr/>
                    <a:lstStyle/>
                    <a:p>
                      <a:pPr algn="ctr"/>
                      <a:r>
                        <a:rPr lang="en-GB" dirty="0"/>
                        <a:t>64%</a:t>
                      </a:r>
                    </a:p>
                  </a:txBody>
                  <a:tcPr/>
                </a:tc>
                <a:tc>
                  <a:txBody>
                    <a:bodyPr/>
                    <a:lstStyle/>
                    <a:p>
                      <a:pPr algn="ctr"/>
                      <a:r>
                        <a:rPr lang="en-GB" dirty="0">
                          <a:solidFill>
                            <a:schemeClr val="tx1"/>
                          </a:solidFill>
                        </a:rPr>
                        <a:t>61%</a:t>
                      </a:r>
                    </a:p>
                  </a:txBody>
                  <a:tcPr/>
                </a:tc>
                <a:tc>
                  <a:txBody>
                    <a:bodyPr/>
                    <a:lstStyle/>
                    <a:p>
                      <a:pPr algn="ctr"/>
                      <a:r>
                        <a:rPr lang="en-GB" dirty="0"/>
                        <a:t>48%</a:t>
                      </a:r>
                    </a:p>
                  </a:txBody>
                  <a:tcPr/>
                </a:tc>
                <a:extLst>
                  <a:ext uri="{0D108BD9-81ED-4DB2-BD59-A6C34878D82A}">
                    <a16:rowId xmlns:a16="http://schemas.microsoft.com/office/drawing/2014/main" val="2077338072"/>
                  </a:ext>
                </a:extLst>
              </a:tr>
              <a:tr h="453146">
                <a:tc>
                  <a:txBody>
                    <a:bodyPr/>
                    <a:lstStyle/>
                    <a:p>
                      <a:r>
                        <a:rPr lang="en-GB" dirty="0"/>
                        <a:t>Working Practices</a:t>
                      </a:r>
                    </a:p>
                  </a:txBody>
                  <a:tcPr/>
                </a:tc>
                <a:tc>
                  <a:txBody>
                    <a:bodyPr/>
                    <a:lstStyle/>
                    <a:p>
                      <a:pPr algn="ctr"/>
                      <a:r>
                        <a:rPr lang="en-GB" dirty="0"/>
                        <a:t>62%</a:t>
                      </a:r>
                    </a:p>
                  </a:txBody>
                  <a:tcPr/>
                </a:tc>
                <a:tc>
                  <a:txBody>
                    <a:bodyPr/>
                    <a:lstStyle/>
                    <a:p>
                      <a:pPr algn="ctr"/>
                      <a:r>
                        <a:rPr lang="en-GB" dirty="0"/>
                        <a:t>63%</a:t>
                      </a:r>
                    </a:p>
                  </a:txBody>
                  <a:tcPr/>
                </a:tc>
                <a:tc>
                  <a:txBody>
                    <a:bodyPr/>
                    <a:lstStyle/>
                    <a:p>
                      <a:pPr algn="ctr"/>
                      <a:r>
                        <a:rPr lang="en-GB" dirty="0">
                          <a:solidFill>
                            <a:schemeClr val="tx1"/>
                          </a:solidFill>
                        </a:rPr>
                        <a:t>63%</a:t>
                      </a:r>
                    </a:p>
                  </a:txBody>
                  <a:tcPr/>
                </a:tc>
                <a:tc>
                  <a:txBody>
                    <a:bodyPr/>
                    <a:lstStyle/>
                    <a:p>
                      <a:pPr algn="ctr"/>
                      <a:r>
                        <a:rPr lang="en-GB" dirty="0"/>
                        <a:t>52%</a:t>
                      </a:r>
                    </a:p>
                  </a:txBody>
                  <a:tcPr/>
                </a:tc>
                <a:extLst>
                  <a:ext uri="{0D108BD9-81ED-4DB2-BD59-A6C34878D82A}">
                    <a16:rowId xmlns:a16="http://schemas.microsoft.com/office/drawing/2014/main" val="975663607"/>
                  </a:ext>
                </a:extLst>
              </a:tr>
              <a:tr h="453146">
                <a:tc>
                  <a:txBody>
                    <a:bodyPr/>
                    <a:lstStyle/>
                    <a:p>
                      <a:r>
                        <a:rPr lang="en-GB" dirty="0"/>
                        <a:t>Leadership</a:t>
                      </a:r>
                    </a:p>
                  </a:txBody>
                  <a:tcPr/>
                </a:tc>
                <a:tc>
                  <a:txBody>
                    <a:bodyPr/>
                    <a:lstStyle/>
                    <a:p>
                      <a:pPr algn="ctr"/>
                      <a:r>
                        <a:rPr lang="en-GB" dirty="0"/>
                        <a:t>61%</a:t>
                      </a:r>
                    </a:p>
                  </a:txBody>
                  <a:tcPr/>
                </a:tc>
                <a:tc>
                  <a:txBody>
                    <a:bodyPr/>
                    <a:lstStyle/>
                    <a:p>
                      <a:pPr algn="ctr"/>
                      <a:r>
                        <a:rPr lang="en-GB" dirty="0">
                          <a:solidFill>
                            <a:srgbClr val="00B373"/>
                          </a:solidFill>
                        </a:rPr>
                        <a:t>66%</a:t>
                      </a:r>
                    </a:p>
                  </a:txBody>
                  <a:tcPr/>
                </a:tc>
                <a:tc>
                  <a:txBody>
                    <a:bodyPr/>
                    <a:lstStyle/>
                    <a:p>
                      <a:pPr algn="ctr"/>
                      <a:r>
                        <a:rPr lang="en-GB" dirty="0">
                          <a:solidFill>
                            <a:schemeClr val="tx1"/>
                          </a:solidFill>
                        </a:rPr>
                        <a:t>58%</a:t>
                      </a:r>
                    </a:p>
                  </a:txBody>
                  <a:tcPr/>
                </a:tc>
                <a:tc>
                  <a:txBody>
                    <a:bodyPr/>
                    <a:lstStyle/>
                    <a:p>
                      <a:pPr algn="ctr"/>
                      <a:r>
                        <a:rPr lang="en-GB" dirty="0"/>
                        <a:t>38%</a:t>
                      </a:r>
                    </a:p>
                  </a:txBody>
                  <a:tcPr/>
                </a:tc>
                <a:extLst>
                  <a:ext uri="{0D108BD9-81ED-4DB2-BD59-A6C34878D82A}">
                    <a16:rowId xmlns:a16="http://schemas.microsoft.com/office/drawing/2014/main" val="4206695516"/>
                  </a:ext>
                </a:extLst>
              </a:tr>
              <a:tr h="453146">
                <a:tc>
                  <a:txBody>
                    <a:bodyPr/>
                    <a:lstStyle/>
                    <a:p>
                      <a:r>
                        <a:rPr lang="en-GB" dirty="0"/>
                        <a:t>Additional Engagement</a:t>
                      </a:r>
                    </a:p>
                  </a:txBody>
                  <a:tcPr/>
                </a:tc>
                <a:tc>
                  <a:txBody>
                    <a:bodyPr/>
                    <a:lstStyle/>
                    <a:p>
                      <a:pPr algn="ctr"/>
                      <a:r>
                        <a:rPr lang="en-GB" dirty="0"/>
                        <a:t>54%</a:t>
                      </a:r>
                    </a:p>
                  </a:txBody>
                  <a:tcPr/>
                </a:tc>
                <a:tc>
                  <a:txBody>
                    <a:bodyPr/>
                    <a:lstStyle/>
                    <a:p>
                      <a:pPr algn="ctr"/>
                      <a:r>
                        <a:rPr lang="en-GB" dirty="0"/>
                        <a:t>53%</a:t>
                      </a:r>
                    </a:p>
                  </a:txBody>
                  <a:tcPr/>
                </a:tc>
                <a:tc>
                  <a:txBody>
                    <a:bodyPr/>
                    <a:lstStyle/>
                    <a:p>
                      <a:pPr algn="ctr"/>
                      <a:r>
                        <a:rPr lang="en-GB" dirty="0">
                          <a:solidFill>
                            <a:srgbClr val="00B050"/>
                          </a:solidFill>
                        </a:rPr>
                        <a:t>60%</a:t>
                      </a:r>
                    </a:p>
                  </a:txBody>
                  <a:tcPr/>
                </a:tc>
                <a:tc>
                  <a:txBody>
                    <a:bodyPr/>
                    <a:lstStyle/>
                    <a:p>
                      <a:pPr algn="ctr"/>
                      <a:r>
                        <a:rPr lang="en-GB" dirty="0"/>
                        <a:t>32%</a:t>
                      </a:r>
                    </a:p>
                  </a:txBody>
                  <a:tcPr/>
                </a:tc>
                <a:extLst>
                  <a:ext uri="{0D108BD9-81ED-4DB2-BD59-A6C34878D82A}">
                    <a16:rowId xmlns:a16="http://schemas.microsoft.com/office/drawing/2014/main" val="446436254"/>
                  </a:ext>
                </a:extLst>
              </a:tr>
              <a:tr h="453146">
                <a:tc>
                  <a:txBody>
                    <a:bodyPr/>
                    <a:lstStyle/>
                    <a:p>
                      <a:r>
                        <a:rPr lang="en-GB" i="1" dirty="0"/>
                        <a:t>Number of respondents</a:t>
                      </a:r>
                    </a:p>
                  </a:txBody>
                  <a:tcPr/>
                </a:tc>
                <a:tc>
                  <a:txBody>
                    <a:bodyPr/>
                    <a:lstStyle/>
                    <a:p>
                      <a:pPr algn="ctr"/>
                      <a:r>
                        <a:rPr lang="en-GB" i="1" dirty="0"/>
                        <a:t>410</a:t>
                      </a:r>
                    </a:p>
                  </a:txBody>
                  <a:tcPr/>
                </a:tc>
                <a:tc>
                  <a:txBody>
                    <a:bodyPr/>
                    <a:lstStyle/>
                    <a:p>
                      <a:pPr algn="ctr"/>
                      <a:r>
                        <a:rPr lang="en-GB" i="1" dirty="0">
                          <a:solidFill>
                            <a:schemeClr val="tx1"/>
                          </a:solidFill>
                        </a:rPr>
                        <a:t>221</a:t>
                      </a:r>
                    </a:p>
                  </a:txBody>
                  <a:tcPr/>
                </a:tc>
                <a:tc>
                  <a:txBody>
                    <a:bodyPr/>
                    <a:lstStyle/>
                    <a:p>
                      <a:pPr algn="ctr"/>
                      <a:r>
                        <a:rPr lang="en-GB" i="1" dirty="0"/>
                        <a:t>161</a:t>
                      </a:r>
                    </a:p>
                  </a:txBody>
                  <a:tcPr/>
                </a:tc>
                <a:tc>
                  <a:txBody>
                    <a:bodyPr/>
                    <a:lstStyle/>
                    <a:p>
                      <a:pPr algn="ctr"/>
                      <a:r>
                        <a:rPr lang="en-GB" i="1" dirty="0"/>
                        <a:t>28</a:t>
                      </a:r>
                    </a:p>
                  </a:txBody>
                  <a:tcPr/>
                </a:tc>
                <a:extLst>
                  <a:ext uri="{0D108BD9-81ED-4DB2-BD59-A6C34878D82A}">
                    <a16:rowId xmlns:a16="http://schemas.microsoft.com/office/drawing/2014/main" val="2252927825"/>
                  </a:ext>
                </a:extLst>
              </a:tr>
            </a:tbl>
          </a:graphicData>
        </a:graphic>
      </p:graphicFrame>
    </p:spTree>
    <p:extLst>
      <p:ext uri="{BB962C8B-B14F-4D97-AF65-F5344CB8AC3E}">
        <p14:creationId xmlns:p14="http://schemas.microsoft.com/office/powerpoint/2010/main" val="315335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Results Comparisons – contract type</a:t>
            </a:r>
          </a:p>
        </p:txBody>
      </p:sp>
      <p:graphicFrame>
        <p:nvGraphicFramePr>
          <p:cNvPr id="5" name="Table 4">
            <a:extLst>
              <a:ext uri="{FF2B5EF4-FFF2-40B4-BE49-F238E27FC236}">
                <a16:creationId xmlns:a16="http://schemas.microsoft.com/office/drawing/2014/main" id="{AF300A00-B234-42C1-9599-F5409FA8DB60}"/>
              </a:ext>
            </a:extLst>
          </p:cNvPr>
          <p:cNvGraphicFramePr>
            <a:graphicFrameLocks noGrp="1"/>
          </p:cNvGraphicFramePr>
          <p:nvPr>
            <p:extLst>
              <p:ext uri="{D42A27DB-BD31-4B8C-83A1-F6EECF244321}">
                <p14:modId xmlns:p14="http://schemas.microsoft.com/office/powerpoint/2010/main" val="1877262673"/>
              </p:ext>
            </p:extLst>
          </p:nvPr>
        </p:nvGraphicFramePr>
        <p:xfrm>
          <a:off x="666749" y="2352370"/>
          <a:ext cx="8020049" cy="3954164"/>
        </p:xfrm>
        <a:graphic>
          <a:graphicData uri="http://schemas.openxmlformats.org/drawingml/2006/table">
            <a:tbl>
              <a:tblPr firstRow="1" bandRow="1">
                <a:tableStyleId>{5C22544A-7EE6-4342-B048-85BDC9FD1C3A}</a:tableStyleId>
              </a:tblPr>
              <a:tblGrid>
                <a:gridCol w="4704242">
                  <a:extLst>
                    <a:ext uri="{9D8B030D-6E8A-4147-A177-3AD203B41FA5}">
                      <a16:colId xmlns:a16="http://schemas.microsoft.com/office/drawing/2014/main" val="3630153487"/>
                    </a:ext>
                  </a:extLst>
                </a:gridCol>
                <a:gridCol w="1105269">
                  <a:extLst>
                    <a:ext uri="{9D8B030D-6E8A-4147-A177-3AD203B41FA5}">
                      <a16:colId xmlns:a16="http://schemas.microsoft.com/office/drawing/2014/main" val="956112633"/>
                    </a:ext>
                  </a:extLst>
                </a:gridCol>
                <a:gridCol w="1105269">
                  <a:extLst>
                    <a:ext uri="{9D8B030D-6E8A-4147-A177-3AD203B41FA5}">
                      <a16:colId xmlns:a16="http://schemas.microsoft.com/office/drawing/2014/main" val="2610677812"/>
                    </a:ext>
                  </a:extLst>
                </a:gridCol>
                <a:gridCol w="1105269">
                  <a:extLst>
                    <a:ext uri="{9D8B030D-6E8A-4147-A177-3AD203B41FA5}">
                      <a16:colId xmlns:a16="http://schemas.microsoft.com/office/drawing/2014/main" val="4219363647"/>
                    </a:ext>
                  </a:extLst>
                </a:gridCol>
              </a:tblGrid>
              <a:tr h="782142">
                <a:tc>
                  <a:txBody>
                    <a:bodyPr/>
                    <a:lstStyle/>
                    <a:p>
                      <a:r>
                        <a:rPr lang="en-GB" dirty="0"/>
                        <a:t>Question</a:t>
                      </a:r>
                    </a:p>
                  </a:txBody>
                  <a:tcPr/>
                </a:tc>
                <a:tc>
                  <a:txBody>
                    <a:bodyPr/>
                    <a:lstStyle/>
                    <a:p>
                      <a:pPr algn="ctr"/>
                      <a:r>
                        <a:rPr lang="en-GB" dirty="0"/>
                        <a:t>Survey overall</a:t>
                      </a:r>
                    </a:p>
                  </a:txBody>
                  <a:tcPr/>
                </a:tc>
                <a:tc>
                  <a:txBody>
                    <a:bodyPr/>
                    <a:lstStyle/>
                    <a:p>
                      <a:pPr algn="ctr"/>
                      <a:r>
                        <a:rPr lang="en-GB" dirty="0"/>
                        <a:t>FTC</a:t>
                      </a:r>
                    </a:p>
                  </a:txBody>
                  <a:tcPr/>
                </a:tc>
                <a:tc>
                  <a:txBody>
                    <a:bodyPr/>
                    <a:lstStyle/>
                    <a:p>
                      <a:pPr algn="ctr"/>
                      <a:r>
                        <a:rPr lang="en-GB" dirty="0"/>
                        <a:t>Perm</a:t>
                      </a:r>
                    </a:p>
                  </a:txBody>
                  <a:tcPr/>
                </a:tc>
                <a:extLst>
                  <a:ext uri="{0D108BD9-81ED-4DB2-BD59-A6C34878D82A}">
                    <a16:rowId xmlns:a16="http://schemas.microsoft.com/office/drawing/2014/main" val="3622230560"/>
                  </a:ext>
                </a:extLst>
              </a:tr>
              <a:tr h="453146">
                <a:tc>
                  <a:txBody>
                    <a:bodyPr/>
                    <a:lstStyle/>
                    <a:p>
                      <a:r>
                        <a:rPr lang="en-GB" dirty="0"/>
                        <a:t>Diversity &amp; Inclusion</a:t>
                      </a:r>
                    </a:p>
                  </a:txBody>
                  <a:tcPr/>
                </a:tc>
                <a:tc>
                  <a:txBody>
                    <a:bodyPr/>
                    <a:lstStyle/>
                    <a:p>
                      <a:pPr algn="ctr"/>
                      <a:r>
                        <a:rPr lang="en-GB" dirty="0"/>
                        <a:t>79%</a:t>
                      </a:r>
                    </a:p>
                  </a:txBody>
                  <a:tcPr/>
                </a:tc>
                <a:tc>
                  <a:txBody>
                    <a:bodyPr/>
                    <a:lstStyle/>
                    <a:p>
                      <a:pPr algn="ctr"/>
                      <a:r>
                        <a:rPr lang="en-GB" dirty="0"/>
                        <a:t>82%</a:t>
                      </a:r>
                    </a:p>
                  </a:txBody>
                  <a:tcPr/>
                </a:tc>
                <a:tc>
                  <a:txBody>
                    <a:bodyPr/>
                    <a:lstStyle/>
                    <a:p>
                      <a:pPr algn="ctr"/>
                      <a:r>
                        <a:rPr lang="en-GB" dirty="0">
                          <a:solidFill>
                            <a:schemeClr val="tx1"/>
                          </a:solidFill>
                        </a:rPr>
                        <a:t>78%</a:t>
                      </a:r>
                    </a:p>
                  </a:txBody>
                  <a:tcPr/>
                </a:tc>
                <a:extLst>
                  <a:ext uri="{0D108BD9-81ED-4DB2-BD59-A6C34878D82A}">
                    <a16:rowId xmlns:a16="http://schemas.microsoft.com/office/drawing/2014/main" val="3367883551"/>
                  </a:ext>
                </a:extLst>
              </a:tr>
              <a:tr h="453146">
                <a:tc>
                  <a:txBody>
                    <a:bodyPr/>
                    <a:lstStyle/>
                    <a:p>
                      <a:r>
                        <a:rPr lang="en-GB" dirty="0"/>
                        <a:t>Engagement Index</a:t>
                      </a:r>
                    </a:p>
                  </a:txBody>
                  <a:tcPr/>
                </a:tc>
                <a:tc>
                  <a:txBody>
                    <a:bodyPr/>
                    <a:lstStyle/>
                    <a:p>
                      <a:pPr algn="ctr"/>
                      <a:r>
                        <a:rPr lang="en-GB" dirty="0"/>
                        <a:t>63%</a:t>
                      </a:r>
                    </a:p>
                  </a:txBody>
                  <a:tcPr/>
                </a:tc>
                <a:tc>
                  <a:txBody>
                    <a:bodyPr/>
                    <a:lstStyle/>
                    <a:p>
                      <a:pPr algn="ctr"/>
                      <a:r>
                        <a:rPr lang="en-GB" dirty="0">
                          <a:solidFill>
                            <a:srgbClr val="00B373"/>
                          </a:solidFill>
                        </a:rPr>
                        <a:t>68%</a:t>
                      </a:r>
                    </a:p>
                  </a:txBody>
                  <a:tcPr/>
                </a:tc>
                <a:tc>
                  <a:txBody>
                    <a:bodyPr/>
                    <a:lstStyle/>
                    <a:p>
                      <a:pPr algn="ctr"/>
                      <a:r>
                        <a:rPr lang="en-GB" dirty="0">
                          <a:solidFill>
                            <a:schemeClr val="tx1"/>
                          </a:solidFill>
                        </a:rPr>
                        <a:t>62%</a:t>
                      </a:r>
                    </a:p>
                  </a:txBody>
                  <a:tcPr/>
                </a:tc>
                <a:extLst>
                  <a:ext uri="{0D108BD9-81ED-4DB2-BD59-A6C34878D82A}">
                    <a16:rowId xmlns:a16="http://schemas.microsoft.com/office/drawing/2014/main" val="1437365823"/>
                  </a:ext>
                </a:extLst>
              </a:tr>
              <a:tr h="453146">
                <a:tc>
                  <a:txBody>
                    <a:bodyPr/>
                    <a:lstStyle/>
                    <a:p>
                      <a:r>
                        <a:rPr lang="en-GB" dirty="0"/>
                        <a:t>Wellbeing</a:t>
                      </a:r>
                    </a:p>
                  </a:txBody>
                  <a:tcPr/>
                </a:tc>
                <a:tc>
                  <a:txBody>
                    <a:bodyPr/>
                    <a:lstStyle/>
                    <a:p>
                      <a:pPr algn="ctr"/>
                      <a:r>
                        <a:rPr lang="en-GB" dirty="0"/>
                        <a:t>62%</a:t>
                      </a:r>
                    </a:p>
                  </a:txBody>
                  <a:tcPr/>
                </a:tc>
                <a:tc>
                  <a:txBody>
                    <a:bodyPr/>
                    <a:lstStyle/>
                    <a:p>
                      <a:pPr algn="ctr"/>
                      <a:r>
                        <a:rPr lang="en-GB" dirty="0"/>
                        <a:t>66%</a:t>
                      </a:r>
                    </a:p>
                  </a:txBody>
                  <a:tcPr/>
                </a:tc>
                <a:tc>
                  <a:txBody>
                    <a:bodyPr/>
                    <a:lstStyle/>
                    <a:p>
                      <a:pPr algn="ctr"/>
                      <a:r>
                        <a:rPr lang="en-GB" dirty="0">
                          <a:solidFill>
                            <a:schemeClr val="tx1"/>
                          </a:solidFill>
                        </a:rPr>
                        <a:t>61%</a:t>
                      </a:r>
                    </a:p>
                  </a:txBody>
                  <a:tcPr/>
                </a:tc>
                <a:extLst>
                  <a:ext uri="{0D108BD9-81ED-4DB2-BD59-A6C34878D82A}">
                    <a16:rowId xmlns:a16="http://schemas.microsoft.com/office/drawing/2014/main" val="2077338072"/>
                  </a:ext>
                </a:extLst>
              </a:tr>
              <a:tr h="453146">
                <a:tc>
                  <a:txBody>
                    <a:bodyPr/>
                    <a:lstStyle/>
                    <a:p>
                      <a:r>
                        <a:rPr lang="en-GB" dirty="0"/>
                        <a:t>Working Practices</a:t>
                      </a:r>
                    </a:p>
                  </a:txBody>
                  <a:tcPr/>
                </a:tc>
                <a:tc>
                  <a:txBody>
                    <a:bodyPr/>
                    <a:lstStyle/>
                    <a:p>
                      <a:pPr algn="ctr"/>
                      <a:r>
                        <a:rPr lang="en-GB" dirty="0"/>
                        <a:t>62%</a:t>
                      </a:r>
                    </a:p>
                  </a:txBody>
                  <a:tcPr/>
                </a:tc>
                <a:tc>
                  <a:txBody>
                    <a:bodyPr/>
                    <a:lstStyle/>
                    <a:p>
                      <a:pPr algn="ctr"/>
                      <a:r>
                        <a:rPr lang="en-GB" dirty="0"/>
                        <a:t>62%</a:t>
                      </a:r>
                    </a:p>
                  </a:txBody>
                  <a:tcPr/>
                </a:tc>
                <a:tc>
                  <a:txBody>
                    <a:bodyPr/>
                    <a:lstStyle/>
                    <a:p>
                      <a:pPr algn="ctr"/>
                      <a:r>
                        <a:rPr lang="en-GB" dirty="0">
                          <a:solidFill>
                            <a:schemeClr val="tx1"/>
                          </a:solidFill>
                        </a:rPr>
                        <a:t>62%</a:t>
                      </a:r>
                    </a:p>
                  </a:txBody>
                  <a:tcPr/>
                </a:tc>
                <a:extLst>
                  <a:ext uri="{0D108BD9-81ED-4DB2-BD59-A6C34878D82A}">
                    <a16:rowId xmlns:a16="http://schemas.microsoft.com/office/drawing/2014/main" val="975663607"/>
                  </a:ext>
                </a:extLst>
              </a:tr>
              <a:tr h="453146">
                <a:tc>
                  <a:txBody>
                    <a:bodyPr/>
                    <a:lstStyle/>
                    <a:p>
                      <a:r>
                        <a:rPr lang="en-GB" dirty="0"/>
                        <a:t>Leadership</a:t>
                      </a:r>
                    </a:p>
                  </a:txBody>
                  <a:tcPr/>
                </a:tc>
                <a:tc>
                  <a:txBody>
                    <a:bodyPr/>
                    <a:lstStyle/>
                    <a:p>
                      <a:pPr algn="ctr"/>
                      <a:r>
                        <a:rPr lang="en-GB" dirty="0"/>
                        <a:t>61%</a:t>
                      </a:r>
                    </a:p>
                  </a:txBody>
                  <a:tcPr/>
                </a:tc>
                <a:tc>
                  <a:txBody>
                    <a:bodyPr/>
                    <a:lstStyle/>
                    <a:p>
                      <a:pPr algn="ctr"/>
                      <a:r>
                        <a:rPr lang="en-GB" dirty="0">
                          <a:solidFill>
                            <a:srgbClr val="00B373"/>
                          </a:solidFill>
                        </a:rPr>
                        <a:t>66%</a:t>
                      </a:r>
                    </a:p>
                  </a:txBody>
                  <a:tcPr/>
                </a:tc>
                <a:tc>
                  <a:txBody>
                    <a:bodyPr/>
                    <a:lstStyle/>
                    <a:p>
                      <a:pPr algn="ctr"/>
                      <a:r>
                        <a:rPr lang="en-GB" dirty="0">
                          <a:solidFill>
                            <a:schemeClr val="tx1"/>
                          </a:solidFill>
                        </a:rPr>
                        <a:t>59%</a:t>
                      </a:r>
                    </a:p>
                  </a:txBody>
                  <a:tcPr/>
                </a:tc>
                <a:extLst>
                  <a:ext uri="{0D108BD9-81ED-4DB2-BD59-A6C34878D82A}">
                    <a16:rowId xmlns:a16="http://schemas.microsoft.com/office/drawing/2014/main" val="4206695516"/>
                  </a:ext>
                </a:extLst>
              </a:tr>
              <a:tr h="453146">
                <a:tc>
                  <a:txBody>
                    <a:bodyPr/>
                    <a:lstStyle/>
                    <a:p>
                      <a:r>
                        <a:rPr lang="en-GB" dirty="0"/>
                        <a:t>Additional Engagement</a:t>
                      </a:r>
                    </a:p>
                  </a:txBody>
                  <a:tcPr/>
                </a:tc>
                <a:tc>
                  <a:txBody>
                    <a:bodyPr/>
                    <a:lstStyle/>
                    <a:p>
                      <a:pPr algn="ctr"/>
                      <a:r>
                        <a:rPr lang="en-GB" dirty="0"/>
                        <a:t>54%</a:t>
                      </a:r>
                    </a:p>
                  </a:txBody>
                  <a:tcPr/>
                </a:tc>
                <a:tc>
                  <a:txBody>
                    <a:bodyPr/>
                    <a:lstStyle/>
                    <a:p>
                      <a:pPr algn="ctr"/>
                      <a:r>
                        <a:rPr lang="en-GB" dirty="0"/>
                        <a:t>52%</a:t>
                      </a:r>
                    </a:p>
                  </a:txBody>
                  <a:tcPr/>
                </a:tc>
                <a:tc>
                  <a:txBody>
                    <a:bodyPr/>
                    <a:lstStyle/>
                    <a:p>
                      <a:pPr algn="ctr"/>
                      <a:r>
                        <a:rPr lang="en-GB" dirty="0">
                          <a:solidFill>
                            <a:schemeClr val="tx1"/>
                          </a:solidFill>
                        </a:rPr>
                        <a:t>54%</a:t>
                      </a:r>
                    </a:p>
                  </a:txBody>
                  <a:tcPr/>
                </a:tc>
                <a:extLst>
                  <a:ext uri="{0D108BD9-81ED-4DB2-BD59-A6C34878D82A}">
                    <a16:rowId xmlns:a16="http://schemas.microsoft.com/office/drawing/2014/main" val="446436254"/>
                  </a:ext>
                </a:extLst>
              </a:tr>
              <a:tr h="453146">
                <a:tc>
                  <a:txBody>
                    <a:bodyPr/>
                    <a:lstStyle/>
                    <a:p>
                      <a:r>
                        <a:rPr lang="en-GB" i="1" dirty="0"/>
                        <a:t>Number of respondents</a:t>
                      </a:r>
                    </a:p>
                  </a:txBody>
                  <a:tcPr/>
                </a:tc>
                <a:tc>
                  <a:txBody>
                    <a:bodyPr/>
                    <a:lstStyle/>
                    <a:p>
                      <a:pPr algn="ctr"/>
                      <a:r>
                        <a:rPr lang="en-GB" i="1" dirty="0"/>
                        <a:t>415</a:t>
                      </a:r>
                    </a:p>
                  </a:txBody>
                  <a:tcPr/>
                </a:tc>
                <a:tc>
                  <a:txBody>
                    <a:bodyPr/>
                    <a:lstStyle/>
                    <a:p>
                      <a:pPr algn="ctr"/>
                      <a:r>
                        <a:rPr lang="en-GB" i="1" dirty="0">
                          <a:solidFill>
                            <a:schemeClr val="tx1"/>
                          </a:solidFill>
                        </a:rPr>
                        <a:t>64</a:t>
                      </a:r>
                    </a:p>
                  </a:txBody>
                  <a:tcPr/>
                </a:tc>
                <a:tc>
                  <a:txBody>
                    <a:bodyPr/>
                    <a:lstStyle/>
                    <a:p>
                      <a:pPr algn="ctr"/>
                      <a:r>
                        <a:rPr lang="en-GB" i="1" dirty="0"/>
                        <a:t>351</a:t>
                      </a:r>
                    </a:p>
                  </a:txBody>
                  <a:tcPr/>
                </a:tc>
                <a:extLst>
                  <a:ext uri="{0D108BD9-81ED-4DB2-BD59-A6C34878D82A}">
                    <a16:rowId xmlns:a16="http://schemas.microsoft.com/office/drawing/2014/main" val="2252927825"/>
                  </a:ext>
                </a:extLst>
              </a:tr>
            </a:tbl>
          </a:graphicData>
        </a:graphic>
      </p:graphicFrame>
    </p:spTree>
    <p:extLst>
      <p:ext uri="{BB962C8B-B14F-4D97-AF65-F5344CB8AC3E}">
        <p14:creationId xmlns:p14="http://schemas.microsoft.com/office/powerpoint/2010/main" val="102916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Results Comparisons – full-time and part-time</a:t>
            </a:r>
          </a:p>
        </p:txBody>
      </p:sp>
      <p:graphicFrame>
        <p:nvGraphicFramePr>
          <p:cNvPr id="4" name="Table 3">
            <a:extLst>
              <a:ext uri="{FF2B5EF4-FFF2-40B4-BE49-F238E27FC236}">
                <a16:creationId xmlns:a16="http://schemas.microsoft.com/office/drawing/2014/main" id="{C707AC14-9F16-43E7-904C-32B61F03801C}"/>
              </a:ext>
            </a:extLst>
          </p:cNvPr>
          <p:cNvGraphicFramePr>
            <a:graphicFrameLocks noGrp="1"/>
          </p:cNvGraphicFramePr>
          <p:nvPr>
            <p:extLst>
              <p:ext uri="{D42A27DB-BD31-4B8C-83A1-F6EECF244321}">
                <p14:modId xmlns:p14="http://schemas.microsoft.com/office/powerpoint/2010/main" val="2759512286"/>
              </p:ext>
            </p:extLst>
          </p:nvPr>
        </p:nvGraphicFramePr>
        <p:xfrm>
          <a:off x="666749" y="2352370"/>
          <a:ext cx="8020049" cy="3954164"/>
        </p:xfrm>
        <a:graphic>
          <a:graphicData uri="http://schemas.openxmlformats.org/drawingml/2006/table">
            <a:tbl>
              <a:tblPr firstRow="1" bandRow="1">
                <a:tableStyleId>{5C22544A-7EE6-4342-B048-85BDC9FD1C3A}</a:tableStyleId>
              </a:tblPr>
              <a:tblGrid>
                <a:gridCol w="4704242">
                  <a:extLst>
                    <a:ext uri="{9D8B030D-6E8A-4147-A177-3AD203B41FA5}">
                      <a16:colId xmlns:a16="http://schemas.microsoft.com/office/drawing/2014/main" val="3630153487"/>
                    </a:ext>
                  </a:extLst>
                </a:gridCol>
                <a:gridCol w="1105269">
                  <a:extLst>
                    <a:ext uri="{9D8B030D-6E8A-4147-A177-3AD203B41FA5}">
                      <a16:colId xmlns:a16="http://schemas.microsoft.com/office/drawing/2014/main" val="956112633"/>
                    </a:ext>
                  </a:extLst>
                </a:gridCol>
                <a:gridCol w="1105269">
                  <a:extLst>
                    <a:ext uri="{9D8B030D-6E8A-4147-A177-3AD203B41FA5}">
                      <a16:colId xmlns:a16="http://schemas.microsoft.com/office/drawing/2014/main" val="2610677812"/>
                    </a:ext>
                  </a:extLst>
                </a:gridCol>
                <a:gridCol w="1105269">
                  <a:extLst>
                    <a:ext uri="{9D8B030D-6E8A-4147-A177-3AD203B41FA5}">
                      <a16:colId xmlns:a16="http://schemas.microsoft.com/office/drawing/2014/main" val="4219363647"/>
                    </a:ext>
                  </a:extLst>
                </a:gridCol>
              </a:tblGrid>
              <a:tr h="782142">
                <a:tc>
                  <a:txBody>
                    <a:bodyPr/>
                    <a:lstStyle/>
                    <a:p>
                      <a:r>
                        <a:rPr lang="en-GB" dirty="0"/>
                        <a:t>Question</a:t>
                      </a:r>
                    </a:p>
                  </a:txBody>
                  <a:tcPr/>
                </a:tc>
                <a:tc>
                  <a:txBody>
                    <a:bodyPr/>
                    <a:lstStyle/>
                    <a:p>
                      <a:pPr algn="ctr"/>
                      <a:r>
                        <a:rPr lang="en-GB" dirty="0"/>
                        <a:t>Survey overall</a:t>
                      </a:r>
                    </a:p>
                  </a:txBody>
                  <a:tcPr/>
                </a:tc>
                <a:tc>
                  <a:txBody>
                    <a:bodyPr/>
                    <a:lstStyle/>
                    <a:p>
                      <a:pPr algn="ctr"/>
                      <a:r>
                        <a:rPr lang="en-GB" dirty="0"/>
                        <a:t>Full-time</a:t>
                      </a:r>
                    </a:p>
                  </a:txBody>
                  <a:tcPr/>
                </a:tc>
                <a:tc>
                  <a:txBody>
                    <a:bodyPr/>
                    <a:lstStyle/>
                    <a:p>
                      <a:pPr algn="ctr"/>
                      <a:r>
                        <a:rPr lang="en-GB" dirty="0"/>
                        <a:t>Part-time</a:t>
                      </a:r>
                    </a:p>
                  </a:txBody>
                  <a:tcPr/>
                </a:tc>
                <a:extLst>
                  <a:ext uri="{0D108BD9-81ED-4DB2-BD59-A6C34878D82A}">
                    <a16:rowId xmlns:a16="http://schemas.microsoft.com/office/drawing/2014/main" val="3622230560"/>
                  </a:ext>
                </a:extLst>
              </a:tr>
              <a:tr h="453146">
                <a:tc>
                  <a:txBody>
                    <a:bodyPr/>
                    <a:lstStyle/>
                    <a:p>
                      <a:r>
                        <a:rPr lang="en-GB" dirty="0"/>
                        <a:t>Diversity &amp; Inclusion</a:t>
                      </a:r>
                    </a:p>
                  </a:txBody>
                  <a:tcPr/>
                </a:tc>
                <a:tc>
                  <a:txBody>
                    <a:bodyPr/>
                    <a:lstStyle/>
                    <a:p>
                      <a:pPr algn="ctr"/>
                      <a:r>
                        <a:rPr lang="en-GB" dirty="0"/>
                        <a:t>79%</a:t>
                      </a:r>
                    </a:p>
                  </a:txBody>
                  <a:tcPr/>
                </a:tc>
                <a:tc>
                  <a:txBody>
                    <a:bodyPr/>
                    <a:lstStyle/>
                    <a:p>
                      <a:pPr algn="ctr"/>
                      <a:r>
                        <a:rPr lang="en-GB" dirty="0"/>
                        <a:t>79%</a:t>
                      </a:r>
                    </a:p>
                  </a:txBody>
                  <a:tcPr/>
                </a:tc>
                <a:tc>
                  <a:txBody>
                    <a:bodyPr/>
                    <a:lstStyle/>
                    <a:p>
                      <a:pPr algn="ctr"/>
                      <a:r>
                        <a:rPr lang="en-GB" dirty="0">
                          <a:solidFill>
                            <a:schemeClr val="tx1"/>
                          </a:solidFill>
                        </a:rPr>
                        <a:t>77%</a:t>
                      </a:r>
                    </a:p>
                  </a:txBody>
                  <a:tcPr/>
                </a:tc>
                <a:extLst>
                  <a:ext uri="{0D108BD9-81ED-4DB2-BD59-A6C34878D82A}">
                    <a16:rowId xmlns:a16="http://schemas.microsoft.com/office/drawing/2014/main" val="3367883551"/>
                  </a:ext>
                </a:extLst>
              </a:tr>
              <a:tr h="453146">
                <a:tc>
                  <a:txBody>
                    <a:bodyPr/>
                    <a:lstStyle/>
                    <a:p>
                      <a:r>
                        <a:rPr lang="en-GB" dirty="0"/>
                        <a:t>Engagement Index</a:t>
                      </a:r>
                    </a:p>
                  </a:txBody>
                  <a:tcPr/>
                </a:tc>
                <a:tc>
                  <a:txBody>
                    <a:bodyPr/>
                    <a:lstStyle/>
                    <a:p>
                      <a:pPr algn="ctr"/>
                      <a:r>
                        <a:rPr lang="en-GB" dirty="0"/>
                        <a:t>63%</a:t>
                      </a:r>
                    </a:p>
                  </a:txBody>
                  <a:tcPr/>
                </a:tc>
                <a:tc>
                  <a:txBody>
                    <a:bodyPr/>
                    <a:lstStyle/>
                    <a:p>
                      <a:pPr algn="ctr"/>
                      <a:r>
                        <a:rPr lang="en-GB" dirty="0"/>
                        <a:t>64%</a:t>
                      </a:r>
                    </a:p>
                  </a:txBody>
                  <a:tcPr/>
                </a:tc>
                <a:tc>
                  <a:txBody>
                    <a:bodyPr/>
                    <a:lstStyle/>
                    <a:p>
                      <a:pPr algn="ctr"/>
                      <a:r>
                        <a:rPr lang="en-GB" dirty="0">
                          <a:solidFill>
                            <a:schemeClr val="tx1"/>
                          </a:solidFill>
                        </a:rPr>
                        <a:t>60%</a:t>
                      </a:r>
                    </a:p>
                  </a:txBody>
                  <a:tcPr/>
                </a:tc>
                <a:extLst>
                  <a:ext uri="{0D108BD9-81ED-4DB2-BD59-A6C34878D82A}">
                    <a16:rowId xmlns:a16="http://schemas.microsoft.com/office/drawing/2014/main" val="1437365823"/>
                  </a:ext>
                </a:extLst>
              </a:tr>
              <a:tr h="453146">
                <a:tc>
                  <a:txBody>
                    <a:bodyPr/>
                    <a:lstStyle/>
                    <a:p>
                      <a:r>
                        <a:rPr lang="en-GB" dirty="0"/>
                        <a:t>Wellbeing</a:t>
                      </a:r>
                    </a:p>
                  </a:txBody>
                  <a:tcPr/>
                </a:tc>
                <a:tc>
                  <a:txBody>
                    <a:bodyPr/>
                    <a:lstStyle/>
                    <a:p>
                      <a:pPr algn="ctr"/>
                      <a:r>
                        <a:rPr lang="en-GB" dirty="0"/>
                        <a:t>62%</a:t>
                      </a:r>
                    </a:p>
                  </a:txBody>
                  <a:tcPr/>
                </a:tc>
                <a:tc>
                  <a:txBody>
                    <a:bodyPr/>
                    <a:lstStyle/>
                    <a:p>
                      <a:pPr algn="ctr"/>
                      <a:r>
                        <a:rPr lang="en-GB" dirty="0">
                          <a:solidFill>
                            <a:srgbClr val="00B373"/>
                          </a:solidFill>
                        </a:rPr>
                        <a:t>64%</a:t>
                      </a:r>
                    </a:p>
                  </a:txBody>
                  <a:tcPr/>
                </a:tc>
                <a:tc>
                  <a:txBody>
                    <a:bodyPr/>
                    <a:lstStyle/>
                    <a:p>
                      <a:pPr algn="ctr"/>
                      <a:r>
                        <a:rPr lang="en-GB" dirty="0">
                          <a:solidFill>
                            <a:schemeClr val="tx1"/>
                          </a:solidFill>
                        </a:rPr>
                        <a:t>55%</a:t>
                      </a:r>
                    </a:p>
                  </a:txBody>
                  <a:tcPr/>
                </a:tc>
                <a:extLst>
                  <a:ext uri="{0D108BD9-81ED-4DB2-BD59-A6C34878D82A}">
                    <a16:rowId xmlns:a16="http://schemas.microsoft.com/office/drawing/2014/main" val="2077338072"/>
                  </a:ext>
                </a:extLst>
              </a:tr>
              <a:tr h="453146">
                <a:tc>
                  <a:txBody>
                    <a:bodyPr/>
                    <a:lstStyle/>
                    <a:p>
                      <a:r>
                        <a:rPr lang="en-GB" dirty="0"/>
                        <a:t>Working Practices</a:t>
                      </a:r>
                    </a:p>
                  </a:txBody>
                  <a:tcPr/>
                </a:tc>
                <a:tc>
                  <a:txBody>
                    <a:bodyPr/>
                    <a:lstStyle/>
                    <a:p>
                      <a:pPr algn="ctr"/>
                      <a:r>
                        <a:rPr lang="en-GB" dirty="0"/>
                        <a:t>62%</a:t>
                      </a:r>
                    </a:p>
                  </a:txBody>
                  <a:tcPr/>
                </a:tc>
                <a:tc>
                  <a:txBody>
                    <a:bodyPr/>
                    <a:lstStyle/>
                    <a:p>
                      <a:pPr algn="ctr"/>
                      <a:r>
                        <a:rPr lang="en-GB" dirty="0">
                          <a:solidFill>
                            <a:srgbClr val="00B373"/>
                          </a:solidFill>
                        </a:rPr>
                        <a:t>63%</a:t>
                      </a:r>
                    </a:p>
                  </a:txBody>
                  <a:tcPr/>
                </a:tc>
                <a:tc>
                  <a:txBody>
                    <a:bodyPr/>
                    <a:lstStyle/>
                    <a:p>
                      <a:pPr algn="ctr"/>
                      <a:r>
                        <a:rPr lang="en-GB" dirty="0">
                          <a:solidFill>
                            <a:schemeClr val="tx1"/>
                          </a:solidFill>
                        </a:rPr>
                        <a:t>58%</a:t>
                      </a:r>
                    </a:p>
                  </a:txBody>
                  <a:tcPr/>
                </a:tc>
                <a:extLst>
                  <a:ext uri="{0D108BD9-81ED-4DB2-BD59-A6C34878D82A}">
                    <a16:rowId xmlns:a16="http://schemas.microsoft.com/office/drawing/2014/main" val="975663607"/>
                  </a:ext>
                </a:extLst>
              </a:tr>
              <a:tr h="453146">
                <a:tc>
                  <a:txBody>
                    <a:bodyPr/>
                    <a:lstStyle/>
                    <a:p>
                      <a:r>
                        <a:rPr lang="en-GB" dirty="0"/>
                        <a:t>Leadership</a:t>
                      </a:r>
                    </a:p>
                  </a:txBody>
                  <a:tcPr/>
                </a:tc>
                <a:tc>
                  <a:txBody>
                    <a:bodyPr/>
                    <a:lstStyle/>
                    <a:p>
                      <a:pPr algn="ctr"/>
                      <a:r>
                        <a:rPr lang="en-GB" dirty="0"/>
                        <a:t>61%</a:t>
                      </a:r>
                    </a:p>
                  </a:txBody>
                  <a:tcPr/>
                </a:tc>
                <a:tc>
                  <a:txBody>
                    <a:bodyPr/>
                    <a:lstStyle/>
                    <a:p>
                      <a:pPr algn="ctr"/>
                      <a:r>
                        <a:rPr lang="en-GB" dirty="0">
                          <a:solidFill>
                            <a:schemeClr val="tx1"/>
                          </a:solidFill>
                        </a:rPr>
                        <a:t>59%</a:t>
                      </a:r>
                    </a:p>
                  </a:txBody>
                  <a:tcPr/>
                </a:tc>
                <a:tc>
                  <a:txBody>
                    <a:bodyPr/>
                    <a:lstStyle/>
                    <a:p>
                      <a:pPr algn="ctr"/>
                      <a:r>
                        <a:rPr lang="en-GB" dirty="0">
                          <a:solidFill>
                            <a:srgbClr val="00B373"/>
                          </a:solidFill>
                        </a:rPr>
                        <a:t>65%</a:t>
                      </a:r>
                    </a:p>
                  </a:txBody>
                  <a:tcPr/>
                </a:tc>
                <a:extLst>
                  <a:ext uri="{0D108BD9-81ED-4DB2-BD59-A6C34878D82A}">
                    <a16:rowId xmlns:a16="http://schemas.microsoft.com/office/drawing/2014/main" val="4206695516"/>
                  </a:ext>
                </a:extLst>
              </a:tr>
              <a:tr h="453146">
                <a:tc>
                  <a:txBody>
                    <a:bodyPr/>
                    <a:lstStyle/>
                    <a:p>
                      <a:r>
                        <a:rPr lang="en-GB" dirty="0"/>
                        <a:t>Additional Engagement</a:t>
                      </a:r>
                    </a:p>
                  </a:txBody>
                  <a:tcPr/>
                </a:tc>
                <a:tc>
                  <a:txBody>
                    <a:bodyPr/>
                    <a:lstStyle/>
                    <a:p>
                      <a:pPr algn="ctr"/>
                      <a:r>
                        <a:rPr lang="en-GB" dirty="0"/>
                        <a:t>54%</a:t>
                      </a:r>
                    </a:p>
                  </a:txBody>
                  <a:tcPr/>
                </a:tc>
                <a:tc>
                  <a:txBody>
                    <a:bodyPr/>
                    <a:lstStyle/>
                    <a:p>
                      <a:pPr algn="ctr"/>
                      <a:r>
                        <a:rPr lang="en-GB" dirty="0"/>
                        <a:t>55%</a:t>
                      </a:r>
                    </a:p>
                  </a:txBody>
                  <a:tcPr/>
                </a:tc>
                <a:tc>
                  <a:txBody>
                    <a:bodyPr/>
                    <a:lstStyle/>
                    <a:p>
                      <a:pPr algn="ctr"/>
                      <a:r>
                        <a:rPr lang="en-GB" dirty="0">
                          <a:solidFill>
                            <a:schemeClr val="tx1"/>
                          </a:solidFill>
                        </a:rPr>
                        <a:t>49%</a:t>
                      </a:r>
                    </a:p>
                  </a:txBody>
                  <a:tcPr/>
                </a:tc>
                <a:extLst>
                  <a:ext uri="{0D108BD9-81ED-4DB2-BD59-A6C34878D82A}">
                    <a16:rowId xmlns:a16="http://schemas.microsoft.com/office/drawing/2014/main" val="446436254"/>
                  </a:ext>
                </a:extLst>
              </a:tr>
              <a:tr h="453146">
                <a:tc>
                  <a:txBody>
                    <a:bodyPr/>
                    <a:lstStyle/>
                    <a:p>
                      <a:r>
                        <a:rPr lang="en-GB" i="1" dirty="0"/>
                        <a:t>Number of respondents</a:t>
                      </a:r>
                    </a:p>
                  </a:txBody>
                  <a:tcPr/>
                </a:tc>
                <a:tc>
                  <a:txBody>
                    <a:bodyPr/>
                    <a:lstStyle/>
                    <a:p>
                      <a:pPr algn="ctr"/>
                      <a:r>
                        <a:rPr lang="en-GB" i="1" dirty="0"/>
                        <a:t>415</a:t>
                      </a:r>
                    </a:p>
                  </a:txBody>
                  <a:tcPr/>
                </a:tc>
                <a:tc>
                  <a:txBody>
                    <a:bodyPr/>
                    <a:lstStyle/>
                    <a:p>
                      <a:pPr algn="ctr"/>
                      <a:r>
                        <a:rPr lang="en-GB" i="1" dirty="0">
                          <a:solidFill>
                            <a:schemeClr val="tx1"/>
                          </a:solidFill>
                        </a:rPr>
                        <a:t>328</a:t>
                      </a:r>
                    </a:p>
                  </a:txBody>
                  <a:tcPr/>
                </a:tc>
                <a:tc>
                  <a:txBody>
                    <a:bodyPr/>
                    <a:lstStyle/>
                    <a:p>
                      <a:pPr algn="ctr"/>
                      <a:r>
                        <a:rPr lang="en-GB" i="1" dirty="0"/>
                        <a:t>87</a:t>
                      </a:r>
                    </a:p>
                  </a:txBody>
                  <a:tcPr/>
                </a:tc>
                <a:extLst>
                  <a:ext uri="{0D108BD9-81ED-4DB2-BD59-A6C34878D82A}">
                    <a16:rowId xmlns:a16="http://schemas.microsoft.com/office/drawing/2014/main" val="2252927825"/>
                  </a:ext>
                </a:extLst>
              </a:tr>
            </a:tbl>
          </a:graphicData>
        </a:graphic>
      </p:graphicFrame>
    </p:spTree>
    <p:extLst>
      <p:ext uri="{BB962C8B-B14F-4D97-AF65-F5344CB8AC3E}">
        <p14:creationId xmlns:p14="http://schemas.microsoft.com/office/powerpoint/2010/main" val="535090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Results Comparisons – staff group</a:t>
            </a:r>
          </a:p>
        </p:txBody>
      </p:sp>
      <p:graphicFrame>
        <p:nvGraphicFramePr>
          <p:cNvPr id="4" name="Table 3">
            <a:extLst>
              <a:ext uri="{FF2B5EF4-FFF2-40B4-BE49-F238E27FC236}">
                <a16:creationId xmlns:a16="http://schemas.microsoft.com/office/drawing/2014/main" id="{F9380090-45A7-42B8-9FAF-911ECA9F1632}"/>
              </a:ext>
            </a:extLst>
          </p:cNvPr>
          <p:cNvGraphicFramePr>
            <a:graphicFrameLocks noGrp="1"/>
          </p:cNvGraphicFramePr>
          <p:nvPr>
            <p:extLst>
              <p:ext uri="{D42A27DB-BD31-4B8C-83A1-F6EECF244321}">
                <p14:modId xmlns:p14="http://schemas.microsoft.com/office/powerpoint/2010/main" val="2452508506"/>
              </p:ext>
            </p:extLst>
          </p:nvPr>
        </p:nvGraphicFramePr>
        <p:xfrm>
          <a:off x="666749" y="2352370"/>
          <a:ext cx="8020049" cy="3954164"/>
        </p:xfrm>
        <a:graphic>
          <a:graphicData uri="http://schemas.openxmlformats.org/drawingml/2006/table">
            <a:tbl>
              <a:tblPr firstRow="1" bandRow="1">
                <a:tableStyleId>{5C22544A-7EE6-4342-B048-85BDC9FD1C3A}</a:tableStyleId>
              </a:tblPr>
              <a:tblGrid>
                <a:gridCol w="2406389">
                  <a:extLst>
                    <a:ext uri="{9D8B030D-6E8A-4147-A177-3AD203B41FA5}">
                      <a16:colId xmlns:a16="http://schemas.microsoft.com/office/drawing/2014/main" val="3630153487"/>
                    </a:ext>
                  </a:extLst>
                </a:gridCol>
                <a:gridCol w="835412">
                  <a:extLst>
                    <a:ext uri="{9D8B030D-6E8A-4147-A177-3AD203B41FA5}">
                      <a16:colId xmlns:a16="http://schemas.microsoft.com/office/drawing/2014/main" val="728379875"/>
                    </a:ext>
                  </a:extLst>
                </a:gridCol>
                <a:gridCol w="835447">
                  <a:extLst>
                    <a:ext uri="{9D8B030D-6E8A-4147-A177-3AD203B41FA5}">
                      <a16:colId xmlns:a16="http://schemas.microsoft.com/office/drawing/2014/main" val="777668916"/>
                    </a:ext>
                  </a:extLst>
                </a:gridCol>
                <a:gridCol w="835448">
                  <a:extLst>
                    <a:ext uri="{9D8B030D-6E8A-4147-A177-3AD203B41FA5}">
                      <a16:colId xmlns:a16="http://schemas.microsoft.com/office/drawing/2014/main" val="956112633"/>
                    </a:ext>
                  </a:extLst>
                </a:gridCol>
                <a:gridCol w="809873">
                  <a:extLst>
                    <a:ext uri="{9D8B030D-6E8A-4147-A177-3AD203B41FA5}">
                      <a16:colId xmlns:a16="http://schemas.microsoft.com/office/drawing/2014/main" val="2610677812"/>
                    </a:ext>
                  </a:extLst>
                </a:gridCol>
                <a:gridCol w="767248">
                  <a:extLst>
                    <a:ext uri="{9D8B030D-6E8A-4147-A177-3AD203B41FA5}">
                      <a16:colId xmlns:a16="http://schemas.microsoft.com/office/drawing/2014/main" val="877534563"/>
                    </a:ext>
                  </a:extLst>
                </a:gridCol>
                <a:gridCol w="767248">
                  <a:extLst>
                    <a:ext uri="{9D8B030D-6E8A-4147-A177-3AD203B41FA5}">
                      <a16:colId xmlns:a16="http://schemas.microsoft.com/office/drawing/2014/main" val="2524490039"/>
                    </a:ext>
                  </a:extLst>
                </a:gridCol>
                <a:gridCol w="762984">
                  <a:extLst>
                    <a:ext uri="{9D8B030D-6E8A-4147-A177-3AD203B41FA5}">
                      <a16:colId xmlns:a16="http://schemas.microsoft.com/office/drawing/2014/main" val="4219363647"/>
                    </a:ext>
                  </a:extLst>
                </a:gridCol>
              </a:tblGrid>
              <a:tr h="782142">
                <a:tc>
                  <a:txBody>
                    <a:bodyPr/>
                    <a:lstStyle/>
                    <a:p>
                      <a:r>
                        <a:rPr lang="en-GB" dirty="0"/>
                        <a:t>Question</a:t>
                      </a:r>
                    </a:p>
                  </a:txBody>
                  <a:tcPr/>
                </a:tc>
                <a:tc>
                  <a:txBody>
                    <a:bodyPr/>
                    <a:lstStyle/>
                    <a:p>
                      <a:pPr algn="ctr"/>
                      <a:r>
                        <a:rPr lang="en-GB" dirty="0"/>
                        <a:t>Survey overall</a:t>
                      </a:r>
                    </a:p>
                  </a:txBody>
                  <a:tcPr/>
                </a:tc>
                <a:tc>
                  <a:txBody>
                    <a:bodyPr/>
                    <a:lstStyle/>
                    <a:p>
                      <a:pPr algn="ctr"/>
                      <a:r>
                        <a:rPr lang="en-GB" dirty="0"/>
                        <a:t>PSSS</a:t>
                      </a:r>
                    </a:p>
                  </a:txBody>
                  <a:tcPr/>
                </a:tc>
                <a:tc>
                  <a:txBody>
                    <a:bodyPr/>
                    <a:lstStyle/>
                    <a:p>
                      <a:pPr algn="ctr"/>
                      <a:r>
                        <a:rPr lang="en-GB" dirty="0" err="1"/>
                        <a:t>Acad</a:t>
                      </a:r>
                      <a:endParaRPr lang="en-GB" dirty="0"/>
                    </a:p>
                  </a:txBody>
                  <a:tcPr/>
                </a:tc>
                <a:tc>
                  <a:txBody>
                    <a:bodyPr/>
                    <a:lstStyle/>
                    <a:p>
                      <a:pPr algn="ctr"/>
                      <a:r>
                        <a:rPr lang="en-GB" dirty="0"/>
                        <a:t>Res</a:t>
                      </a:r>
                    </a:p>
                  </a:txBody>
                  <a:tcPr/>
                </a:tc>
                <a:tc>
                  <a:txBody>
                    <a:bodyPr/>
                    <a:lstStyle/>
                    <a:p>
                      <a:pPr algn="ctr"/>
                      <a:r>
                        <a:rPr lang="en-GB" dirty="0"/>
                        <a:t>Tech</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dirty="0"/>
                        <a:t>Snr </a:t>
                      </a:r>
                      <a:r>
                        <a:rPr lang="en-GB" dirty="0" err="1"/>
                        <a:t>Mgt</a:t>
                      </a:r>
                      <a:endParaRPr lang="en-GB" dirty="0"/>
                    </a:p>
                  </a:txBody>
                  <a:tcPr/>
                </a:tc>
                <a:tc>
                  <a:txBody>
                    <a:bodyPr/>
                    <a:lstStyle/>
                    <a:p>
                      <a:pPr algn="ctr"/>
                      <a:r>
                        <a:rPr lang="en-GB" dirty="0" err="1"/>
                        <a:t>PNS</a:t>
                      </a:r>
                      <a:endParaRPr lang="en-GB" dirty="0"/>
                    </a:p>
                  </a:txBody>
                  <a:tcPr/>
                </a:tc>
                <a:extLst>
                  <a:ext uri="{0D108BD9-81ED-4DB2-BD59-A6C34878D82A}">
                    <a16:rowId xmlns:a16="http://schemas.microsoft.com/office/drawing/2014/main" val="3622230560"/>
                  </a:ext>
                </a:extLst>
              </a:tr>
              <a:tr h="453146">
                <a:tc>
                  <a:txBody>
                    <a:bodyPr/>
                    <a:lstStyle/>
                    <a:p>
                      <a:r>
                        <a:rPr lang="en-GB" dirty="0"/>
                        <a:t>Diversity &amp; Inclusion</a:t>
                      </a:r>
                    </a:p>
                  </a:txBody>
                  <a:tcPr/>
                </a:tc>
                <a:tc>
                  <a:txBody>
                    <a:bodyPr/>
                    <a:lstStyle/>
                    <a:p>
                      <a:pPr algn="ctr"/>
                      <a:r>
                        <a:rPr lang="en-GB" dirty="0"/>
                        <a:t>79%</a:t>
                      </a:r>
                    </a:p>
                  </a:txBody>
                  <a:tcPr/>
                </a:tc>
                <a:tc>
                  <a:txBody>
                    <a:bodyPr/>
                    <a:lstStyle/>
                    <a:p>
                      <a:pPr algn="ctr"/>
                      <a:r>
                        <a:rPr lang="en-GB" dirty="0"/>
                        <a:t>76%</a:t>
                      </a:r>
                    </a:p>
                  </a:txBody>
                  <a:tcPr/>
                </a:tc>
                <a:tc>
                  <a:txBody>
                    <a:bodyPr/>
                    <a:lstStyle/>
                    <a:p>
                      <a:pPr algn="ctr"/>
                      <a:r>
                        <a:rPr lang="en-GB" dirty="0"/>
                        <a:t>83%</a:t>
                      </a:r>
                    </a:p>
                  </a:txBody>
                  <a:tcPr/>
                </a:tc>
                <a:tc>
                  <a:txBody>
                    <a:bodyPr/>
                    <a:lstStyle/>
                    <a:p>
                      <a:pPr algn="ctr"/>
                      <a:r>
                        <a:rPr lang="en-GB" dirty="0"/>
                        <a:t>83%</a:t>
                      </a:r>
                    </a:p>
                  </a:txBody>
                  <a:tcPr/>
                </a:tc>
                <a:tc>
                  <a:txBody>
                    <a:bodyPr/>
                    <a:lstStyle/>
                    <a:p>
                      <a:pPr algn="ctr"/>
                      <a:r>
                        <a:rPr lang="en-GB" dirty="0"/>
                        <a:t>76%</a:t>
                      </a:r>
                    </a:p>
                  </a:txBody>
                  <a:tcPr/>
                </a:tc>
                <a:tc>
                  <a:txBody>
                    <a:bodyPr/>
                    <a:lstStyle/>
                    <a:p>
                      <a:pPr algn="ctr"/>
                      <a:r>
                        <a:rPr lang="en-GB" dirty="0">
                          <a:solidFill>
                            <a:srgbClr val="00B373"/>
                          </a:solidFill>
                        </a:rPr>
                        <a:t>95%</a:t>
                      </a:r>
                    </a:p>
                  </a:txBody>
                  <a:tcPr/>
                </a:tc>
                <a:tc>
                  <a:txBody>
                    <a:bodyPr/>
                    <a:lstStyle/>
                    <a:p>
                      <a:pPr algn="ctr"/>
                      <a:r>
                        <a:rPr lang="en-GB" dirty="0">
                          <a:solidFill>
                            <a:schemeClr val="tx1"/>
                          </a:solidFill>
                        </a:rPr>
                        <a:t>58%</a:t>
                      </a:r>
                    </a:p>
                  </a:txBody>
                  <a:tcPr/>
                </a:tc>
                <a:extLst>
                  <a:ext uri="{0D108BD9-81ED-4DB2-BD59-A6C34878D82A}">
                    <a16:rowId xmlns:a16="http://schemas.microsoft.com/office/drawing/2014/main" val="3367883551"/>
                  </a:ext>
                </a:extLst>
              </a:tr>
              <a:tr h="453146">
                <a:tc>
                  <a:txBody>
                    <a:bodyPr/>
                    <a:lstStyle/>
                    <a:p>
                      <a:r>
                        <a:rPr lang="en-GB" dirty="0"/>
                        <a:t>Engagement Index</a:t>
                      </a:r>
                    </a:p>
                  </a:txBody>
                  <a:tcPr/>
                </a:tc>
                <a:tc>
                  <a:txBody>
                    <a:bodyPr/>
                    <a:lstStyle/>
                    <a:p>
                      <a:pPr algn="ctr"/>
                      <a:r>
                        <a:rPr lang="en-GB" dirty="0"/>
                        <a:t>64%</a:t>
                      </a:r>
                    </a:p>
                  </a:txBody>
                  <a:tcPr/>
                </a:tc>
                <a:tc>
                  <a:txBody>
                    <a:bodyPr/>
                    <a:lstStyle/>
                    <a:p>
                      <a:pPr algn="ctr"/>
                      <a:r>
                        <a:rPr lang="en-GB" dirty="0"/>
                        <a:t>59%</a:t>
                      </a:r>
                    </a:p>
                  </a:txBody>
                  <a:tcPr/>
                </a:tc>
                <a:tc>
                  <a:txBody>
                    <a:bodyPr/>
                    <a:lstStyle/>
                    <a:p>
                      <a:pPr algn="ctr"/>
                      <a:r>
                        <a:rPr lang="en-GB" dirty="0"/>
                        <a:t>68%</a:t>
                      </a:r>
                    </a:p>
                  </a:txBody>
                  <a:tcPr/>
                </a:tc>
                <a:tc>
                  <a:txBody>
                    <a:bodyPr/>
                    <a:lstStyle/>
                    <a:p>
                      <a:pPr algn="ctr"/>
                      <a:r>
                        <a:rPr lang="en-GB" dirty="0"/>
                        <a:t>69%</a:t>
                      </a:r>
                    </a:p>
                  </a:txBody>
                  <a:tcPr/>
                </a:tc>
                <a:tc>
                  <a:txBody>
                    <a:bodyPr/>
                    <a:lstStyle/>
                    <a:p>
                      <a:pPr algn="ctr"/>
                      <a:r>
                        <a:rPr lang="en-GB" dirty="0">
                          <a:solidFill>
                            <a:srgbClr val="FF0000"/>
                          </a:solidFill>
                        </a:rPr>
                        <a:t>52%</a:t>
                      </a:r>
                    </a:p>
                  </a:txBody>
                  <a:tcPr/>
                </a:tc>
                <a:tc>
                  <a:txBody>
                    <a:bodyPr/>
                    <a:lstStyle/>
                    <a:p>
                      <a:pPr algn="ctr"/>
                      <a:r>
                        <a:rPr lang="en-GB" dirty="0">
                          <a:solidFill>
                            <a:srgbClr val="00B373"/>
                          </a:solidFill>
                        </a:rPr>
                        <a:t>86%</a:t>
                      </a:r>
                    </a:p>
                  </a:txBody>
                  <a:tcPr/>
                </a:tc>
                <a:tc>
                  <a:txBody>
                    <a:bodyPr/>
                    <a:lstStyle/>
                    <a:p>
                      <a:pPr algn="ctr"/>
                      <a:r>
                        <a:rPr lang="en-GB" dirty="0">
                          <a:solidFill>
                            <a:schemeClr val="tx1"/>
                          </a:solidFill>
                        </a:rPr>
                        <a:t>55%</a:t>
                      </a:r>
                    </a:p>
                  </a:txBody>
                  <a:tcPr/>
                </a:tc>
                <a:extLst>
                  <a:ext uri="{0D108BD9-81ED-4DB2-BD59-A6C34878D82A}">
                    <a16:rowId xmlns:a16="http://schemas.microsoft.com/office/drawing/2014/main" val="1437365823"/>
                  </a:ext>
                </a:extLst>
              </a:tr>
              <a:tr h="453146">
                <a:tc>
                  <a:txBody>
                    <a:bodyPr/>
                    <a:lstStyle/>
                    <a:p>
                      <a:r>
                        <a:rPr lang="en-GB" dirty="0"/>
                        <a:t>Wellbeing</a:t>
                      </a:r>
                    </a:p>
                  </a:txBody>
                  <a:tcPr/>
                </a:tc>
                <a:tc>
                  <a:txBody>
                    <a:bodyPr/>
                    <a:lstStyle/>
                    <a:p>
                      <a:pPr algn="ctr"/>
                      <a:r>
                        <a:rPr lang="en-GB" dirty="0"/>
                        <a:t>62%</a:t>
                      </a:r>
                    </a:p>
                  </a:txBody>
                  <a:tcPr/>
                </a:tc>
                <a:tc>
                  <a:txBody>
                    <a:bodyPr/>
                    <a:lstStyle/>
                    <a:p>
                      <a:pPr algn="ctr"/>
                      <a:r>
                        <a:rPr lang="en-GB" dirty="0"/>
                        <a:t>62%</a:t>
                      </a:r>
                    </a:p>
                  </a:txBody>
                  <a:tcPr/>
                </a:tc>
                <a:tc>
                  <a:txBody>
                    <a:bodyPr/>
                    <a:lstStyle/>
                    <a:p>
                      <a:pPr algn="ctr"/>
                      <a:r>
                        <a:rPr lang="en-GB" dirty="0">
                          <a:solidFill>
                            <a:srgbClr val="FF0000"/>
                          </a:solidFill>
                        </a:rPr>
                        <a:t>56%</a:t>
                      </a:r>
                    </a:p>
                  </a:txBody>
                  <a:tcPr/>
                </a:tc>
                <a:tc>
                  <a:txBody>
                    <a:bodyPr/>
                    <a:lstStyle/>
                    <a:p>
                      <a:pPr algn="ctr"/>
                      <a:r>
                        <a:rPr lang="en-GB" dirty="0">
                          <a:solidFill>
                            <a:schemeClr val="tx1"/>
                          </a:solidFill>
                        </a:rPr>
                        <a:t>68%</a:t>
                      </a:r>
                    </a:p>
                  </a:txBody>
                  <a:tcPr/>
                </a:tc>
                <a:tc>
                  <a:txBody>
                    <a:bodyPr/>
                    <a:lstStyle/>
                    <a:p>
                      <a:pPr algn="ctr"/>
                      <a:r>
                        <a:rPr lang="en-GB" dirty="0">
                          <a:solidFill>
                            <a:schemeClr val="tx1"/>
                          </a:solidFill>
                        </a:rPr>
                        <a:t>64%</a:t>
                      </a:r>
                    </a:p>
                  </a:txBody>
                  <a:tcPr/>
                </a:tc>
                <a:tc>
                  <a:txBody>
                    <a:bodyPr/>
                    <a:lstStyle/>
                    <a:p>
                      <a:pPr algn="ctr"/>
                      <a:r>
                        <a:rPr lang="en-GB" dirty="0">
                          <a:solidFill>
                            <a:srgbClr val="00B373"/>
                          </a:solidFill>
                        </a:rPr>
                        <a:t>82%</a:t>
                      </a:r>
                    </a:p>
                  </a:txBody>
                  <a:tcPr/>
                </a:tc>
                <a:tc>
                  <a:txBody>
                    <a:bodyPr/>
                    <a:lstStyle/>
                    <a:p>
                      <a:pPr algn="ctr"/>
                      <a:r>
                        <a:rPr lang="en-GB" dirty="0">
                          <a:solidFill>
                            <a:schemeClr val="tx1"/>
                          </a:solidFill>
                        </a:rPr>
                        <a:t>65%</a:t>
                      </a:r>
                    </a:p>
                  </a:txBody>
                  <a:tcPr/>
                </a:tc>
                <a:extLst>
                  <a:ext uri="{0D108BD9-81ED-4DB2-BD59-A6C34878D82A}">
                    <a16:rowId xmlns:a16="http://schemas.microsoft.com/office/drawing/2014/main" val="2077338072"/>
                  </a:ext>
                </a:extLst>
              </a:tr>
              <a:tr h="453146">
                <a:tc>
                  <a:txBody>
                    <a:bodyPr/>
                    <a:lstStyle/>
                    <a:p>
                      <a:r>
                        <a:rPr lang="en-GB" dirty="0"/>
                        <a:t>Working Practices</a:t>
                      </a:r>
                    </a:p>
                  </a:txBody>
                  <a:tcPr/>
                </a:tc>
                <a:tc>
                  <a:txBody>
                    <a:bodyPr/>
                    <a:lstStyle/>
                    <a:p>
                      <a:pPr algn="ctr"/>
                      <a:r>
                        <a:rPr lang="en-GB" dirty="0"/>
                        <a:t>62%</a:t>
                      </a:r>
                    </a:p>
                  </a:txBody>
                  <a:tcPr/>
                </a:tc>
                <a:tc>
                  <a:txBody>
                    <a:bodyPr/>
                    <a:lstStyle/>
                    <a:p>
                      <a:pPr algn="ctr"/>
                      <a:r>
                        <a:rPr lang="en-GB" dirty="0"/>
                        <a:t>59%</a:t>
                      </a:r>
                    </a:p>
                  </a:txBody>
                  <a:tcPr/>
                </a:tc>
                <a:tc>
                  <a:txBody>
                    <a:bodyPr/>
                    <a:lstStyle/>
                    <a:p>
                      <a:pPr algn="ctr"/>
                      <a:r>
                        <a:rPr lang="en-GB" dirty="0"/>
                        <a:t>64%</a:t>
                      </a:r>
                    </a:p>
                  </a:txBody>
                  <a:tcPr/>
                </a:tc>
                <a:tc>
                  <a:txBody>
                    <a:bodyPr/>
                    <a:lstStyle/>
                    <a:p>
                      <a:pPr algn="ctr"/>
                      <a:r>
                        <a:rPr lang="en-GB" dirty="0"/>
                        <a:t>63%</a:t>
                      </a:r>
                    </a:p>
                  </a:txBody>
                  <a:tcPr/>
                </a:tc>
                <a:tc>
                  <a:txBody>
                    <a:bodyPr/>
                    <a:lstStyle/>
                    <a:p>
                      <a:pPr algn="ctr"/>
                      <a:r>
                        <a:rPr lang="en-GB" dirty="0"/>
                        <a:t>67%</a:t>
                      </a:r>
                    </a:p>
                  </a:txBody>
                  <a:tcPr/>
                </a:tc>
                <a:tc>
                  <a:txBody>
                    <a:bodyPr/>
                    <a:lstStyle/>
                    <a:p>
                      <a:pPr algn="ctr"/>
                      <a:r>
                        <a:rPr lang="en-GB" dirty="0">
                          <a:solidFill>
                            <a:srgbClr val="00B373"/>
                          </a:solidFill>
                        </a:rPr>
                        <a:t>84%</a:t>
                      </a:r>
                    </a:p>
                  </a:txBody>
                  <a:tcPr/>
                </a:tc>
                <a:tc>
                  <a:txBody>
                    <a:bodyPr/>
                    <a:lstStyle/>
                    <a:p>
                      <a:pPr algn="ctr"/>
                      <a:r>
                        <a:rPr lang="en-GB" dirty="0">
                          <a:solidFill>
                            <a:schemeClr val="tx1"/>
                          </a:solidFill>
                        </a:rPr>
                        <a:t>57%</a:t>
                      </a:r>
                    </a:p>
                  </a:txBody>
                  <a:tcPr/>
                </a:tc>
                <a:extLst>
                  <a:ext uri="{0D108BD9-81ED-4DB2-BD59-A6C34878D82A}">
                    <a16:rowId xmlns:a16="http://schemas.microsoft.com/office/drawing/2014/main" val="975663607"/>
                  </a:ext>
                </a:extLst>
              </a:tr>
              <a:tr h="453146">
                <a:tc>
                  <a:txBody>
                    <a:bodyPr/>
                    <a:lstStyle/>
                    <a:p>
                      <a:r>
                        <a:rPr lang="en-GB" dirty="0"/>
                        <a:t>Leadership</a:t>
                      </a:r>
                    </a:p>
                  </a:txBody>
                  <a:tcPr/>
                </a:tc>
                <a:tc>
                  <a:txBody>
                    <a:bodyPr/>
                    <a:lstStyle/>
                    <a:p>
                      <a:pPr algn="ctr"/>
                      <a:r>
                        <a:rPr lang="en-GB" dirty="0"/>
                        <a:t>61%</a:t>
                      </a:r>
                    </a:p>
                  </a:txBody>
                  <a:tcPr/>
                </a:tc>
                <a:tc>
                  <a:txBody>
                    <a:bodyPr/>
                    <a:lstStyle/>
                    <a:p>
                      <a:pPr algn="ctr"/>
                      <a:r>
                        <a:rPr lang="en-GB" dirty="0">
                          <a:solidFill>
                            <a:srgbClr val="FF0000"/>
                          </a:solidFill>
                        </a:rPr>
                        <a:t>55%</a:t>
                      </a:r>
                    </a:p>
                  </a:txBody>
                  <a:tcPr/>
                </a:tc>
                <a:tc>
                  <a:txBody>
                    <a:bodyPr/>
                    <a:lstStyle/>
                    <a:p>
                      <a:pPr algn="ctr"/>
                      <a:r>
                        <a:rPr lang="en-GB" dirty="0"/>
                        <a:t>63%</a:t>
                      </a:r>
                    </a:p>
                  </a:txBody>
                  <a:tcPr/>
                </a:tc>
                <a:tc>
                  <a:txBody>
                    <a:bodyPr/>
                    <a:lstStyle/>
                    <a:p>
                      <a:pPr algn="ctr"/>
                      <a:r>
                        <a:rPr lang="en-GB" dirty="0">
                          <a:solidFill>
                            <a:srgbClr val="00B373"/>
                          </a:solidFill>
                        </a:rPr>
                        <a:t>73%</a:t>
                      </a:r>
                    </a:p>
                  </a:txBody>
                  <a:tcPr/>
                </a:tc>
                <a:tc>
                  <a:txBody>
                    <a:bodyPr/>
                    <a:lstStyle/>
                    <a:p>
                      <a:pPr algn="ctr"/>
                      <a:r>
                        <a:rPr lang="en-GB" dirty="0">
                          <a:solidFill>
                            <a:srgbClr val="00B373"/>
                          </a:solidFill>
                        </a:rPr>
                        <a:t>68%</a:t>
                      </a:r>
                    </a:p>
                  </a:txBody>
                  <a:tcPr/>
                </a:tc>
                <a:tc>
                  <a:txBody>
                    <a:bodyPr/>
                    <a:lstStyle/>
                    <a:p>
                      <a:pPr algn="ctr"/>
                      <a:r>
                        <a:rPr lang="en-GB" dirty="0">
                          <a:solidFill>
                            <a:srgbClr val="00B373"/>
                          </a:solidFill>
                        </a:rPr>
                        <a:t>87%</a:t>
                      </a:r>
                    </a:p>
                  </a:txBody>
                  <a:tcPr/>
                </a:tc>
                <a:tc>
                  <a:txBody>
                    <a:bodyPr/>
                    <a:lstStyle/>
                    <a:p>
                      <a:pPr algn="ctr"/>
                      <a:r>
                        <a:rPr lang="en-GB" dirty="0">
                          <a:solidFill>
                            <a:schemeClr val="tx1"/>
                          </a:solidFill>
                        </a:rPr>
                        <a:t>50%</a:t>
                      </a:r>
                    </a:p>
                  </a:txBody>
                  <a:tcPr/>
                </a:tc>
                <a:extLst>
                  <a:ext uri="{0D108BD9-81ED-4DB2-BD59-A6C34878D82A}">
                    <a16:rowId xmlns:a16="http://schemas.microsoft.com/office/drawing/2014/main" val="4206695516"/>
                  </a:ext>
                </a:extLst>
              </a:tr>
              <a:tr h="453146">
                <a:tc>
                  <a:txBody>
                    <a:bodyPr/>
                    <a:lstStyle/>
                    <a:p>
                      <a:r>
                        <a:rPr lang="en-GB" dirty="0"/>
                        <a:t>Additional Engagement</a:t>
                      </a:r>
                    </a:p>
                  </a:txBody>
                  <a:tcPr/>
                </a:tc>
                <a:tc>
                  <a:txBody>
                    <a:bodyPr/>
                    <a:lstStyle/>
                    <a:p>
                      <a:pPr algn="ctr"/>
                      <a:r>
                        <a:rPr lang="en-GB" dirty="0"/>
                        <a:t>54%</a:t>
                      </a:r>
                    </a:p>
                  </a:txBody>
                  <a:tcPr/>
                </a:tc>
                <a:tc>
                  <a:txBody>
                    <a:bodyPr/>
                    <a:lstStyle/>
                    <a:p>
                      <a:pPr algn="ctr"/>
                      <a:r>
                        <a:rPr lang="en-GB" dirty="0">
                          <a:solidFill>
                            <a:srgbClr val="FF0000"/>
                          </a:solidFill>
                        </a:rPr>
                        <a:t>44%</a:t>
                      </a:r>
                    </a:p>
                  </a:txBody>
                  <a:tcPr/>
                </a:tc>
                <a:tc>
                  <a:txBody>
                    <a:bodyPr/>
                    <a:lstStyle/>
                    <a:p>
                      <a:pPr algn="ctr"/>
                      <a:r>
                        <a:rPr lang="en-GB" dirty="0">
                          <a:solidFill>
                            <a:srgbClr val="00B373"/>
                          </a:solidFill>
                        </a:rPr>
                        <a:t>69%</a:t>
                      </a:r>
                    </a:p>
                  </a:txBody>
                  <a:tcPr/>
                </a:tc>
                <a:tc>
                  <a:txBody>
                    <a:bodyPr/>
                    <a:lstStyle/>
                    <a:p>
                      <a:pPr algn="ctr"/>
                      <a:r>
                        <a:rPr lang="en-GB" dirty="0"/>
                        <a:t>51%</a:t>
                      </a:r>
                    </a:p>
                  </a:txBody>
                  <a:tcPr/>
                </a:tc>
                <a:tc>
                  <a:txBody>
                    <a:bodyPr/>
                    <a:lstStyle/>
                    <a:p>
                      <a:pPr algn="ctr"/>
                      <a:r>
                        <a:rPr lang="en-GB" dirty="0">
                          <a:solidFill>
                            <a:srgbClr val="FF0000"/>
                          </a:solidFill>
                        </a:rPr>
                        <a:t>42%</a:t>
                      </a:r>
                    </a:p>
                  </a:txBody>
                  <a:tcPr/>
                </a:tc>
                <a:tc>
                  <a:txBody>
                    <a:bodyPr/>
                    <a:lstStyle/>
                    <a:p>
                      <a:pPr algn="ctr"/>
                      <a:r>
                        <a:rPr lang="en-GB" dirty="0">
                          <a:solidFill>
                            <a:srgbClr val="00B373"/>
                          </a:solidFill>
                        </a:rPr>
                        <a:t>79%</a:t>
                      </a:r>
                    </a:p>
                  </a:txBody>
                  <a:tcPr/>
                </a:tc>
                <a:tc>
                  <a:txBody>
                    <a:bodyPr/>
                    <a:lstStyle/>
                    <a:p>
                      <a:pPr algn="ctr"/>
                      <a:r>
                        <a:rPr lang="en-GB" dirty="0">
                          <a:solidFill>
                            <a:schemeClr val="tx1"/>
                          </a:solidFill>
                        </a:rPr>
                        <a:t>55%</a:t>
                      </a:r>
                    </a:p>
                  </a:txBody>
                  <a:tcPr/>
                </a:tc>
                <a:extLst>
                  <a:ext uri="{0D108BD9-81ED-4DB2-BD59-A6C34878D82A}">
                    <a16:rowId xmlns:a16="http://schemas.microsoft.com/office/drawing/2014/main" val="446436254"/>
                  </a:ext>
                </a:extLst>
              </a:tr>
              <a:tr h="453146">
                <a:tc>
                  <a:txBody>
                    <a:bodyPr/>
                    <a:lstStyle/>
                    <a:p>
                      <a:r>
                        <a:rPr lang="en-GB" i="1" dirty="0"/>
                        <a:t>Number of respondents</a:t>
                      </a:r>
                    </a:p>
                  </a:txBody>
                  <a:tcPr/>
                </a:tc>
                <a:tc>
                  <a:txBody>
                    <a:bodyPr/>
                    <a:lstStyle/>
                    <a:p>
                      <a:pPr algn="ctr"/>
                      <a:r>
                        <a:rPr lang="en-GB" i="1" dirty="0"/>
                        <a:t>412</a:t>
                      </a:r>
                    </a:p>
                  </a:txBody>
                  <a:tcPr/>
                </a:tc>
                <a:tc>
                  <a:txBody>
                    <a:bodyPr/>
                    <a:lstStyle/>
                    <a:p>
                      <a:pPr algn="ctr"/>
                      <a:r>
                        <a:rPr lang="en-GB" i="1" dirty="0"/>
                        <a:t>194</a:t>
                      </a:r>
                    </a:p>
                  </a:txBody>
                  <a:tcPr/>
                </a:tc>
                <a:tc>
                  <a:txBody>
                    <a:bodyPr/>
                    <a:lstStyle/>
                    <a:p>
                      <a:pPr algn="ctr"/>
                      <a:r>
                        <a:rPr lang="en-GB" i="1" dirty="0"/>
                        <a:t>125</a:t>
                      </a:r>
                    </a:p>
                  </a:txBody>
                  <a:tcPr/>
                </a:tc>
                <a:tc>
                  <a:txBody>
                    <a:bodyPr/>
                    <a:lstStyle/>
                    <a:p>
                      <a:pPr algn="ctr"/>
                      <a:r>
                        <a:rPr lang="en-GB" i="1" dirty="0">
                          <a:solidFill>
                            <a:schemeClr val="tx1"/>
                          </a:solidFill>
                        </a:rPr>
                        <a:t>39</a:t>
                      </a:r>
                    </a:p>
                  </a:txBody>
                  <a:tcPr/>
                </a:tc>
                <a:tc>
                  <a:txBody>
                    <a:bodyPr/>
                    <a:lstStyle/>
                    <a:p>
                      <a:pPr algn="ctr"/>
                      <a:r>
                        <a:rPr lang="en-GB" i="1" dirty="0">
                          <a:solidFill>
                            <a:schemeClr val="tx1"/>
                          </a:solidFill>
                        </a:rPr>
                        <a:t>13</a:t>
                      </a:r>
                    </a:p>
                  </a:txBody>
                  <a:tcPr/>
                </a:tc>
                <a:tc>
                  <a:txBody>
                    <a:bodyPr/>
                    <a:lstStyle/>
                    <a:p>
                      <a:pPr algn="ctr"/>
                      <a:r>
                        <a:rPr lang="en-GB" i="1" dirty="0">
                          <a:solidFill>
                            <a:schemeClr val="tx1"/>
                          </a:solidFill>
                        </a:rPr>
                        <a:t>19</a:t>
                      </a:r>
                    </a:p>
                  </a:txBody>
                  <a:tcPr/>
                </a:tc>
                <a:tc>
                  <a:txBody>
                    <a:bodyPr/>
                    <a:lstStyle/>
                    <a:p>
                      <a:pPr algn="ctr"/>
                      <a:r>
                        <a:rPr lang="en-GB" i="1" dirty="0"/>
                        <a:t>22</a:t>
                      </a:r>
                    </a:p>
                  </a:txBody>
                  <a:tcPr/>
                </a:tc>
                <a:extLst>
                  <a:ext uri="{0D108BD9-81ED-4DB2-BD59-A6C34878D82A}">
                    <a16:rowId xmlns:a16="http://schemas.microsoft.com/office/drawing/2014/main" val="2252927825"/>
                  </a:ext>
                </a:extLst>
              </a:tr>
            </a:tbl>
          </a:graphicData>
        </a:graphic>
      </p:graphicFrame>
    </p:spTree>
    <p:extLst>
      <p:ext uri="{BB962C8B-B14F-4D97-AF65-F5344CB8AC3E}">
        <p14:creationId xmlns:p14="http://schemas.microsoft.com/office/powerpoint/2010/main" val="2670365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Results Comparisons – sex</a:t>
            </a:r>
          </a:p>
        </p:txBody>
      </p:sp>
      <p:graphicFrame>
        <p:nvGraphicFramePr>
          <p:cNvPr id="5" name="Table 4">
            <a:extLst>
              <a:ext uri="{FF2B5EF4-FFF2-40B4-BE49-F238E27FC236}">
                <a16:creationId xmlns:a16="http://schemas.microsoft.com/office/drawing/2014/main" id="{ED63BA9E-970E-4C2C-8EB7-EE61C1C6964F}"/>
              </a:ext>
            </a:extLst>
          </p:cNvPr>
          <p:cNvGraphicFramePr>
            <a:graphicFrameLocks noGrp="1"/>
          </p:cNvGraphicFramePr>
          <p:nvPr>
            <p:extLst>
              <p:ext uri="{D42A27DB-BD31-4B8C-83A1-F6EECF244321}">
                <p14:modId xmlns:p14="http://schemas.microsoft.com/office/powerpoint/2010/main" val="2338793645"/>
              </p:ext>
            </p:extLst>
          </p:nvPr>
        </p:nvGraphicFramePr>
        <p:xfrm>
          <a:off x="666749" y="2352370"/>
          <a:ext cx="8020050" cy="3954164"/>
        </p:xfrm>
        <a:graphic>
          <a:graphicData uri="http://schemas.openxmlformats.org/drawingml/2006/table">
            <a:tbl>
              <a:tblPr firstRow="1" bandRow="1">
                <a:tableStyleId>{5C22544A-7EE6-4342-B048-85BDC9FD1C3A}</a:tableStyleId>
              </a:tblPr>
              <a:tblGrid>
                <a:gridCol w="4134458">
                  <a:extLst>
                    <a:ext uri="{9D8B030D-6E8A-4147-A177-3AD203B41FA5}">
                      <a16:colId xmlns:a16="http://schemas.microsoft.com/office/drawing/2014/main" val="3630153487"/>
                    </a:ext>
                  </a:extLst>
                </a:gridCol>
                <a:gridCol w="971398">
                  <a:extLst>
                    <a:ext uri="{9D8B030D-6E8A-4147-A177-3AD203B41FA5}">
                      <a16:colId xmlns:a16="http://schemas.microsoft.com/office/drawing/2014/main" val="956112633"/>
                    </a:ext>
                  </a:extLst>
                </a:gridCol>
                <a:gridCol w="971398">
                  <a:extLst>
                    <a:ext uri="{9D8B030D-6E8A-4147-A177-3AD203B41FA5}">
                      <a16:colId xmlns:a16="http://schemas.microsoft.com/office/drawing/2014/main" val="2610677812"/>
                    </a:ext>
                  </a:extLst>
                </a:gridCol>
                <a:gridCol w="971398">
                  <a:extLst>
                    <a:ext uri="{9D8B030D-6E8A-4147-A177-3AD203B41FA5}">
                      <a16:colId xmlns:a16="http://schemas.microsoft.com/office/drawing/2014/main" val="4219363647"/>
                    </a:ext>
                  </a:extLst>
                </a:gridCol>
                <a:gridCol w="971398">
                  <a:extLst>
                    <a:ext uri="{9D8B030D-6E8A-4147-A177-3AD203B41FA5}">
                      <a16:colId xmlns:a16="http://schemas.microsoft.com/office/drawing/2014/main" val="2294635841"/>
                    </a:ext>
                  </a:extLst>
                </a:gridCol>
              </a:tblGrid>
              <a:tr h="782142">
                <a:tc>
                  <a:txBody>
                    <a:bodyPr/>
                    <a:lstStyle/>
                    <a:p>
                      <a:r>
                        <a:rPr lang="en-GB" dirty="0"/>
                        <a:t>Question</a:t>
                      </a:r>
                    </a:p>
                  </a:txBody>
                  <a:tcPr/>
                </a:tc>
                <a:tc>
                  <a:txBody>
                    <a:bodyPr/>
                    <a:lstStyle/>
                    <a:p>
                      <a:pPr algn="ctr"/>
                      <a:r>
                        <a:rPr lang="en-GB" dirty="0"/>
                        <a:t>Survey overall</a:t>
                      </a:r>
                    </a:p>
                  </a:txBody>
                  <a:tcPr/>
                </a:tc>
                <a:tc>
                  <a:txBody>
                    <a:bodyPr/>
                    <a:lstStyle/>
                    <a:p>
                      <a:pPr algn="ctr"/>
                      <a:r>
                        <a:rPr lang="en-GB" dirty="0"/>
                        <a:t>Female</a:t>
                      </a:r>
                    </a:p>
                  </a:txBody>
                  <a:tcPr/>
                </a:tc>
                <a:tc>
                  <a:txBody>
                    <a:bodyPr/>
                    <a:lstStyle/>
                    <a:p>
                      <a:pPr algn="ctr"/>
                      <a:r>
                        <a:rPr lang="en-GB" dirty="0"/>
                        <a:t>Male</a:t>
                      </a:r>
                    </a:p>
                  </a:txBody>
                  <a:tcPr/>
                </a:tc>
                <a:tc>
                  <a:txBody>
                    <a:bodyPr/>
                    <a:lstStyle/>
                    <a:p>
                      <a:pPr algn="ctr"/>
                      <a:r>
                        <a:rPr lang="en-GB" dirty="0"/>
                        <a:t>PNS</a:t>
                      </a:r>
                    </a:p>
                  </a:txBody>
                  <a:tcPr/>
                </a:tc>
                <a:extLst>
                  <a:ext uri="{0D108BD9-81ED-4DB2-BD59-A6C34878D82A}">
                    <a16:rowId xmlns:a16="http://schemas.microsoft.com/office/drawing/2014/main" val="3622230560"/>
                  </a:ext>
                </a:extLst>
              </a:tr>
              <a:tr h="453146">
                <a:tc>
                  <a:txBody>
                    <a:bodyPr/>
                    <a:lstStyle/>
                    <a:p>
                      <a:r>
                        <a:rPr lang="en-GB" dirty="0"/>
                        <a:t>Diversity &amp; Inclusion</a:t>
                      </a:r>
                    </a:p>
                  </a:txBody>
                  <a:tcPr/>
                </a:tc>
                <a:tc>
                  <a:txBody>
                    <a:bodyPr/>
                    <a:lstStyle/>
                    <a:p>
                      <a:pPr algn="ctr"/>
                      <a:r>
                        <a:rPr lang="en-GB" dirty="0"/>
                        <a:t>79%</a:t>
                      </a:r>
                    </a:p>
                  </a:txBody>
                  <a:tcPr/>
                </a:tc>
                <a:tc>
                  <a:txBody>
                    <a:bodyPr/>
                    <a:lstStyle/>
                    <a:p>
                      <a:pPr algn="ctr"/>
                      <a:r>
                        <a:rPr lang="en-GB" dirty="0">
                          <a:solidFill>
                            <a:srgbClr val="00B373"/>
                          </a:solidFill>
                        </a:rPr>
                        <a:t>84%</a:t>
                      </a:r>
                    </a:p>
                  </a:txBody>
                  <a:tcPr/>
                </a:tc>
                <a:tc>
                  <a:txBody>
                    <a:bodyPr/>
                    <a:lstStyle/>
                    <a:p>
                      <a:pPr algn="ctr"/>
                      <a:r>
                        <a:rPr lang="en-GB" dirty="0">
                          <a:solidFill>
                            <a:schemeClr val="tx1"/>
                          </a:solidFill>
                        </a:rPr>
                        <a:t>79%</a:t>
                      </a:r>
                    </a:p>
                  </a:txBody>
                  <a:tcPr/>
                </a:tc>
                <a:tc>
                  <a:txBody>
                    <a:bodyPr/>
                    <a:lstStyle/>
                    <a:p>
                      <a:pPr algn="ctr"/>
                      <a:r>
                        <a:rPr lang="en-GB" dirty="0"/>
                        <a:t>57%</a:t>
                      </a:r>
                    </a:p>
                  </a:txBody>
                  <a:tcPr/>
                </a:tc>
                <a:extLst>
                  <a:ext uri="{0D108BD9-81ED-4DB2-BD59-A6C34878D82A}">
                    <a16:rowId xmlns:a16="http://schemas.microsoft.com/office/drawing/2014/main" val="3367883551"/>
                  </a:ext>
                </a:extLst>
              </a:tr>
              <a:tr h="453146">
                <a:tc>
                  <a:txBody>
                    <a:bodyPr/>
                    <a:lstStyle/>
                    <a:p>
                      <a:r>
                        <a:rPr lang="en-GB" dirty="0"/>
                        <a:t>Engagement Index</a:t>
                      </a:r>
                    </a:p>
                  </a:txBody>
                  <a:tcPr/>
                </a:tc>
                <a:tc>
                  <a:txBody>
                    <a:bodyPr/>
                    <a:lstStyle/>
                    <a:p>
                      <a:pPr algn="ctr"/>
                      <a:r>
                        <a:rPr lang="en-GB" dirty="0"/>
                        <a:t>65%</a:t>
                      </a:r>
                    </a:p>
                  </a:txBody>
                  <a:tcPr/>
                </a:tc>
                <a:tc>
                  <a:txBody>
                    <a:bodyPr/>
                    <a:lstStyle/>
                    <a:p>
                      <a:pPr algn="ctr"/>
                      <a:r>
                        <a:rPr lang="en-GB" dirty="0">
                          <a:solidFill>
                            <a:schemeClr val="tx1"/>
                          </a:solidFill>
                        </a:rPr>
                        <a:t>69%</a:t>
                      </a:r>
                    </a:p>
                  </a:txBody>
                  <a:tcPr/>
                </a:tc>
                <a:tc>
                  <a:txBody>
                    <a:bodyPr/>
                    <a:lstStyle/>
                    <a:p>
                      <a:pPr algn="ctr"/>
                      <a:r>
                        <a:rPr lang="en-GB" dirty="0">
                          <a:solidFill>
                            <a:schemeClr val="tx1"/>
                          </a:solidFill>
                        </a:rPr>
                        <a:t>67%</a:t>
                      </a:r>
                    </a:p>
                  </a:txBody>
                  <a:tcPr/>
                </a:tc>
                <a:tc>
                  <a:txBody>
                    <a:bodyPr/>
                    <a:lstStyle/>
                    <a:p>
                      <a:pPr algn="ctr"/>
                      <a:r>
                        <a:rPr lang="en-GB" dirty="0"/>
                        <a:t>40%</a:t>
                      </a:r>
                    </a:p>
                  </a:txBody>
                  <a:tcPr/>
                </a:tc>
                <a:extLst>
                  <a:ext uri="{0D108BD9-81ED-4DB2-BD59-A6C34878D82A}">
                    <a16:rowId xmlns:a16="http://schemas.microsoft.com/office/drawing/2014/main" val="1437365823"/>
                  </a:ext>
                </a:extLst>
              </a:tr>
              <a:tr h="453146">
                <a:tc>
                  <a:txBody>
                    <a:bodyPr/>
                    <a:lstStyle/>
                    <a:p>
                      <a:r>
                        <a:rPr lang="en-GB" dirty="0"/>
                        <a:t>Wellbeing</a:t>
                      </a:r>
                    </a:p>
                  </a:txBody>
                  <a:tcPr/>
                </a:tc>
                <a:tc>
                  <a:txBody>
                    <a:bodyPr/>
                    <a:lstStyle/>
                    <a:p>
                      <a:pPr algn="ctr"/>
                      <a:r>
                        <a:rPr lang="en-GB" dirty="0"/>
                        <a:t>62%</a:t>
                      </a:r>
                    </a:p>
                  </a:txBody>
                  <a:tcPr/>
                </a:tc>
                <a:tc>
                  <a:txBody>
                    <a:bodyPr/>
                    <a:lstStyle/>
                    <a:p>
                      <a:pPr algn="ctr"/>
                      <a:r>
                        <a:rPr lang="en-GB" dirty="0">
                          <a:solidFill>
                            <a:schemeClr val="tx1"/>
                          </a:solidFill>
                        </a:rPr>
                        <a:t>65%</a:t>
                      </a:r>
                    </a:p>
                  </a:txBody>
                  <a:tcPr/>
                </a:tc>
                <a:tc>
                  <a:txBody>
                    <a:bodyPr/>
                    <a:lstStyle/>
                    <a:p>
                      <a:pPr algn="ctr"/>
                      <a:r>
                        <a:rPr lang="en-GB" dirty="0">
                          <a:solidFill>
                            <a:schemeClr val="tx1"/>
                          </a:solidFill>
                        </a:rPr>
                        <a:t>63%</a:t>
                      </a:r>
                    </a:p>
                  </a:txBody>
                  <a:tcPr/>
                </a:tc>
                <a:tc>
                  <a:txBody>
                    <a:bodyPr/>
                    <a:lstStyle/>
                    <a:p>
                      <a:pPr algn="ctr"/>
                      <a:r>
                        <a:rPr lang="en-GB" dirty="0"/>
                        <a:t>46%</a:t>
                      </a:r>
                    </a:p>
                  </a:txBody>
                  <a:tcPr/>
                </a:tc>
                <a:extLst>
                  <a:ext uri="{0D108BD9-81ED-4DB2-BD59-A6C34878D82A}">
                    <a16:rowId xmlns:a16="http://schemas.microsoft.com/office/drawing/2014/main" val="2077338072"/>
                  </a:ext>
                </a:extLst>
              </a:tr>
              <a:tr h="453146">
                <a:tc>
                  <a:txBody>
                    <a:bodyPr/>
                    <a:lstStyle/>
                    <a:p>
                      <a:r>
                        <a:rPr lang="en-GB" dirty="0"/>
                        <a:t>Working Practices</a:t>
                      </a:r>
                    </a:p>
                  </a:txBody>
                  <a:tcPr/>
                </a:tc>
                <a:tc>
                  <a:txBody>
                    <a:bodyPr/>
                    <a:lstStyle/>
                    <a:p>
                      <a:pPr algn="ctr"/>
                      <a:r>
                        <a:rPr lang="en-GB" dirty="0"/>
                        <a:t>63%</a:t>
                      </a:r>
                    </a:p>
                  </a:txBody>
                  <a:tcPr/>
                </a:tc>
                <a:tc>
                  <a:txBody>
                    <a:bodyPr/>
                    <a:lstStyle/>
                    <a:p>
                      <a:pPr algn="ctr"/>
                      <a:r>
                        <a:rPr lang="en-GB" dirty="0">
                          <a:solidFill>
                            <a:schemeClr val="tx1"/>
                          </a:solidFill>
                        </a:rPr>
                        <a:t>65%</a:t>
                      </a:r>
                    </a:p>
                  </a:txBody>
                  <a:tcPr/>
                </a:tc>
                <a:tc>
                  <a:txBody>
                    <a:bodyPr/>
                    <a:lstStyle/>
                    <a:p>
                      <a:pPr algn="ctr"/>
                      <a:r>
                        <a:rPr lang="en-GB" dirty="0">
                          <a:solidFill>
                            <a:schemeClr val="tx1"/>
                          </a:solidFill>
                        </a:rPr>
                        <a:t>63%</a:t>
                      </a:r>
                    </a:p>
                  </a:txBody>
                  <a:tcPr/>
                </a:tc>
                <a:tc>
                  <a:txBody>
                    <a:bodyPr/>
                    <a:lstStyle/>
                    <a:p>
                      <a:pPr algn="ctr"/>
                      <a:r>
                        <a:rPr lang="en-GB" dirty="0"/>
                        <a:t>48%</a:t>
                      </a:r>
                    </a:p>
                  </a:txBody>
                  <a:tcPr/>
                </a:tc>
                <a:extLst>
                  <a:ext uri="{0D108BD9-81ED-4DB2-BD59-A6C34878D82A}">
                    <a16:rowId xmlns:a16="http://schemas.microsoft.com/office/drawing/2014/main" val="975663607"/>
                  </a:ext>
                </a:extLst>
              </a:tr>
              <a:tr h="453146">
                <a:tc>
                  <a:txBody>
                    <a:bodyPr/>
                    <a:lstStyle/>
                    <a:p>
                      <a:r>
                        <a:rPr lang="en-GB" dirty="0"/>
                        <a:t>Leadership</a:t>
                      </a:r>
                    </a:p>
                  </a:txBody>
                  <a:tcPr/>
                </a:tc>
                <a:tc>
                  <a:txBody>
                    <a:bodyPr/>
                    <a:lstStyle/>
                    <a:p>
                      <a:pPr algn="ctr"/>
                      <a:r>
                        <a:rPr lang="en-GB" dirty="0"/>
                        <a:t>61%</a:t>
                      </a:r>
                    </a:p>
                  </a:txBody>
                  <a:tcPr/>
                </a:tc>
                <a:tc>
                  <a:txBody>
                    <a:bodyPr/>
                    <a:lstStyle/>
                    <a:p>
                      <a:pPr algn="ctr"/>
                      <a:r>
                        <a:rPr lang="en-GB" dirty="0">
                          <a:solidFill>
                            <a:srgbClr val="00B373"/>
                          </a:solidFill>
                        </a:rPr>
                        <a:t>66%</a:t>
                      </a:r>
                    </a:p>
                  </a:txBody>
                  <a:tcPr/>
                </a:tc>
                <a:tc>
                  <a:txBody>
                    <a:bodyPr/>
                    <a:lstStyle/>
                    <a:p>
                      <a:pPr algn="ctr"/>
                      <a:r>
                        <a:rPr lang="en-GB" dirty="0">
                          <a:solidFill>
                            <a:schemeClr val="tx1"/>
                          </a:solidFill>
                        </a:rPr>
                        <a:t>59%</a:t>
                      </a:r>
                    </a:p>
                  </a:txBody>
                  <a:tcPr/>
                </a:tc>
                <a:tc>
                  <a:txBody>
                    <a:bodyPr/>
                    <a:lstStyle/>
                    <a:p>
                      <a:pPr algn="ctr"/>
                      <a:r>
                        <a:rPr lang="en-GB" dirty="0"/>
                        <a:t>41%</a:t>
                      </a:r>
                    </a:p>
                  </a:txBody>
                  <a:tcPr/>
                </a:tc>
                <a:extLst>
                  <a:ext uri="{0D108BD9-81ED-4DB2-BD59-A6C34878D82A}">
                    <a16:rowId xmlns:a16="http://schemas.microsoft.com/office/drawing/2014/main" val="4206695516"/>
                  </a:ext>
                </a:extLst>
              </a:tr>
              <a:tr h="453146">
                <a:tc>
                  <a:txBody>
                    <a:bodyPr/>
                    <a:lstStyle/>
                    <a:p>
                      <a:r>
                        <a:rPr lang="en-GB" dirty="0"/>
                        <a:t>Additional Engagement</a:t>
                      </a:r>
                    </a:p>
                  </a:txBody>
                  <a:tcPr/>
                </a:tc>
                <a:tc>
                  <a:txBody>
                    <a:bodyPr/>
                    <a:lstStyle/>
                    <a:p>
                      <a:pPr algn="ctr"/>
                      <a:r>
                        <a:rPr lang="en-GB" dirty="0"/>
                        <a:t>55%</a:t>
                      </a:r>
                    </a:p>
                  </a:txBody>
                  <a:tcPr/>
                </a:tc>
                <a:tc>
                  <a:txBody>
                    <a:bodyPr/>
                    <a:lstStyle/>
                    <a:p>
                      <a:pPr algn="ctr"/>
                      <a:r>
                        <a:rPr lang="en-GB" dirty="0">
                          <a:solidFill>
                            <a:schemeClr val="tx1"/>
                          </a:solidFill>
                        </a:rPr>
                        <a:t>59%</a:t>
                      </a:r>
                    </a:p>
                  </a:txBody>
                  <a:tcPr/>
                </a:tc>
                <a:tc>
                  <a:txBody>
                    <a:bodyPr/>
                    <a:lstStyle/>
                    <a:p>
                      <a:pPr algn="ctr"/>
                      <a:r>
                        <a:rPr lang="en-GB" dirty="0">
                          <a:solidFill>
                            <a:schemeClr val="tx1"/>
                          </a:solidFill>
                        </a:rPr>
                        <a:t>56%</a:t>
                      </a:r>
                    </a:p>
                  </a:txBody>
                  <a:tcPr/>
                </a:tc>
                <a:tc>
                  <a:txBody>
                    <a:bodyPr/>
                    <a:lstStyle/>
                    <a:p>
                      <a:pPr algn="ctr"/>
                      <a:r>
                        <a:rPr lang="en-GB" dirty="0"/>
                        <a:t>38%</a:t>
                      </a:r>
                    </a:p>
                  </a:txBody>
                  <a:tcPr/>
                </a:tc>
                <a:extLst>
                  <a:ext uri="{0D108BD9-81ED-4DB2-BD59-A6C34878D82A}">
                    <a16:rowId xmlns:a16="http://schemas.microsoft.com/office/drawing/2014/main" val="446436254"/>
                  </a:ext>
                </a:extLst>
              </a:tr>
              <a:tr h="453146">
                <a:tc>
                  <a:txBody>
                    <a:bodyPr/>
                    <a:lstStyle/>
                    <a:p>
                      <a:r>
                        <a:rPr lang="en-GB" i="1" dirty="0"/>
                        <a:t>Number of respondents</a:t>
                      </a:r>
                    </a:p>
                  </a:txBody>
                  <a:tcPr/>
                </a:tc>
                <a:tc>
                  <a:txBody>
                    <a:bodyPr/>
                    <a:lstStyle/>
                    <a:p>
                      <a:pPr algn="ctr"/>
                      <a:r>
                        <a:rPr lang="en-GB" i="1" dirty="0"/>
                        <a:t>403</a:t>
                      </a:r>
                    </a:p>
                  </a:txBody>
                  <a:tcPr/>
                </a:tc>
                <a:tc>
                  <a:txBody>
                    <a:bodyPr/>
                    <a:lstStyle/>
                    <a:p>
                      <a:pPr algn="ctr"/>
                      <a:r>
                        <a:rPr lang="en-GB" i="1" dirty="0">
                          <a:solidFill>
                            <a:schemeClr val="tx1"/>
                          </a:solidFill>
                        </a:rPr>
                        <a:t>250</a:t>
                      </a:r>
                    </a:p>
                  </a:txBody>
                  <a:tcPr/>
                </a:tc>
                <a:tc>
                  <a:txBody>
                    <a:bodyPr/>
                    <a:lstStyle/>
                    <a:p>
                      <a:pPr algn="ctr"/>
                      <a:r>
                        <a:rPr lang="en-GB" i="1" dirty="0"/>
                        <a:t>103</a:t>
                      </a:r>
                    </a:p>
                  </a:txBody>
                  <a:tcPr/>
                </a:tc>
                <a:tc>
                  <a:txBody>
                    <a:bodyPr/>
                    <a:lstStyle/>
                    <a:p>
                      <a:pPr algn="ctr"/>
                      <a:r>
                        <a:rPr lang="en-GB" i="1" dirty="0"/>
                        <a:t>48</a:t>
                      </a:r>
                    </a:p>
                  </a:txBody>
                  <a:tcPr/>
                </a:tc>
                <a:extLst>
                  <a:ext uri="{0D108BD9-81ED-4DB2-BD59-A6C34878D82A}">
                    <a16:rowId xmlns:a16="http://schemas.microsoft.com/office/drawing/2014/main" val="2252927825"/>
                  </a:ext>
                </a:extLst>
              </a:tr>
            </a:tbl>
          </a:graphicData>
        </a:graphic>
      </p:graphicFrame>
    </p:spTree>
    <p:extLst>
      <p:ext uri="{BB962C8B-B14F-4D97-AF65-F5344CB8AC3E}">
        <p14:creationId xmlns:p14="http://schemas.microsoft.com/office/powerpoint/2010/main" val="3012665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Results Comparisons – ethnicity</a:t>
            </a:r>
          </a:p>
        </p:txBody>
      </p:sp>
      <p:sp>
        <p:nvSpPr>
          <p:cNvPr id="5" name="TextBox 4">
            <a:extLst>
              <a:ext uri="{FF2B5EF4-FFF2-40B4-BE49-F238E27FC236}">
                <a16:creationId xmlns:a16="http://schemas.microsoft.com/office/drawing/2014/main" id="{E4E87072-76FF-4467-920C-AB31F8F86E89}"/>
              </a:ext>
            </a:extLst>
          </p:cNvPr>
          <p:cNvSpPr txBox="1"/>
          <p:nvPr/>
        </p:nvSpPr>
        <p:spPr>
          <a:xfrm>
            <a:off x="666749" y="6338993"/>
            <a:ext cx="8020051" cy="523220"/>
          </a:xfrm>
          <a:prstGeom prst="rect">
            <a:avLst/>
          </a:prstGeom>
          <a:noFill/>
        </p:spPr>
        <p:txBody>
          <a:bodyPr wrap="square" rtlCol="0">
            <a:spAutoFit/>
          </a:bodyPr>
          <a:lstStyle/>
          <a:p>
            <a:r>
              <a:rPr lang="en-GB" sz="1400" dirty="0"/>
              <a:t>“</a:t>
            </a:r>
            <a:r>
              <a:rPr lang="en-GB" sz="1400" dirty="0" err="1"/>
              <a:t>BAME</a:t>
            </a:r>
            <a:r>
              <a:rPr lang="en-GB" sz="1400" dirty="0"/>
              <a:t>”, meaning Black, Asian and minority ethnic is used due to small numbers for different ethnic groups. This term has limitations, eg in failing to recognise the differences between different ethnic groups. </a:t>
            </a:r>
          </a:p>
        </p:txBody>
      </p:sp>
      <p:graphicFrame>
        <p:nvGraphicFramePr>
          <p:cNvPr id="6" name="Table 5">
            <a:extLst>
              <a:ext uri="{FF2B5EF4-FFF2-40B4-BE49-F238E27FC236}">
                <a16:creationId xmlns:a16="http://schemas.microsoft.com/office/drawing/2014/main" id="{B26C5CF8-5D14-492C-B32D-6B01F227BAF5}"/>
              </a:ext>
            </a:extLst>
          </p:cNvPr>
          <p:cNvGraphicFramePr>
            <a:graphicFrameLocks noGrp="1"/>
          </p:cNvGraphicFramePr>
          <p:nvPr>
            <p:extLst>
              <p:ext uri="{D42A27DB-BD31-4B8C-83A1-F6EECF244321}">
                <p14:modId xmlns:p14="http://schemas.microsoft.com/office/powerpoint/2010/main" val="3652179240"/>
              </p:ext>
            </p:extLst>
          </p:nvPr>
        </p:nvGraphicFramePr>
        <p:xfrm>
          <a:off x="666749" y="2352370"/>
          <a:ext cx="8020050" cy="3954164"/>
        </p:xfrm>
        <a:graphic>
          <a:graphicData uri="http://schemas.openxmlformats.org/drawingml/2006/table">
            <a:tbl>
              <a:tblPr firstRow="1" bandRow="1">
                <a:tableStyleId>{5C22544A-7EE6-4342-B048-85BDC9FD1C3A}</a:tableStyleId>
              </a:tblPr>
              <a:tblGrid>
                <a:gridCol w="4134458">
                  <a:extLst>
                    <a:ext uri="{9D8B030D-6E8A-4147-A177-3AD203B41FA5}">
                      <a16:colId xmlns:a16="http://schemas.microsoft.com/office/drawing/2014/main" val="3630153487"/>
                    </a:ext>
                  </a:extLst>
                </a:gridCol>
                <a:gridCol w="971398">
                  <a:extLst>
                    <a:ext uri="{9D8B030D-6E8A-4147-A177-3AD203B41FA5}">
                      <a16:colId xmlns:a16="http://schemas.microsoft.com/office/drawing/2014/main" val="956112633"/>
                    </a:ext>
                  </a:extLst>
                </a:gridCol>
                <a:gridCol w="971398">
                  <a:extLst>
                    <a:ext uri="{9D8B030D-6E8A-4147-A177-3AD203B41FA5}">
                      <a16:colId xmlns:a16="http://schemas.microsoft.com/office/drawing/2014/main" val="2610677812"/>
                    </a:ext>
                  </a:extLst>
                </a:gridCol>
                <a:gridCol w="971398">
                  <a:extLst>
                    <a:ext uri="{9D8B030D-6E8A-4147-A177-3AD203B41FA5}">
                      <a16:colId xmlns:a16="http://schemas.microsoft.com/office/drawing/2014/main" val="4219363647"/>
                    </a:ext>
                  </a:extLst>
                </a:gridCol>
                <a:gridCol w="971398">
                  <a:extLst>
                    <a:ext uri="{9D8B030D-6E8A-4147-A177-3AD203B41FA5}">
                      <a16:colId xmlns:a16="http://schemas.microsoft.com/office/drawing/2014/main" val="2294635841"/>
                    </a:ext>
                  </a:extLst>
                </a:gridCol>
              </a:tblGrid>
              <a:tr h="782142">
                <a:tc>
                  <a:txBody>
                    <a:bodyPr/>
                    <a:lstStyle/>
                    <a:p>
                      <a:r>
                        <a:rPr lang="en-GB" dirty="0"/>
                        <a:t>Question</a:t>
                      </a:r>
                    </a:p>
                  </a:txBody>
                  <a:tcPr/>
                </a:tc>
                <a:tc>
                  <a:txBody>
                    <a:bodyPr/>
                    <a:lstStyle/>
                    <a:p>
                      <a:pPr algn="ctr"/>
                      <a:r>
                        <a:rPr lang="en-GB" dirty="0"/>
                        <a:t>Survey overall</a:t>
                      </a:r>
                    </a:p>
                  </a:txBody>
                  <a:tcPr/>
                </a:tc>
                <a:tc>
                  <a:txBody>
                    <a:bodyPr/>
                    <a:lstStyle/>
                    <a:p>
                      <a:pPr algn="ctr"/>
                      <a:r>
                        <a:rPr lang="en-GB" dirty="0" err="1"/>
                        <a:t>BAME</a:t>
                      </a:r>
                      <a:endParaRPr lang="en-GB" dirty="0"/>
                    </a:p>
                  </a:txBody>
                  <a:tcPr/>
                </a:tc>
                <a:tc>
                  <a:txBody>
                    <a:bodyPr/>
                    <a:lstStyle/>
                    <a:p>
                      <a:pPr algn="ctr"/>
                      <a:r>
                        <a:rPr lang="en-GB" dirty="0"/>
                        <a:t>White</a:t>
                      </a:r>
                    </a:p>
                  </a:txBody>
                  <a:tcPr/>
                </a:tc>
                <a:tc>
                  <a:txBody>
                    <a:bodyPr/>
                    <a:lstStyle/>
                    <a:p>
                      <a:pPr algn="ctr"/>
                      <a:r>
                        <a:rPr lang="en-GB" dirty="0"/>
                        <a:t>PNS</a:t>
                      </a:r>
                    </a:p>
                  </a:txBody>
                  <a:tcPr/>
                </a:tc>
                <a:extLst>
                  <a:ext uri="{0D108BD9-81ED-4DB2-BD59-A6C34878D82A}">
                    <a16:rowId xmlns:a16="http://schemas.microsoft.com/office/drawing/2014/main" val="3622230560"/>
                  </a:ext>
                </a:extLst>
              </a:tr>
              <a:tr h="453146">
                <a:tc>
                  <a:txBody>
                    <a:bodyPr/>
                    <a:lstStyle/>
                    <a:p>
                      <a:r>
                        <a:rPr lang="en-GB" dirty="0"/>
                        <a:t>Diversity &amp; Inclusion</a:t>
                      </a:r>
                    </a:p>
                  </a:txBody>
                  <a:tcPr/>
                </a:tc>
                <a:tc>
                  <a:txBody>
                    <a:bodyPr/>
                    <a:lstStyle/>
                    <a:p>
                      <a:pPr algn="ctr"/>
                      <a:r>
                        <a:rPr lang="en-GB" dirty="0"/>
                        <a:t>79%</a:t>
                      </a:r>
                    </a:p>
                  </a:txBody>
                  <a:tcPr/>
                </a:tc>
                <a:tc>
                  <a:txBody>
                    <a:bodyPr/>
                    <a:lstStyle/>
                    <a:p>
                      <a:pPr algn="ctr"/>
                      <a:r>
                        <a:rPr lang="en-GB" dirty="0">
                          <a:solidFill>
                            <a:schemeClr val="tx1"/>
                          </a:solidFill>
                        </a:rPr>
                        <a:t>74%</a:t>
                      </a:r>
                    </a:p>
                  </a:txBody>
                  <a:tcPr/>
                </a:tc>
                <a:tc>
                  <a:txBody>
                    <a:bodyPr/>
                    <a:lstStyle/>
                    <a:p>
                      <a:pPr algn="ctr"/>
                      <a:r>
                        <a:rPr lang="en-GB" dirty="0">
                          <a:solidFill>
                            <a:srgbClr val="00B373"/>
                          </a:solidFill>
                        </a:rPr>
                        <a:t>85%</a:t>
                      </a:r>
                    </a:p>
                  </a:txBody>
                  <a:tcPr/>
                </a:tc>
                <a:tc>
                  <a:txBody>
                    <a:bodyPr/>
                    <a:lstStyle/>
                    <a:p>
                      <a:pPr algn="ctr"/>
                      <a:r>
                        <a:rPr lang="en-GB" dirty="0"/>
                        <a:t>55%</a:t>
                      </a:r>
                    </a:p>
                  </a:txBody>
                  <a:tcPr/>
                </a:tc>
                <a:extLst>
                  <a:ext uri="{0D108BD9-81ED-4DB2-BD59-A6C34878D82A}">
                    <a16:rowId xmlns:a16="http://schemas.microsoft.com/office/drawing/2014/main" val="3367883551"/>
                  </a:ext>
                </a:extLst>
              </a:tr>
              <a:tr h="453146">
                <a:tc>
                  <a:txBody>
                    <a:bodyPr/>
                    <a:lstStyle/>
                    <a:p>
                      <a:r>
                        <a:rPr lang="en-GB" dirty="0"/>
                        <a:t>Engagement Index</a:t>
                      </a:r>
                    </a:p>
                  </a:txBody>
                  <a:tcPr/>
                </a:tc>
                <a:tc>
                  <a:txBody>
                    <a:bodyPr/>
                    <a:lstStyle/>
                    <a:p>
                      <a:pPr algn="ctr"/>
                      <a:r>
                        <a:rPr lang="en-GB" dirty="0"/>
                        <a:t>64%</a:t>
                      </a:r>
                    </a:p>
                  </a:txBody>
                  <a:tcPr/>
                </a:tc>
                <a:tc>
                  <a:txBody>
                    <a:bodyPr/>
                    <a:lstStyle/>
                    <a:p>
                      <a:pPr algn="ctr"/>
                      <a:r>
                        <a:rPr lang="en-GB" dirty="0">
                          <a:solidFill>
                            <a:schemeClr val="tx1"/>
                          </a:solidFill>
                        </a:rPr>
                        <a:t>68%</a:t>
                      </a:r>
                    </a:p>
                  </a:txBody>
                  <a:tcPr/>
                </a:tc>
                <a:tc>
                  <a:txBody>
                    <a:bodyPr/>
                    <a:lstStyle/>
                    <a:p>
                      <a:pPr algn="ctr"/>
                      <a:r>
                        <a:rPr lang="en-GB" dirty="0">
                          <a:solidFill>
                            <a:schemeClr val="tx1"/>
                          </a:solidFill>
                        </a:rPr>
                        <a:t>66%</a:t>
                      </a:r>
                    </a:p>
                  </a:txBody>
                  <a:tcPr/>
                </a:tc>
                <a:tc>
                  <a:txBody>
                    <a:bodyPr/>
                    <a:lstStyle/>
                    <a:p>
                      <a:pPr algn="ctr"/>
                      <a:r>
                        <a:rPr lang="en-GB" dirty="0"/>
                        <a:t>45%</a:t>
                      </a:r>
                    </a:p>
                  </a:txBody>
                  <a:tcPr/>
                </a:tc>
                <a:extLst>
                  <a:ext uri="{0D108BD9-81ED-4DB2-BD59-A6C34878D82A}">
                    <a16:rowId xmlns:a16="http://schemas.microsoft.com/office/drawing/2014/main" val="1437365823"/>
                  </a:ext>
                </a:extLst>
              </a:tr>
              <a:tr h="453146">
                <a:tc>
                  <a:txBody>
                    <a:bodyPr/>
                    <a:lstStyle/>
                    <a:p>
                      <a:r>
                        <a:rPr lang="en-GB" dirty="0"/>
                        <a:t>Wellbeing</a:t>
                      </a:r>
                    </a:p>
                  </a:txBody>
                  <a:tcPr/>
                </a:tc>
                <a:tc>
                  <a:txBody>
                    <a:bodyPr/>
                    <a:lstStyle/>
                    <a:p>
                      <a:pPr algn="ctr"/>
                      <a:r>
                        <a:rPr lang="en-GB" dirty="0"/>
                        <a:t>61%</a:t>
                      </a:r>
                    </a:p>
                  </a:txBody>
                  <a:tcPr/>
                </a:tc>
                <a:tc>
                  <a:txBody>
                    <a:bodyPr/>
                    <a:lstStyle/>
                    <a:p>
                      <a:pPr algn="ctr"/>
                      <a:r>
                        <a:rPr lang="en-GB" dirty="0">
                          <a:solidFill>
                            <a:schemeClr val="tx1"/>
                          </a:solidFill>
                        </a:rPr>
                        <a:t>59%</a:t>
                      </a:r>
                    </a:p>
                  </a:txBody>
                  <a:tcPr/>
                </a:tc>
                <a:tc>
                  <a:txBody>
                    <a:bodyPr/>
                    <a:lstStyle/>
                    <a:p>
                      <a:pPr algn="ctr"/>
                      <a:r>
                        <a:rPr lang="en-GB" dirty="0">
                          <a:solidFill>
                            <a:srgbClr val="00B373"/>
                          </a:solidFill>
                        </a:rPr>
                        <a:t>66%</a:t>
                      </a:r>
                    </a:p>
                  </a:txBody>
                  <a:tcPr/>
                </a:tc>
                <a:tc>
                  <a:txBody>
                    <a:bodyPr/>
                    <a:lstStyle/>
                    <a:p>
                      <a:pPr algn="ctr"/>
                      <a:r>
                        <a:rPr lang="en-GB" dirty="0"/>
                        <a:t>46%</a:t>
                      </a:r>
                    </a:p>
                  </a:txBody>
                  <a:tcPr/>
                </a:tc>
                <a:extLst>
                  <a:ext uri="{0D108BD9-81ED-4DB2-BD59-A6C34878D82A}">
                    <a16:rowId xmlns:a16="http://schemas.microsoft.com/office/drawing/2014/main" val="2077338072"/>
                  </a:ext>
                </a:extLst>
              </a:tr>
              <a:tr h="453146">
                <a:tc>
                  <a:txBody>
                    <a:bodyPr/>
                    <a:lstStyle/>
                    <a:p>
                      <a:r>
                        <a:rPr lang="en-GB" dirty="0"/>
                        <a:t>Working Practices</a:t>
                      </a:r>
                    </a:p>
                  </a:txBody>
                  <a:tcPr/>
                </a:tc>
                <a:tc>
                  <a:txBody>
                    <a:bodyPr/>
                    <a:lstStyle/>
                    <a:p>
                      <a:pPr algn="ctr"/>
                      <a:r>
                        <a:rPr lang="en-GB" dirty="0"/>
                        <a:t>62%</a:t>
                      </a:r>
                    </a:p>
                  </a:txBody>
                  <a:tcPr/>
                </a:tc>
                <a:tc>
                  <a:txBody>
                    <a:bodyPr/>
                    <a:lstStyle/>
                    <a:p>
                      <a:pPr algn="ctr"/>
                      <a:r>
                        <a:rPr lang="en-GB" dirty="0">
                          <a:solidFill>
                            <a:schemeClr val="tx1"/>
                          </a:solidFill>
                        </a:rPr>
                        <a:t>66%</a:t>
                      </a:r>
                    </a:p>
                  </a:txBody>
                  <a:tcPr/>
                </a:tc>
                <a:tc>
                  <a:txBody>
                    <a:bodyPr/>
                    <a:lstStyle/>
                    <a:p>
                      <a:pPr algn="ctr"/>
                      <a:r>
                        <a:rPr lang="en-GB" dirty="0">
                          <a:solidFill>
                            <a:schemeClr val="tx1"/>
                          </a:solidFill>
                        </a:rPr>
                        <a:t>65%</a:t>
                      </a:r>
                    </a:p>
                  </a:txBody>
                  <a:tcPr/>
                </a:tc>
                <a:tc>
                  <a:txBody>
                    <a:bodyPr/>
                    <a:lstStyle/>
                    <a:p>
                      <a:pPr algn="ctr"/>
                      <a:r>
                        <a:rPr lang="en-GB" dirty="0"/>
                        <a:t>47%</a:t>
                      </a:r>
                    </a:p>
                  </a:txBody>
                  <a:tcPr/>
                </a:tc>
                <a:extLst>
                  <a:ext uri="{0D108BD9-81ED-4DB2-BD59-A6C34878D82A}">
                    <a16:rowId xmlns:a16="http://schemas.microsoft.com/office/drawing/2014/main" val="975663607"/>
                  </a:ext>
                </a:extLst>
              </a:tr>
              <a:tr h="453146">
                <a:tc>
                  <a:txBody>
                    <a:bodyPr/>
                    <a:lstStyle/>
                    <a:p>
                      <a:r>
                        <a:rPr lang="en-GB" dirty="0"/>
                        <a:t>Leadership</a:t>
                      </a:r>
                    </a:p>
                  </a:txBody>
                  <a:tcPr/>
                </a:tc>
                <a:tc>
                  <a:txBody>
                    <a:bodyPr/>
                    <a:lstStyle/>
                    <a:p>
                      <a:pPr algn="ctr"/>
                      <a:r>
                        <a:rPr lang="en-GB" dirty="0"/>
                        <a:t>61%</a:t>
                      </a:r>
                    </a:p>
                  </a:txBody>
                  <a:tcPr/>
                </a:tc>
                <a:tc>
                  <a:txBody>
                    <a:bodyPr/>
                    <a:lstStyle/>
                    <a:p>
                      <a:pPr algn="ctr"/>
                      <a:r>
                        <a:rPr lang="en-GB" dirty="0">
                          <a:solidFill>
                            <a:srgbClr val="00B373"/>
                          </a:solidFill>
                        </a:rPr>
                        <a:t>67%</a:t>
                      </a:r>
                    </a:p>
                  </a:txBody>
                  <a:tcPr/>
                </a:tc>
                <a:tc>
                  <a:txBody>
                    <a:bodyPr/>
                    <a:lstStyle/>
                    <a:p>
                      <a:pPr algn="ctr"/>
                      <a:r>
                        <a:rPr lang="en-GB" dirty="0">
                          <a:solidFill>
                            <a:schemeClr val="tx1"/>
                          </a:solidFill>
                        </a:rPr>
                        <a:t>62%</a:t>
                      </a:r>
                    </a:p>
                  </a:txBody>
                  <a:tcPr/>
                </a:tc>
                <a:tc>
                  <a:txBody>
                    <a:bodyPr/>
                    <a:lstStyle/>
                    <a:p>
                      <a:pPr algn="ctr"/>
                      <a:r>
                        <a:rPr lang="en-GB" dirty="0"/>
                        <a:t>45%</a:t>
                      </a:r>
                    </a:p>
                  </a:txBody>
                  <a:tcPr/>
                </a:tc>
                <a:extLst>
                  <a:ext uri="{0D108BD9-81ED-4DB2-BD59-A6C34878D82A}">
                    <a16:rowId xmlns:a16="http://schemas.microsoft.com/office/drawing/2014/main" val="4206695516"/>
                  </a:ext>
                </a:extLst>
              </a:tr>
              <a:tr h="453146">
                <a:tc>
                  <a:txBody>
                    <a:bodyPr/>
                    <a:lstStyle/>
                    <a:p>
                      <a:r>
                        <a:rPr lang="en-GB" dirty="0"/>
                        <a:t>Additional Engagement</a:t>
                      </a:r>
                    </a:p>
                  </a:txBody>
                  <a:tcPr/>
                </a:tc>
                <a:tc>
                  <a:txBody>
                    <a:bodyPr/>
                    <a:lstStyle/>
                    <a:p>
                      <a:pPr algn="ctr"/>
                      <a:r>
                        <a:rPr lang="en-GB" dirty="0"/>
                        <a:t>54%</a:t>
                      </a:r>
                    </a:p>
                  </a:txBody>
                  <a:tcPr/>
                </a:tc>
                <a:tc>
                  <a:txBody>
                    <a:bodyPr/>
                    <a:lstStyle/>
                    <a:p>
                      <a:pPr algn="ctr"/>
                      <a:r>
                        <a:rPr lang="en-GB" dirty="0">
                          <a:solidFill>
                            <a:schemeClr val="tx1"/>
                          </a:solidFill>
                        </a:rPr>
                        <a:t>59%</a:t>
                      </a:r>
                    </a:p>
                  </a:txBody>
                  <a:tcPr/>
                </a:tc>
                <a:tc>
                  <a:txBody>
                    <a:bodyPr/>
                    <a:lstStyle/>
                    <a:p>
                      <a:pPr algn="ctr"/>
                      <a:r>
                        <a:rPr lang="en-GB" dirty="0">
                          <a:solidFill>
                            <a:schemeClr val="tx1"/>
                          </a:solidFill>
                        </a:rPr>
                        <a:t>56%</a:t>
                      </a:r>
                    </a:p>
                  </a:txBody>
                  <a:tcPr/>
                </a:tc>
                <a:tc>
                  <a:txBody>
                    <a:bodyPr/>
                    <a:lstStyle/>
                    <a:p>
                      <a:pPr algn="ctr"/>
                      <a:r>
                        <a:rPr lang="en-GB" dirty="0"/>
                        <a:t>40%</a:t>
                      </a:r>
                    </a:p>
                  </a:txBody>
                  <a:tcPr/>
                </a:tc>
                <a:extLst>
                  <a:ext uri="{0D108BD9-81ED-4DB2-BD59-A6C34878D82A}">
                    <a16:rowId xmlns:a16="http://schemas.microsoft.com/office/drawing/2014/main" val="446436254"/>
                  </a:ext>
                </a:extLst>
              </a:tr>
              <a:tr h="453146">
                <a:tc>
                  <a:txBody>
                    <a:bodyPr/>
                    <a:lstStyle/>
                    <a:p>
                      <a:r>
                        <a:rPr lang="en-GB" i="1" dirty="0"/>
                        <a:t>Number of respondents</a:t>
                      </a:r>
                    </a:p>
                  </a:txBody>
                  <a:tcPr/>
                </a:tc>
                <a:tc>
                  <a:txBody>
                    <a:bodyPr/>
                    <a:lstStyle/>
                    <a:p>
                      <a:pPr algn="ctr"/>
                      <a:r>
                        <a:rPr lang="en-GB" i="1" dirty="0"/>
                        <a:t>408</a:t>
                      </a:r>
                    </a:p>
                  </a:txBody>
                  <a:tcPr/>
                </a:tc>
                <a:tc>
                  <a:txBody>
                    <a:bodyPr/>
                    <a:lstStyle/>
                    <a:p>
                      <a:pPr algn="ctr"/>
                      <a:r>
                        <a:rPr lang="en-GB" i="1" dirty="0">
                          <a:solidFill>
                            <a:schemeClr val="tx1"/>
                          </a:solidFill>
                        </a:rPr>
                        <a:t>84</a:t>
                      </a:r>
                    </a:p>
                  </a:txBody>
                  <a:tcPr/>
                </a:tc>
                <a:tc>
                  <a:txBody>
                    <a:bodyPr/>
                    <a:lstStyle/>
                    <a:p>
                      <a:pPr algn="ctr"/>
                      <a:r>
                        <a:rPr lang="en-GB" i="1" dirty="0"/>
                        <a:t>264</a:t>
                      </a:r>
                    </a:p>
                  </a:txBody>
                  <a:tcPr/>
                </a:tc>
                <a:tc>
                  <a:txBody>
                    <a:bodyPr/>
                    <a:lstStyle/>
                    <a:p>
                      <a:pPr algn="ctr"/>
                      <a:r>
                        <a:rPr lang="en-GB" i="1" dirty="0"/>
                        <a:t>60</a:t>
                      </a:r>
                    </a:p>
                  </a:txBody>
                  <a:tcPr/>
                </a:tc>
                <a:extLst>
                  <a:ext uri="{0D108BD9-81ED-4DB2-BD59-A6C34878D82A}">
                    <a16:rowId xmlns:a16="http://schemas.microsoft.com/office/drawing/2014/main" val="2252927825"/>
                  </a:ext>
                </a:extLst>
              </a:tr>
            </a:tbl>
          </a:graphicData>
        </a:graphic>
      </p:graphicFrame>
    </p:spTree>
    <p:extLst>
      <p:ext uri="{BB962C8B-B14F-4D97-AF65-F5344CB8AC3E}">
        <p14:creationId xmlns:p14="http://schemas.microsoft.com/office/powerpoint/2010/main" val="3470467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Results Comparisons – disability, long term illness or health condition</a:t>
            </a:r>
          </a:p>
        </p:txBody>
      </p:sp>
      <p:graphicFrame>
        <p:nvGraphicFramePr>
          <p:cNvPr id="5" name="Table 4">
            <a:extLst>
              <a:ext uri="{FF2B5EF4-FFF2-40B4-BE49-F238E27FC236}">
                <a16:creationId xmlns:a16="http://schemas.microsoft.com/office/drawing/2014/main" id="{ED63BA9E-970E-4C2C-8EB7-EE61C1C6964F}"/>
              </a:ext>
            </a:extLst>
          </p:cNvPr>
          <p:cNvGraphicFramePr>
            <a:graphicFrameLocks noGrp="1"/>
          </p:cNvGraphicFramePr>
          <p:nvPr>
            <p:extLst>
              <p:ext uri="{D42A27DB-BD31-4B8C-83A1-F6EECF244321}">
                <p14:modId xmlns:p14="http://schemas.microsoft.com/office/powerpoint/2010/main" val="1856288422"/>
              </p:ext>
            </p:extLst>
          </p:nvPr>
        </p:nvGraphicFramePr>
        <p:xfrm>
          <a:off x="666749" y="2352370"/>
          <a:ext cx="8020050" cy="3954164"/>
        </p:xfrm>
        <a:graphic>
          <a:graphicData uri="http://schemas.openxmlformats.org/drawingml/2006/table">
            <a:tbl>
              <a:tblPr firstRow="1" bandRow="1">
                <a:tableStyleId>{5C22544A-7EE6-4342-B048-85BDC9FD1C3A}</a:tableStyleId>
              </a:tblPr>
              <a:tblGrid>
                <a:gridCol w="4134458">
                  <a:extLst>
                    <a:ext uri="{9D8B030D-6E8A-4147-A177-3AD203B41FA5}">
                      <a16:colId xmlns:a16="http://schemas.microsoft.com/office/drawing/2014/main" val="3630153487"/>
                    </a:ext>
                  </a:extLst>
                </a:gridCol>
                <a:gridCol w="971398">
                  <a:extLst>
                    <a:ext uri="{9D8B030D-6E8A-4147-A177-3AD203B41FA5}">
                      <a16:colId xmlns:a16="http://schemas.microsoft.com/office/drawing/2014/main" val="956112633"/>
                    </a:ext>
                  </a:extLst>
                </a:gridCol>
                <a:gridCol w="971398">
                  <a:extLst>
                    <a:ext uri="{9D8B030D-6E8A-4147-A177-3AD203B41FA5}">
                      <a16:colId xmlns:a16="http://schemas.microsoft.com/office/drawing/2014/main" val="2610677812"/>
                    </a:ext>
                  </a:extLst>
                </a:gridCol>
                <a:gridCol w="971398">
                  <a:extLst>
                    <a:ext uri="{9D8B030D-6E8A-4147-A177-3AD203B41FA5}">
                      <a16:colId xmlns:a16="http://schemas.microsoft.com/office/drawing/2014/main" val="4219363647"/>
                    </a:ext>
                  </a:extLst>
                </a:gridCol>
                <a:gridCol w="971398">
                  <a:extLst>
                    <a:ext uri="{9D8B030D-6E8A-4147-A177-3AD203B41FA5}">
                      <a16:colId xmlns:a16="http://schemas.microsoft.com/office/drawing/2014/main" val="2294635841"/>
                    </a:ext>
                  </a:extLst>
                </a:gridCol>
              </a:tblGrid>
              <a:tr h="782142">
                <a:tc>
                  <a:txBody>
                    <a:bodyPr/>
                    <a:lstStyle/>
                    <a:p>
                      <a:r>
                        <a:rPr lang="en-GB" dirty="0"/>
                        <a:t>Question</a:t>
                      </a:r>
                    </a:p>
                  </a:txBody>
                  <a:tcPr/>
                </a:tc>
                <a:tc>
                  <a:txBody>
                    <a:bodyPr/>
                    <a:lstStyle/>
                    <a:p>
                      <a:pPr algn="ctr"/>
                      <a:r>
                        <a:rPr lang="en-GB" dirty="0"/>
                        <a:t>Survey overall</a:t>
                      </a:r>
                    </a:p>
                  </a:txBody>
                  <a:tcPr/>
                </a:tc>
                <a:tc>
                  <a:txBody>
                    <a:bodyPr/>
                    <a:lstStyle/>
                    <a:p>
                      <a:pPr algn="ctr"/>
                      <a:r>
                        <a:rPr lang="en-GB" dirty="0"/>
                        <a:t>No</a:t>
                      </a:r>
                    </a:p>
                  </a:txBody>
                  <a:tcPr/>
                </a:tc>
                <a:tc>
                  <a:txBody>
                    <a:bodyPr/>
                    <a:lstStyle/>
                    <a:p>
                      <a:pPr algn="ctr"/>
                      <a:r>
                        <a:rPr lang="en-GB" dirty="0"/>
                        <a:t>Yes</a:t>
                      </a:r>
                    </a:p>
                  </a:txBody>
                  <a:tcPr/>
                </a:tc>
                <a:tc>
                  <a:txBody>
                    <a:bodyPr/>
                    <a:lstStyle/>
                    <a:p>
                      <a:pPr algn="ctr"/>
                      <a:r>
                        <a:rPr lang="en-GB" dirty="0"/>
                        <a:t>PNS</a:t>
                      </a:r>
                    </a:p>
                  </a:txBody>
                  <a:tcPr/>
                </a:tc>
                <a:extLst>
                  <a:ext uri="{0D108BD9-81ED-4DB2-BD59-A6C34878D82A}">
                    <a16:rowId xmlns:a16="http://schemas.microsoft.com/office/drawing/2014/main" val="3622230560"/>
                  </a:ext>
                </a:extLst>
              </a:tr>
              <a:tr h="453146">
                <a:tc>
                  <a:txBody>
                    <a:bodyPr/>
                    <a:lstStyle/>
                    <a:p>
                      <a:r>
                        <a:rPr lang="en-GB" dirty="0"/>
                        <a:t>Diversity &amp; Inclusion</a:t>
                      </a:r>
                    </a:p>
                  </a:txBody>
                  <a:tcPr/>
                </a:tc>
                <a:tc>
                  <a:txBody>
                    <a:bodyPr/>
                    <a:lstStyle/>
                    <a:p>
                      <a:pPr algn="ctr"/>
                      <a:r>
                        <a:rPr lang="en-GB" dirty="0"/>
                        <a:t>79%</a:t>
                      </a:r>
                    </a:p>
                  </a:txBody>
                  <a:tcPr/>
                </a:tc>
                <a:tc>
                  <a:txBody>
                    <a:bodyPr/>
                    <a:lstStyle/>
                    <a:p>
                      <a:pPr algn="ctr"/>
                      <a:r>
                        <a:rPr lang="en-GB" dirty="0">
                          <a:solidFill>
                            <a:srgbClr val="00B373"/>
                          </a:solidFill>
                        </a:rPr>
                        <a:t>84%</a:t>
                      </a:r>
                    </a:p>
                  </a:txBody>
                  <a:tcPr/>
                </a:tc>
                <a:tc>
                  <a:txBody>
                    <a:bodyPr/>
                    <a:lstStyle/>
                    <a:p>
                      <a:pPr algn="ctr"/>
                      <a:r>
                        <a:rPr lang="en-GB" dirty="0">
                          <a:solidFill>
                            <a:schemeClr val="tx1"/>
                          </a:solidFill>
                        </a:rPr>
                        <a:t>72%</a:t>
                      </a:r>
                    </a:p>
                  </a:txBody>
                  <a:tcPr/>
                </a:tc>
                <a:tc>
                  <a:txBody>
                    <a:bodyPr/>
                    <a:lstStyle/>
                    <a:p>
                      <a:pPr algn="ctr"/>
                      <a:r>
                        <a:rPr lang="en-GB" dirty="0"/>
                        <a:t>56%</a:t>
                      </a:r>
                    </a:p>
                  </a:txBody>
                  <a:tcPr/>
                </a:tc>
                <a:extLst>
                  <a:ext uri="{0D108BD9-81ED-4DB2-BD59-A6C34878D82A}">
                    <a16:rowId xmlns:a16="http://schemas.microsoft.com/office/drawing/2014/main" val="3367883551"/>
                  </a:ext>
                </a:extLst>
              </a:tr>
              <a:tr h="453146">
                <a:tc>
                  <a:txBody>
                    <a:bodyPr/>
                    <a:lstStyle/>
                    <a:p>
                      <a:r>
                        <a:rPr lang="en-GB" dirty="0"/>
                        <a:t>Engagement Index</a:t>
                      </a:r>
                    </a:p>
                  </a:txBody>
                  <a:tcPr/>
                </a:tc>
                <a:tc>
                  <a:txBody>
                    <a:bodyPr/>
                    <a:lstStyle/>
                    <a:p>
                      <a:pPr algn="ctr"/>
                      <a:r>
                        <a:rPr lang="en-GB" dirty="0"/>
                        <a:t>64%</a:t>
                      </a:r>
                    </a:p>
                  </a:txBody>
                  <a:tcPr/>
                </a:tc>
                <a:tc>
                  <a:txBody>
                    <a:bodyPr/>
                    <a:lstStyle/>
                    <a:p>
                      <a:pPr algn="ctr"/>
                      <a:r>
                        <a:rPr lang="en-GB" dirty="0">
                          <a:solidFill>
                            <a:schemeClr val="tx1"/>
                          </a:solidFill>
                        </a:rPr>
                        <a:t>66%</a:t>
                      </a:r>
                    </a:p>
                  </a:txBody>
                  <a:tcPr/>
                </a:tc>
                <a:tc>
                  <a:txBody>
                    <a:bodyPr/>
                    <a:lstStyle/>
                    <a:p>
                      <a:pPr algn="ctr"/>
                      <a:r>
                        <a:rPr lang="en-GB" dirty="0">
                          <a:solidFill>
                            <a:schemeClr val="tx1"/>
                          </a:solidFill>
                        </a:rPr>
                        <a:t>66%</a:t>
                      </a:r>
                    </a:p>
                  </a:txBody>
                  <a:tcPr/>
                </a:tc>
                <a:tc>
                  <a:txBody>
                    <a:bodyPr/>
                    <a:lstStyle/>
                    <a:p>
                      <a:pPr algn="ctr"/>
                      <a:r>
                        <a:rPr lang="en-GB" dirty="0"/>
                        <a:t>48%</a:t>
                      </a:r>
                    </a:p>
                  </a:txBody>
                  <a:tcPr/>
                </a:tc>
                <a:extLst>
                  <a:ext uri="{0D108BD9-81ED-4DB2-BD59-A6C34878D82A}">
                    <a16:rowId xmlns:a16="http://schemas.microsoft.com/office/drawing/2014/main" val="1437365823"/>
                  </a:ext>
                </a:extLst>
              </a:tr>
              <a:tr h="453146">
                <a:tc>
                  <a:txBody>
                    <a:bodyPr/>
                    <a:lstStyle/>
                    <a:p>
                      <a:r>
                        <a:rPr lang="en-GB" dirty="0"/>
                        <a:t>Wellbeing</a:t>
                      </a:r>
                    </a:p>
                  </a:txBody>
                  <a:tcPr/>
                </a:tc>
                <a:tc>
                  <a:txBody>
                    <a:bodyPr/>
                    <a:lstStyle/>
                    <a:p>
                      <a:pPr algn="ctr"/>
                      <a:r>
                        <a:rPr lang="en-GB" dirty="0"/>
                        <a:t>62%</a:t>
                      </a:r>
                    </a:p>
                  </a:txBody>
                  <a:tcPr/>
                </a:tc>
                <a:tc>
                  <a:txBody>
                    <a:bodyPr/>
                    <a:lstStyle/>
                    <a:p>
                      <a:pPr algn="ctr"/>
                      <a:r>
                        <a:rPr lang="en-GB" dirty="0">
                          <a:solidFill>
                            <a:schemeClr val="tx1"/>
                          </a:solidFill>
                        </a:rPr>
                        <a:t>62%</a:t>
                      </a:r>
                    </a:p>
                  </a:txBody>
                  <a:tcPr/>
                </a:tc>
                <a:tc>
                  <a:txBody>
                    <a:bodyPr/>
                    <a:lstStyle/>
                    <a:p>
                      <a:pPr algn="ctr"/>
                      <a:r>
                        <a:rPr lang="en-GB" dirty="0">
                          <a:solidFill>
                            <a:srgbClr val="00B373"/>
                          </a:solidFill>
                        </a:rPr>
                        <a:t>71%</a:t>
                      </a:r>
                    </a:p>
                  </a:txBody>
                  <a:tcPr/>
                </a:tc>
                <a:tc>
                  <a:txBody>
                    <a:bodyPr/>
                    <a:lstStyle/>
                    <a:p>
                      <a:pPr algn="ctr"/>
                      <a:r>
                        <a:rPr lang="en-GB" dirty="0"/>
                        <a:t>50%</a:t>
                      </a:r>
                    </a:p>
                  </a:txBody>
                  <a:tcPr/>
                </a:tc>
                <a:extLst>
                  <a:ext uri="{0D108BD9-81ED-4DB2-BD59-A6C34878D82A}">
                    <a16:rowId xmlns:a16="http://schemas.microsoft.com/office/drawing/2014/main" val="2077338072"/>
                  </a:ext>
                </a:extLst>
              </a:tr>
              <a:tr h="453146">
                <a:tc>
                  <a:txBody>
                    <a:bodyPr/>
                    <a:lstStyle/>
                    <a:p>
                      <a:r>
                        <a:rPr lang="en-GB" dirty="0"/>
                        <a:t>Working Practices</a:t>
                      </a:r>
                    </a:p>
                  </a:txBody>
                  <a:tcPr/>
                </a:tc>
                <a:tc>
                  <a:txBody>
                    <a:bodyPr/>
                    <a:lstStyle/>
                    <a:p>
                      <a:pPr algn="ctr"/>
                      <a:r>
                        <a:rPr lang="en-GB" dirty="0"/>
                        <a:t>62%</a:t>
                      </a:r>
                    </a:p>
                  </a:txBody>
                  <a:tcPr/>
                </a:tc>
                <a:tc>
                  <a:txBody>
                    <a:bodyPr/>
                    <a:lstStyle/>
                    <a:p>
                      <a:pPr algn="ctr"/>
                      <a:r>
                        <a:rPr lang="en-GB" dirty="0">
                          <a:solidFill>
                            <a:srgbClr val="00B373"/>
                          </a:solidFill>
                        </a:rPr>
                        <a:t>64%</a:t>
                      </a:r>
                    </a:p>
                  </a:txBody>
                  <a:tcPr/>
                </a:tc>
                <a:tc>
                  <a:txBody>
                    <a:bodyPr/>
                    <a:lstStyle/>
                    <a:p>
                      <a:pPr algn="ctr"/>
                      <a:r>
                        <a:rPr lang="en-GB" dirty="0">
                          <a:solidFill>
                            <a:schemeClr val="tx1"/>
                          </a:solidFill>
                        </a:rPr>
                        <a:t>58%</a:t>
                      </a:r>
                    </a:p>
                  </a:txBody>
                  <a:tcPr/>
                </a:tc>
                <a:tc>
                  <a:txBody>
                    <a:bodyPr/>
                    <a:lstStyle/>
                    <a:p>
                      <a:pPr algn="ctr"/>
                      <a:r>
                        <a:rPr lang="en-GB" dirty="0"/>
                        <a:t>54%</a:t>
                      </a:r>
                    </a:p>
                  </a:txBody>
                  <a:tcPr/>
                </a:tc>
                <a:extLst>
                  <a:ext uri="{0D108BD9-81ED-4DB2-BD59-A6C34878D82A}">
                    <a16:rowId xmlns:a16="http://schemas.microsoft.com/office/drawing/2014/main" val="975663607"/>
                  </a:ext>
                </a:extLst>
              </a:tr>
              <a:tr h="453146">
                <a:tc>
                  <a:txBody>
                    <a:bodyPr/>
                    <a:lstStyle/>
                    <a:p>
                      <a:r>
                        <a:rPr lang="en-GB" dirty="0"/>
                        <a:t>Leadership</a:t>
                      </a:r>
                    </a:p>
                  </a:txBody>
                  <a:tcPr/>
                </a:tc>
                <a:tc>
                  <a:txBody>
                    <a:bodyPr/>
                    <a:lstStyle/>
                    <a:p>
                      <a:pPr algn="ctr"/>
                      <a:r>
                        <a:rPr lang="en-GB" dirty="0"/>
                        <a:t>61%</a:t>
                      </a:r>
                    </a:p>
                  </a:txBody>
                  <a:tcPr/>
                </a:tc>
                <a:tc>
                  <a:txBody>
                    <a:bodyPr/>
                    <a:lstStyle/>
                    <a:p>
                      <a:pPr algn="ctr"/>
                      <a:r>
                        <a:rPr lang="en-GB" dirty="0">
                          <a:solidFill>
                            <a:srgbClr val="00B373"/>
                          </a:solidFill>
                        </a:rPr>
                        <a:t>64%</a:t>
                      </a:r>
                    </a:p>
                  </a:txBody>
                  <a:tcPr/>
                </a:tc>
                <a:tc>
                  <a:txBody>
                    <a:bodyPr/>
                    <a:lstStyle/>
                    <a:p>
                      <a:pPr algn="ctr"/>
                      <a:r>
                        <a:rPr lang="en-GB" dirty="0">
                          <a:solidFill>
                            <a:schemeClr val="tx1"/>
                          </a:solidFill>
                        </a:rPr>
                        <a:t>58%</a:t>
                      </a:r>
                    </a:p>
                  </a:txBody>
                  <a:tcPr/>
                </a:tc>
                <a:tc>
                  <a:txBody>
                    <a:bodyPr/>
                    <a:lstStyle/>
                    <a:p>
                      <a:pPr algn="ctr"/>
                      <a:r>
                        <a:rPr lang="en-GB" dirty="0"/>
                        <a:t>44%</a:t>
                      </a:r>
                    </a:p>
                  </a:txBody>
                  <a:tcPr/>
                </a:tc>
                <a:extLst>
                  <a:ext uri="{0D108BD9-81ED-4DB2-BD59-A6C34878D82A}">
                    <a16:rowId xmlns:a16="http://schemas.microsoft.com/office/drawing/2014/main" val="4206695516"/>
                  </a:ext>
                </a:extLst>
              </a:tr>
              <a:tr h="453146">
                <a:tc>
                  <a:txBody>
                    <a:bodyPr/>
                    <a:lstStyle/>
                    <a:p>
                      <a:r>
                        <a:rPr lang="en-GB" dirty="0"/>
                        <a:t>Additional Engagement</a:t>
                      </a:r>
                    </a:p>
                  </a:txBody>
                  <a:tcPr/>
                </a:tc>
                <a:tc>
                  <a:txBody>
                    <a:bodyPr/>
                    <a:lstStyle/>
                    <a:p>
                      <a:pPr algn="ctr"/>
                      <a:r>
                        <a:rPr lang="en-GB" dirty="0"/>
                        <a:t>55%</a:t>
                      </a:r>
                    </a:p>
                  </a:txBody>
                  <a:tcPr/>
                </a:tc>
                <a:tc>
                  <a:txBody>
                    <a:bodyPr/>
                    <a:lstStyle/>
                    <a:p>
                      <a:pPr algn="ctr"/>
                      <a:r>
                        <a:rPr lang="en-GB" dirty="0">
                          <a:solidFill>
                            <a:schemeClr val="tx1"/>
                          </a:solidFill>
                        </a:rPr>
                        <a:t>54%</a:t>
                      </a:r>
                    </a:p>
                  </a:txBody>
                  <a:tcPr/>
                </a:tc>
                <a:tc>
                  <a:txBody>
                    <a:bodyPr/>
                    <a:lstStyle/>
                    <a:p>
                      <a:pPr algn="ctr"/>
                      <a:r>
                        <a:rPr lang="en-GB" dirty="0">
                          <a:solidFill>
                            <a:schemeClr val="tx1"/>
                          </a:solidFill>
                        </a:rPr>
                        <a:t>58%</a:t>
                      </a:r>
                    </a:p>
                  </a:txBody>
                  <a:tcPr/>
                </a:tc>
                <a:tc>
                  <a:txBody>
                    <a:bodyPr/>
                    <a:lstStyle/>
                    <a:p>
                      <a:pPr algn="ctr"/>
                      <a:r>
                        <a:rPr lang="en-GB" dirty="0"/>
                        <a:t>48%</a:t>
                      </a:r>
                    </a:p>
                  </a:txBody>
                  <a:tcPr/>
                </a:tc>
                <a:extLst>
                  <a:ext uri="{0D108BD9-81ED-4DB2-BD59-A6C34878D82A}">
                    <a16:rowId xmlns:a16="http://schemas.microsoft.com/office/drawing/2014/main" val="446436254"/>
                  </a:ext>
                </a:extLst>
              </a:tr>
              <a:tr h="453146">
                <a:tc>
                  <a:txBody>
                    <a:bodyPr/>
                    <a:lstStyle/>
                    <a:p>
                      <a:r>
                        <a:rPr lang="en-GB" i="1" dirty="0"/>
                        <a:t>Number of respondents</a:t>
                      </a:r>
                    </a:p>
                  </a:txBody>
                  <a:tcPr/>
                </a:tc>
                <a:tc>
                  <a:txBody>
                    <a:bodyPr/>
                    <a:lstStyle/>
                    <a:p>
                      <a:pPr algn="ctr"/>
                      <a:r>
                        <a:rPr lang="en-GB" i="1" dirty="0"/>
                        <a:t>403</a:t>
                      </a:r>
                    </a:p>
                  </a:txBody>
                  <a:tcPr/>
                </a:tc>
                <a:tc>
                  <a:txBody>
                    <a:bodyPr/>
                    <a:lstStyle/>
                    <a:p>
                      <a:pPr algn="ctr"/>
                      <a:r>
                        <a:rPr lang="en-GB" i="1" dirty="0">
                          <a:solidFill>
                            <a:schemeClr val="tx1"/>
                          </a:solidFill>
                        </a:rPr>
                        <a:t>250</a:t>
                      </a:r>
                    </a:p>
                  </a:txBody>
                  <a:tcPr/>
                </a:tc>
                <a:tc>
                  <a:txBody>
                    <a:bodyPr/>
                    <a:lstStyle/>
                    <a:p>
                      <a:pPr algn="ctr"/>
                      <a:r>
                        <a:rPr lang="en-GB" i="1" dirty="0"/>
                        <a:t>103</a:t>
                      </a:r>
                    </a:p>
                  </a:txBody>
                  <a:tcPr/>
                </a:tc>
                <a:tc>
                  <a:txBody>
                    <a:bodyPr/>
                    <a:lstStyle/>
                    <a:p>
                      <a:pPr algn="ctr"/>
                      <a:r>
                        <a:rPr lang="en-GB" i="1" dirty="0"/>
                        <a:t>48</a:t>
                      </a:r>
                    </a:p>
                  </a:txBody>
                  <a:tcPr/>
                </a:tc>
                <a:extLst>
                  <a:ext uri="{0D108BD9-81ED-4DB2-BD59-A6C34878D82A}">
                    <a16:rowId xmlns:a16="http://schemas.microsoft.com/office/drawing/2014/main" val="2252927825"/>
                  </a:ext>
                </a:extLst>
              </a:tr>
            </a:tbl>
          </a:graphicData>
        </a:graphic>
      </p:graphicFrame>
    </p:spTree>
    <p:extLst>
      <p:ext uri="{BB962C8B-B14F-4D97-AF65-F5344CB8AC3E}">
        <p14:creationId xmlns:p14="http://schemas.microsoft.com/office/powerpoint/2010/main" val="2907272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Comments - </a:t>
            </a:r>
          </a:p>
        </p:txBody>
      </p:sp>
      <p:sp>
        <p:nvSpPr>
          <p:cNvPr id="3" name="Text Placeholder 2"/>
          <p:cNvSpPr>
            <a:spLocks noGrp="1"/>
          </p:cNvSpPr>
          <p:nvPr>
            <p:ph type="body" sz="quarter" idx="14"/>
          </p:nvPr>
        </p:nvSpPr>
        <p:spPr/>
        <p:txBody>
          <a:bodyPr/>
          <a:lstStyle/>
          <a:p>
            <a:r>
              <a:rPr lang="en-US" dirty="0"/>
              <a:t>Responses to the question “</a:t>
            </a:r>
            <a:r>
              <a:rPr lang="en-GB" dirty="0"/>
              <a:t>Do you have any comments about the future of work at St George’s” had two main themes:</a:t>
            </a:r>
          </a:p>
          <a:p>
            <a:pPr lvl="1">
              <a:buFont typeface="Courier New" panose="02070309020205020404" pitchFamily="49" charset="0"/>
              <a:buChar char="o"/>
            </a:pPr>
            <a:r>
              <a:rPr lang="en-GB" sz="1600" dirty="0">
                <a:latin typeface="Arial" panose="020B0604020202020204" pitchFamily="34" charset="0"/>
                <a:cs typeface="Arial" panose="020B0604020202020204" pitchFamily="34" charset="0"/>
              </a:rPr>
              <a:t>Flexible/remote working</a:t>
            </a:r>
            <a:endParaRPr lang="en-US" sz="1600"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Merger</a:t>
            </a:r>
          </a:p>
          <a:p>
            <a:r>
              <a:rPr lang="en-US" dirty="0"/>
              <a:t>Also a small number of comments around</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Uncertainty over the Joint Faculty dissolution</a:t>
            </a:r>
          </a:p>
          <a:p>
            <a:pPr lvl="1">
              <a:buFont typeface="Courier New" panose="02070309020205020404" pitchFamily="49" charset="0"/>
              <a:buChar char="o"/>
            </a:pPr>
            <a:r>
              <a:rPr lang="en-GB" sz="1600" dirty="0">
                <a:latin typeface="Arial" panose="020B0604020202020204" pitchFamily="34" charset="0"/>
                <a:cs typeface="Arial" panose="020B0604020202020204" pitchFamily="34" charset="0"/>
              </a:rPr>
              <a:t>Systems and process improvement</a:t>
            </a:r>
            <a:endParaRPr lang="en-US" sz="1600"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More required on equality, diversity and inclusion</a:t>
            </a:r>
          </a:p>
        </p:txBody>
      </p:sp>
    </p:spTree>
    <p:extLst>
      <p:ext uri="{BB962C8B-B14F-4D97-AF65-F5344CB8AC3E}">
        <p14:creationId xmlns:p14="http://schemas.microsoft.com/office/powerpoint/2010/main" val="1945488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Next steps</a:t>
            </a:r>
          </a:p>
        </p:txBody>
      </p:sp>
      <p:sp>
        <p:nvSpPr>
          <p:cNvPr id="3" name="Text Placeholder 2"/>
          <p:cNvSpPr>
            <a:spLocks noGrp="1"/>
          </p:cNvSpPr>
          <p:nvPr>
            <p:ph type="body" sz="quarter" idx="14"/>
          </p:nvPr>
        </p:nvSpPr>
        <p:spPr/>
        <p:txBody>
          <a:bodyPr/>
          <a:lstStyle/>
          <a:p>
            <a:r>
              <a:rPr lang="en-US" dirty="0"/>
              <a:t>Improve PDR round:</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Training for Reviewers and Reviewees to continue to be offered</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Further improvements based on feedback this year</a:t>
            </a:r>
          </a:p>
          <a:p>
            <a:r>
              <a:rPr lang="en-US" dirty="0"/>
              <a:t>Review of Future Ways of Working “Trial and Develop” stage</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To take on board comments from the pulse survey</a:t>
            </a:r>
            <a:endParaRPr lang="en-US" dirty="0"/>
          </a:p>
          <a:p>
            <a:r>
              <a:rPr lang="en-US" dirty="0"/>
              <a:t>Departments/Institutes considering actions relevant for their areas</a:t>
            </a:r>
          </a:p>
          <a:p>
            <a:r>
              <a:rPr lang="en-US" dirty="0"/>
              <a:t>Ongoing Equality, Diversity and Inclusion work</a:t>
            </a:r>
          </a:p>
        </p:txBody>
      </p:sp>
    </p:spTree>
    <p:extLst>
      <p:ext uri="{BB962C8B-B14F-4D97-AF65-F5344CB8AC3E}">
        <p14:creationId xmlns:p14="http://schemas.microsoft.com/office/powerpoint/2010/main" val="2976932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Response Rate</a:t>
            </a:r>
          </a:p>
        </p:txBody>
      </p:sp>
      <p:sp>
        <p:nvSpPr>
          <p:cNvPr id="5" name="Text Placeholder 2">
            <a:extLst>
              <a:ext uri="{FF2B5EF4-FFF2-40B4-BE49-F238E27FC236}">
                <a16:creationId xmlns:a16="http://schemas.microsoft.com/office/drawing/2014/main" id="{216BAD33-8020-44F1-ABB7-F60E21336340}"/>
              </a:ext>
            </a:extLst>
          </p:cNvPr>
          <p:cNvSpPr txBox="1">
            <a:spLocks/>
          </p:cNvSpPr>
          <p:nvPr/>
        </p:nvSpPr>
        <p:spPr>
          <a:xfrm>
            <a:off x="666750" y="2305236"/>
            <a:ext cx="8020050" cy="2652184"/>
          </a:xfrm>
          <a:prstGeom prst="rect">
            <a:avLst/>
          </a:prstGeom>
        </p:spPr>
        <p:txBody>
          <a:bodyPr vert="horz"/>
          <a:lstStyle>
            <a:lvl1pPr marL="342900" indent="-342900" algn="l" defTabSz="457200" rtl="0" eaLnBrk="1" latinLnBrk="0" hangingPunct="1">
              <a:spcBef>
                <a:spcPct val="20000"/>
              </a:spcBef>
              <a:buClr>
                <a:srgbClr val="002F6C"/>
              </a:buClr>
              <a:buFont typeface="Wingdings" charset="2"/>
              <a:buChar char="§"/>
              <a:defRPr sz="2000" b="0" i="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891 members of staff were invited to participate</a:t>
            </a:r>
          </a:p>
          <a:p>
            <a:r>
              <a:rPr lang="en-US" dirty="0">
                <a:latin typeface="Arial" panose="020B0604020202020204" pitchFamily="34" charset="0"/>
                <a:cs typeface="Arial" panose="020B0604020202020204" pitchFamily="34" charset="0"/>
              </a:rPr>
              <a:t>415 responses = 47%</a:t>
            </a:r>
          </a:p>
          <a:p>
            <a:r>
              <a:rPr lang="en-US" dirty="0"/>
              <a:t>2019 staff survey response rate = 40%</a:t>
            </a:r>
          </a:p>
          <a:p>
            <a:r>
              <a:rPr lang="en-US" dirty="0"/>
              <a:t>2018 pulse survey response rate = 37%</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4961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Questions?</a:t>
            </a:r>
          </a:p>
        </p:txBody>
      </p:sp>
    </p:spTree>
    <p:extLst>
      <p:ext uri="{BB962C8B-B14F-4D97-AF65-F5344CB8AC3E}">
        <p14:creationId xmlns:p14="http://schemas.microsoft.com/office/powerpoint/2010/main" val="1141249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Survey Themes</a:t>
            </a:r>
          </a:p>
        </p:txBody>
      </p:sp>
      <p:sp>
        <p:nvSpPr>
          <p:cNvPr id="5" name="Text Placeholder 2">
            <a:extLst>
              <a:ext uri="{FF2B5EF4-FFF2-40B4-BE49-F238E27FC236}">
                <a16:creationId xmlns:a16="http://schemas.microsoft.com/office/drawing/2014/main" id="{216BAD33-8020-44F1-ABB7-F60E21336340}"/>
              </a:ext>
            </a:extLst>
          </p:cNvPr>
          <p:cNvSpPr txBox="1">
            <a:spLocks/>
          </p:cNvSpPr>
          <p:nvPr/>
        </p:nvSpPr>
        <p:spPr>
          <a:xfrm>
            <a:off x="666750" y="2305236"/>
            <a:ext cx="8020050" cy="2652184"/>
          </a:xfrm>
          <a:prstGeom prst="rect">
            <a:avLst/>
          </a:prstGeom>
        </p:spPr>
        <p:txBody>
          <a:bodyPr vert="horz"/>
          <a:lstStyle>
            <a:lvl1pPr marL="342900" indent="-342900" algn="l" defTabSz="457200" rtl="0" eaLnBrk="1" latinLnBrk="0" hangingPunct="1">
              <a:spcBef>
                <a:spcPct val="20000"/>
              </a:spcBef>
              <a:buClr>
                <a:srgbClr val="002F6C"/>
              </a:buClr>
              <a:buFont typeface="Wingdings" charset="2"/>
              <a:buChar char="§"/>
              <a:defRPr sz="2000" b="0" i="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6 broad themes covered:</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Diversity &amp; Inclusion</a:t>
            </a:r>
          </a:p>
          <a:p>
            <a:pPr lvl="2"/>
            <a:r>
              <a:rPr lang="en-GB" sz="1600" dirty="0">
                <a:latin typeface="Arial" panose="020B0604020202020204" pitchFamily="34" charset="0"/>
                <a:cs typeface="Arial" panose="020B0604020202020204" pitchFamily="34" charset="0"/>
              </a:rPr>
              <a:t>I think St George’s respects individual differences (eg culture, working styles, backgrounds, ideas) </a:t>
            </a:r>
          </a:p>
          <a:p>
            <a:pPr lvl="2"/>
            <a:r>
              <a:rPr lang="en-GB" sz="1600" dirty="0">
                <a:latin typeface="Arial" panose="020B0604020202020204" pitchFamily="34" charset="0"/>
                <a:cs typeface="Arial" panose="020B0604020202020204" pitchFamily="34" charset="0"/>
              </a:rPr>
              <a:t>I feel that St George’s is committed to supporting diversity and inclusion</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Engagement Index</a:t>
            </a:r>
          </a:p>
          <a:p>
            <a:pPr lvl="2"/>
            <a:r>
              <a:rPr lang="en-GB" sz="1600" dirty="0">
                <a:latin typeface="Arial" panose="020B0604020202020204" pitchFamily="34" charset="0"/>
                <a:cs typeface="Arial" panose="020B0604020202020204" pitchFamily="34" charset="0"/>
              </a:rPr>
              <a:t>I would recommend St George's as a great place to work</a:t>
            </a:r>
          </a:p>
          <a:p>
            <a:pPr lvl="2"/>
            <a:r>
              <a:rPr lang="en-GB" sz="1600" dirty="0">
                <a:latin typeface="Arial" panose="020B0604020202020204" pitchFamily="34" charset="0"/>
                <a:cs typeface="Arial" panose="020B0604020202020204" pitchFamily="34" charset="0"/>
              </a:rPr>
              <a:t>I am proud to work for St George's</a:t>
            </a:r>
          </a:p>
          <a:p>
            <a:pPr lvl="2"/>
            <a:r>
              <a:rPr lang="en-GB" sz="1600" dirty="0">
                <a:latin typeface="Arial" panose="020B0604020202020204" pitchFamily="34" charset="0"/>
                <a:cs typeface="Arial" panose="020B0604020202020204" pitchFamily="34" charset="0"/>
              </a:rPr>
              <a:t>I feel a strong sense of belonging to St George’s</a:t>
            </a:r>
          </a:p>
          <a:p>
            <a:pPr lvl="2"/>
            <a:r>
              <a:rPr lang="en-GB" sz="1600" dirty="0">
                <a:latin typeface="Arial" panose="020B0604020202020204" pitchFamily="34" charset="0"/>
                <a:cs typeface="Arial" panose="020B0604020202020204" pitchFamily="34" charset="0"/>
              </a:rPr>
              <a:t>Working at St George's makes me want to do the best work I can</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Wellbeing</a:t>
            </a:r>
          </a:p>
          <a:p>
            <a:pPr lvl="2"/>
            <a:r>
              <a:rPr lang="en-GB" sz="1600" dirty="0">
                <a:latin typeface="Arial" panose="020B0604020202020204" pitchFamily="34" charset="0"/>
                <a:cs typeface="Arial" panose="020B0604020202020204" pitchFamily="34" charset="0"/>
              </a:rPr>
              <a:t>St George's does enough to support my health and wellbeing in the 'Future ways of working' (or Hybrid working) environment </a:t>
            </a:r>
          </a:p>
          <a:p>
            <a:pPr lvl="2"/>
            <a:r>
              <a:rPr lang="en-GB" sz="1600" dirty="0">
                <a:latin typeface="Arial" panose="020B0604020202020204" pitchFamily="34" charset="0"/>
                <a:cs typeface="Arial" panose="020B0604020202020204" pitchFamily="34" charset="0"/>
              </a:rPr>
              <a:t>I am satisfied with the balance I can strike between my work and home life</a:t>
            </a:r>
          </a:p>
          <a:p>
            <a:pPr lvl="2"/>
            <a:endParaRPr lang="en-GB" sz="1600" dirty="0">
              <a:latin typeface="Arial" panose="020B0604020202020204" pitchFamily="34" charset="0"/>
              <a:cs typeface="Arial" panose="020B0604020202020204" pitchFamily="34" charset="0"/>
            </a:endParaRPr>
          </a:p>
          <a:p>
            <a:pPr lvl="2"/>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1210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Survey Themes</a:t>
            </a:r>
          </a:p>
        </p:txBody>
      </p:sp>
      <p:sp>
        <p:nvSpPr>
          <p:cNvPr id="5" name="Text Placeholder 2">
            <a:extLst>
              <a:ext uri="{FF2B5EF4-FFF2-40B4-BE49-F238E27FC236}">
                <a16:creationId xmlns:a16="http://schemas.microsoft.com/office/drawing/2014/main" id="{216BAD33-8020-44F1-ABB7-F60E21336340}"/>
              </a:ext>
            </a:extLst>
          </p:cNvPr>
          <p:cNvSpPr txBox="1">
            <a:spLocks/>
          </p:cNvSpPr>
          <p:nvPr/>
        </p:nvSpPr>
        <p:spPr>
          <a:xfrm>
            <a:off x="666750" y="2305236"/>
            <a:ext cx="8020050" cy="2652184"/>
          </a:xfrm>
          <a:prstGeom prst="rect">
            <a:avLst/>
          </a:prstGeom>
        </p:spPr>
        <p:txBody>
          <a:bodyPr vert="horz"/>
          <a:lstStyle>
            <a:lvl1pPr marL="342900" indent="-342900" algn="l" defTabSz="457200" rtl="0" eaLnBrk="1" latinLnBrk="0" hangingPunct="1">
              <a:spcBef>
                <a:spcPct val="20000"/>
              </a:spcBef>
              <a:buClr>
                <a:srgbClr val="002F6C"/>
              </a:buClr>
              <a:buFont typeface="Wingdings" charset="2"/>
              <a:buChar char="§"/>
              <a:defRPr sz="2000" b="0" i="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6 broad themes covered:</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Working Practices</a:t>
            </a:r>
          </a:p>
          <a:p>
            <a:pPr lvl="2"/>
            <a:r>
              <a:rPr lang="en-GB" sz="1600" dirty="0">
                <a:latin typeface="Arial" panose="020B0604020202020204" pitchFamily="34" charset="0"/>
                <a:cs typeface="Arial" panose="020B0604020202020204" pitchFamily="34" charset="0"/>
              </a:rPr>
              <a:t>My Personal Development Review (PDR) is a forum to recognise my potential and contribution </a:t>
            </a:r>
          </a:p>
          <a:p>
            <a:pPr lvl="2"/>
            <a:r>
              <a:rPr lang="en-GB" sz="1600" dirty="0">
                <a:latin typeface="Arial" panose="020B0604020202020204" pitchFamily="34" charset="0"/>
                <a:cs typeface="Arial" panose="020B0604020202020204" pitchFamily="34" charset="0"/>
              </a:rPr>
              <a:t>I receive regular and constructive feedback on my work / how I am doing</a:t>
            </a:r>
          </a:p>
          <a:p>
            <a:pPr lvl="2"/>
            <a:r>
              <a:rPr lang="en-GB" sz="1600" dirty="0">
                <a:latin typeface="Arial" panose="020B0604020202020204" pitchFamily="34" charset="0"/>
                <a:cs typeface="Arial" panose="020B0604020202020204" pitchFamily="34" charset="0"/>
              </a:rPr>
              <a:t>People work well together in my section/department, even when not physically together</a:t>
            </a:r>
          </a:p>
          <a:p>
            <a:pPr lvl="2"/>
            <a:r>
              <a:rPr lang="en-GB" sz="1600" dirty="0">
                <a:latin typeface="Arial" panose="020B0604020202020204" pitchFamily="34" charset="0"/>
                <a:cs typeface="Arial" panose="020B0604020202020204" pitchFamily="34" charset="0"/>
              </a:rPr>
              <a:t>I feel it's important to work in the same physical environment as my colleagues, either some or all of the time</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Leadership</a:t>
            </a:r>
          </a:p>
          <a:p>
            <a:pPr lvl="2"/>
            <a:r>
              <a:rPr lang="en-GB" sz="1600" dirty="0">
                <a:latin typeface="Arial" panose="020B0604020202020204" pitchFamily="34" charset="0"/>
                <a:cs typeface="Arial" panose="020B0604020202020204" pitchFamily="34" charset="0"/>
              </a:rPr>
              <a:t>Senior leaders provide a clear vision of the overall direction of St George’s</a:t>
            </a:r>
          </a:p>
          <a:p>
            <a:pPr lvl="2"/>
            <a:r>
              <a:rPr lang="en-GB" sz="1600" dirty="0">
                <a:latin typeface="Arial" panose="020B0604020202020204" pitchFamily="34" charset="0"/>
                <a:cs typeface="Arial" panose="020B0604020202020204" pitchFamily="34" charset="0"/>
              </a:rPr>
              <a:t>I am kept well informed about what St Georges is planning and doing</a:t>
            </a:r>
          </a:p>
          <a:p>
            <a:pPr lvl="1">
              <a:buFont typeface="Courier New" panose="02070309020205020404" pitchFamily="49" charset="0"/>
              <a:buChar char="o"/>
            </a:pPr>
            <a:r>
              <a:rPr lang="en-US" sz="1600" dirty="0">
                <a:latin typeface="Arial" panose="020B0604020202020204" pitchFamily="34" charset="0"/>
                <a:cs typeface="Arial" panose="020B0604020202020204" pitchFamily="34" charset="0"/>
              </a:rPr>
              <a:t>Additional engagement</a:t>
            </a:r>
          </a:p>
          <a:p>
            <a:pPr lvl="2"/>
            <a:r>
              <a:rPr lang="en-GB" sz="1600" dirty="0">
                <a:latin typeface="Arial" panose="020B0604020202020204" pitchFamily="34" charset="0"/>
                <a:cs typeface="Arial" panose="020B0604020202020204" pitchFamily="34" charset="0"/>
              </a:rPr>
              <a:t>I would still like to be working at St George’s in two years' time</a:t>
            </a:r>
          </a:p>
          <a:p>
            <a:pPr lvl="2"/>
            <a:endParaRPr lang="en-GB" sz="1600" dirty="0">
              <a:latin typeface="Arial" panose="020B0604020202020204" pitchFamily="34" charset="0"/>
              <a:cs typeface="Arial" panose="020B0604020202020204" pitchFamily="34" charset="0"/>
            </a:endParaRPr>
          </a:p>
          <a:p>
            <a:pPr lvl="2"/>
            <a:endParaRPr lang="en-GB" sz="1600" dirty="0">
              <a:latin typeface="Arial" panose="020B0604020202020204" pitchFamily="34" charset="0"/>
              <a:cs typeface="Arial" panose="020B0604020202020204" pitchFamily="34" charset="0"/>
            </a:endParaRPr>
          </a:p>
          <a:p>
            <a:pPr lvl="2"/>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253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Overall Results</a:t>
            </a:r>
          </a:p>
        </p:txBody>
      </p:sp>
      <p:sp>
        <p:nvSpPr>
          <p:cNvPr id="11" name="TextBox 10">
            <a:extLst>
              <a:ext uri="{FF2B5EF4-FFF2-40B4-BE49-F238E27FC236}">
                <a16:creationId xmlns:a16="http://schemas.microsoft.com/office/drawing/2014/main" id="{945BEB27-A6C0-4A19-B818-1BCFFCA1CD47}"/>
              </a:ext>
            </a:extLst>
          </p:cNvPr>
          <p:cNvSpPr txBox="1"/>
          <p:nvPr/>
        </p:nvSpPr>
        <p:spPr>
          <a:xfrm>
            <a:off x="7998781" y="2307126"/>
            <a:ext cx="652743" cy="369332"/>
          </a:xfrm>
          <a:prstGeom prst="rect">
            <a:avLst/>
          </a:prstGeom>
          <a:noFill/>
        </p:spPr>
        <p:txBody>
          <a:bodyPr wrap="none" rtlCol="0">
            <a:spAutoFit/>
          </a:bodyPr>
          <a:lstStyle/>
          <a:p>
            <a:r>
              <a:rPr lang="en-GB" dirty="0"/>
              <a:t>2019</a:t>
            </a:r>
            <a:endParaRPr lang="en-GB" sz="1400" dirty="0"/>
          </a:p>
        </p:txBody>
      </p:sp>
      <p:sp>
        <p:nvSpPr>
          <p:cNvPr id="12" name="TextBox 11">
            <a:extLst>
              <a:ext uri="{FF2B5EF4-FFF2-40B4-BE49-F238E27FC236}">
                <a16:creationId xmlns:a16="http://schemas.microsoft.com/office/drawing/2014/main" id="{6B53179B-3C25-4F2C-A887-88C9F2DE486F}"/>
              </a:ext>
            </a:extLst>
          </p:cNvPr>
          <p:cNvSpPr txBox="1"/>
          <p:nvPr/>
        </p:nvSpPr>
        <p:spPr>
          <a:xfrm>
            <a:off x="8131601" y="2642925"/>
            <a:ext cx="365806" cy="307777"/>
          </a:xfrm>
          <a:prstGeom prst="rect">
            <a:avLst/>
          </a:prstGeom>
          <a:noFill/>
        </p:spPr>
        <p:txBody>
          <a:bodyPr wrap="none" rtlCol="0">
            <a:spAutoFit/>
          </a:bodyPr>
          <a:lstStyle/>
          <a:p>
            <a:r>
              <a:rPr lang="en-GB" sz="1400" dirty="0">
                <a:solidFill>
                  <a:srgbClr val="00B373"/>
                </a:solidFill>
              </a:rPr>
              <a:t>+7</a:t>
            </a:r>
          </a:p>
        </p:txBody>
      </p:sp>
      <p:sp>
        <p:nvSpPr>
          <p:cNvPr id="13" name="TextBox 12">
            <a:extLst>
              <a:ext uri="{FF2B5EF4-FFF2-40B4-BE49-F238E27FC236}">
                <a16:creationId xmlns:a16="http://schemas.microsoft.com/office/drawing/2014/main" id="{8283C710-159D-433D-ACD0-AAC5379B290C}"/>
              </a:ext>
            </a:extLst>
          </p:cNvPr>
          <p:cNvSpPr txBox="1"/>
          <p:nvPr/>
        </p:nvSpPr>
        <p:spPr>
          <a:xfrm>
            <a:off x="8137820" y="3206052"/>
            <a:ext cx="496448" cy="307777"/>
          </a:xfrm>
          <a:prstGeom prst="rect">
            <a:avLst/>
          </a:prstGeom>
          <a:noFill/>
        </p:spPr>
        <p:txBody>
          <a:bodyPr wrap="square" rtlCol="0">
            <a:spAutoFit/>
          </a:bodyPr>
          <a:lstStyle/>
          <a:p>
            <a:r>
              <a:rPr lang="en-GB" sz="1400" dirty="0">
                <a:solidFill>
                  <a:srgbClr val="00B373"/>
                </a:solidFill>
              </a:rPr>
              <a:t>+6</a:t>
            </a:r>
          </a:p>
        </p:txBody>
      </p:sp>
      <p:sp>
        <p:nvSpPr>
          <p:cNvPr id="14" name="TextBox 13">
            <a:extLst>
              <a:ext uri="{FF2B5EF4-FFF2-40B4-BE49-F238E27FC236}">
                <a16:creationId xmlns:a16="http://schemas.microsoft.com/office/drawing/2014/main" id="{71A55288-42D0-4E56-8720-C5CEA87EDDA8}"/>
              </a:ext>
            </a:extLst>
          </p:cNvPr>
          <p:cNvSpPr txBox="1"/>
          <p:nvPr/>
        </p:nvSpPr>
        <p:spPr>
          <a:xfrm>
            <a:off x="8157780" y="3708405"/>
            <a:ext cx="371061" cy="307777"/>
          </a:xfrm>
          <a:prstGeom prst="rect">
            <a:avLst/>
          </a:prstGeom>
          <a:noFill/>
        </p:spPr>
        <p:txBody>
          <a:bodyPr wrap="square" rtlCol="0">
            <a:spAutoFit/>
          </a:bodyPr>
          <a:lstStyle/>
          <a:p>
            <a:r>
              <a:rPr lang="en-GB" sz="1400" dirty="0">
                <a:solidFill>
                  <a:srgbClr val="00B373"/>
                </a:solidFill>
              </a:rPr>
              <a:t>+4</a:t>
            </a:r>
          </a:p>
        </p:txBody>
      </p:sp>
      <p:sp>
        <p:nvSpPr>
          <p:cNvPr id="16" name="TextBox 15">
            <a:extLst>
              <a:ext uri="{FF2B5EF4-FFF2-40B4-BE49-F238E27FC236}">
                <a16:creationId xmlns:a16="http://schemas.microsoft.com/office/drawing/2014/main" id="{443B17A9-825E-46B0-B3E4-74BC37FAAA4F}"/>
              </a:ext>
            </a:extLst>
          </p:cNvPr>
          <p:cNvSpPr txBox="1"/>
          <p:nvPr/>
        </p:nvSpPr>
        <p:spPr>
          <a:xfrm>
            <a:off x="8153707" y="4224419"/>
            <a:ext cx="375133" cy="307777"/>
          </a:xfrm>
          <a:prstGeom prst="rect">
            <a:avLst/>
          </a:prstGeom>
          <a:noFill/>
        </p:spPr>
        <p:txBody>
          <a:bodyPr wrap="square" rtlCol="0">
            <a:spAutoFit/>
          </a:bodyPr>
          <a:lstStyle/>
          <a:p>
            <a:r>
              <a:rPr lang="en-GB" sz="1400" dirty="0">
                <a:solidFill>
                  <a:srgbClr val="FF0000"/>
                </a:solidFill>
              </a:rPr>
              <a:t>-3</a:t>
            </a:r>
          </a:p>
        </p:txBody>
      </p:sp>
      <p:sp>
        <p:nvSpPr>
          <p:cNvPr id="15" name="TextBox 14">
            <a:extLst>
              <a:ext uri="{FF2B5EF4-FFF2-40B4-BE49-F238E27FC236}">
                <a16:creationId xmlns:a16="http://schemas.microsoft.com/office/drawing/2014/main" id="{93410FCD-41CF-4BA9-9942-87605E38C023}"/>
              </a:ext>
            </a:extLst>
          </p:cNvPr>
          <p:cNvSpPr txBox="1"/>
          <p:nvPr/>
        </p:nvSpPr>
        <p:spPr>
          <a:xfrm>
            <a:off x="8153708" y="4752915"/>
            <a:ext cx="371062" cy="307777"/>
          </a:xfrm>
          <a:prstGeom prst="rect">
            <a:avLst/>
          </a:prstGeom>
          <a:noFill/>
        </p:spPr>
        <p:txBody>
          <a:bodyPr wrap="square" rtlCol="0">
            <a:spAutoFit/>
          </a:bodyPr>
          <a:lstStyle/>
          <a:p>
            <a:r>
              <a:rPr lang="en-GB" sz="1400" dirty="0">
                <a:solidFill>
                  <a:srgbClr val="00B373"/>
                </a:solidFill>
              </a:rPr>
              <a:t>+9</a:t>
            </a:r>
          </a:p>
        </p:txBody>
      </p:sp>
      <p:sp>
        <p:nvSpPr>
          <p:cNvPr id="18" name="TextBox 17">
            <a:extLst>
              <a:ext uri="{FF2B5EF4-FFF2-40B4-BE49-F238E27FC236}">
                <a16:creationId xmlns:a16="http://schemas.microsoft.com/office/drawing/2014/main" id="{77E9B8EC-367E-4563-8910-F152A7C9029F}"/>
              </a:ext>
            </a:extLst>
          </p:cNvPr>
          <p:cNvSpPr txBox="1"/>
          <p:nvPr/>
        </p:nvSpPr>
        <p:spPr>
          <a:xfrm>
            <a:off x="8184065" y="5243445"/>
            <a:ext cx="365806" cy="307777"/>
          </a:xfrm>
          <a:prstGeom prst="rect">
            <a:avLst/>
          </a:prstGeom>
          <a:noFill/>
        </p:spPr>
        <p:txBody>
          <a:bodyPr wrap="none" rtlCol="0">
            <a:spAutoFit/>
          </a:bodyPr>
          <a:lstStyle/>
          <a:p>
            <a:r>
              <a:rPr lang="en-GB" sz="1400" dirty="0">
                <a:solidFill>
                  <a:srgbClr val="00B373"/>
                </a:solidFill>
              </a:rPr>
              <a:t>+1</a:t>
            </a:r>
          </a:p>
        </p:txBody>
      </p:sp>
      <p:graphicFrame>
        <p:nvGraphicFramePr>
          <p:cNvPr id="17" name="Chart 16">
            <a:extLst>
              <a:ext uri="{FF2B5EF4-FFF2-40B4-BE49-F238E27FC236}">
                <a16:creationId xmlns:a16="http://schemas.microsoft.com/office/drawing/2014/main" id="{F604F1DF-9377-4C55-BB8F-464300EE8E36}"/>
              </a:ext>
            </a:extLst>
          </p:cNvPr>
          <p:cNvGraphicFramePr>
            <a:graphicFrameLocks/>
          </p:cNvGraphicFramePr>
          <p:nvPr>
            <p:extLst>
              <p:ext uri="{D42A27DB-BD31-4B8C-83A1-F6EECF244321}">
                <p14:modId xmlns:p14="http://schemas.microsoft.com/office/powerpoint/2010/main" val="1269240556"/>
              </p:ext>
            </p:extLst>
          </p:nvPr>
        </p:nvGraphicFramePr>
        <p:xfrm>
          <a:off x="532964" y="2428038"/>
          <a:ext cx="7465817" cy="37182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76875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Engagement Index – against previous surveys</a:t>
            </a:r>
          </a:p>
        </p:txBody>
      </p:sp>
      <p:graphicFrame>
        <p:nvGraphicFramePr>
          <p:cNvPr id="21" name="Table 20">
            <a:extLst>
              <a:ext uri="{FF2B5EF4-FFF2-40B4-BE49-F238E27FC236}">
                <a16:creationId xmlns:a16="http://schemas.microsoft.com/office/drawing/2014/main" id="{A5AA9428-6697-4A88-8BBB-582C66C6FF92}"/>
              </a:ext>
            </a:extLst>
          </p:cNvPr>
          <p:cNvGraphicFramePr>
            <a:graphicFrameLocks noGrp="1"/>
          </p:cNvGraphicFramePr>
          <p:nvPr>
            <p:extLst>
              <p:ext uri="{D42A27DB-BD31-4B8C-83A1-F6EECF244321}">
                <p14:modId xmlns:p14="http://schemas.microsoft.com/office/powerpoint/2010/main" val="2225866643"/>
              </p:ext>
            </p:extLst>
          </p:nvPr>
        </p:nvGraphicFramePr>
        <p:xfrm>
          <a:off x="666749" y="2446641"/>
          <a:ext cx="8020051" cy="2763520"/>
        </p:xfrm>
        <a:graphic>
          <a:graphicData uri="http://schemas.openxmlformats.org/drawingml/2006/table">
            <a:tbl>
              <a:tblPr firstRow="1" bandRow="1">
                <a:tableStyleId>{5C22544A-7EE6-4342-B048-85BDC9FD1C3A}</a:tableStyleId>
              </a:tblPr>
              <a:tblGrid>
                <a:gridCol w="4704241">
                  <a:extLst>
                    <a:ext uri="{9D8B030D-6E8A-4147-A177-3AD203B41FA5}">
                      <a16:colId xmlns:a16="http://schemas.microsoft.com/office/drawing/2014/main" val="3630153487"/>
                    </a:ext>
                  </a:extLst>
                </a:gridCol>
                <a:gridCol w="1105270">
                  <a:extLst>
                    <a:ext uri="{9D8B030D-6E8A-4147-A177-3AD203B41FA5}">
                      <a16:colId xmlns:a16="http://schemas.microsoft.com/office/drawing/2014/main" val="2610677812"/>
                    </a:ext>
                  </a:extLst>
                </a:gridCol>
                <a:gridCol w="1105270">
                  <a:extLst>
                    <a:ext uri="{9D8B030D-6E8A-4147-A177-3AD203B41FA5}">
                      <a16:colId xmlns:a16="http://schemas.microsoft.com/office/drawing/2014/main" val="4219363647"/>
                    </a:ext>
                  </a:extLst>
                </a:gridCol>
                <a:gridCol w="1105270">
                  <a:extLst>
                    <a:ext uri="{9D8B030D-6E8A-4147-A177-3AD203B41FA5}">
                      <a16:colId xmlns:a16="http://schemas.microsoft.com/office/drawing/2014/main" val="2294635841"/>
                    </a:ext>
                  </a:extLst>
                </a:gridCol>
              </a:tblGrid>
              <a:tr h="370840">
                <a:tc>
                  <a:txBody>
                    <a:bodyPr/>
                    <a:lstStyle/>
                    <a:p>
                      <a:r>
                        <a:rPr lang="en-GB" dirty="0"/>
                        <a:t>Question</a:t>
                      </a:r>
                    </a:p>
                  </a:txBody>
                  <a:tcPr/>
                </a:tc>
                <a:tc>
                  <a:txBody>
                    <a:bodyPr/>
                    <a:lstStyle/>
                    <a:p>
                      <a:pPr algn="ctr"/>
                      <a:r>
                        <a:rPr lang="en-GB" dirty="0"/>
                        <a:t>2021</a:t>
                      </a:r>
                    </a:p>
                  </a:txBody>
                  <a:tcPr/>
                </a:tc>
                <a:tc>
                  <a:txBody>
                    <a:bodyPr/>
                    <a:lstStyle/>
                    <a:p>
                      <a:pPr algn="ctr"/>
                      <a:r>
                        <a:rPr lang="en-GB" dirty="0"/>
                        <a:t>2019</a:t>
                      </a:r>
                    </a:p>
                  </a:txBody>
                  <a:tcPr/>
                </a:tc>
                <a:tc>
                  <a:txBody>
                    <a:bodyPr/>
                    <a:lstStyle/>
                    <a:p>
                      <a:pPr algn="ctr"/>
                      <a:r>
                        <a:rPr lang="en-GB" dirty="0"/>
                        <a:t>2018</a:t>
                      </a:r>
                    </a:p>
                  </a:txBody>
                  <a:tcPr/>
                </a:tc>
                <a:extLst>
                  <a:ext uri="{0D108BD9-81ED-4DB2-BD59-A6C34878D82A}">
                    <a16:rowId xmlns:a16="http://schemas.microsoft.com/office/drawing/2014/main" val="3622230560"/>
                  </a:ext>
                </a:extLst>
              </a:tr>
              <a:tr h="370840">
                <a:tc>
                  <a:txBody>
                    <a:bodyPr/>
                    <a:lstStyle/>
                    <a:p>
                      <a:r>
                        <a:rPr lang="en-GB" b="1" dirty="0"/>
                        <a:t>Engagement Index overall</a:t>
                      </a:r>
                    </a:p>
                  </a:txBody>
                  <a:tcPr/>
                </a:tc>
                <a:tc>
                  <a:txBody>
                    <a:bodyPr/>
                    <a:lstStyle/>
                    <a:p>
                      <a:pPr algn="ctr"/>
                      <a:r>
                        <a:rPr lang="en-GB" b="1" dirty="0"/>
                        <a:t>63%</a:t>
                      </a:r>
                    </a:p>
                  </a:txBody>
                  <a:tcPr/>
                </a:tc>
                <a:tc>
                  <a:txBody>
                    <a:bodyPr/>
                    <a:lstStyle/>
                    <a:p>
                      <a:pPr algn="ctr"/>
                      <a:r>
                        <a:rPr lang="en-GB" b="1" dirty="0"/>
                        <a:t>58%</a:t>
                      </a:r>
                    </a:p>
                  </a:txBody>
                  <a:tcPr/>
                </a:tc>
                <a:tc>
                  <a:txBody>
                    <a:bodyPr/>
                    <a:lstStyle/>
                    <a:p>
                      <a:pPr algn="ctr"/>
                      <a:r>
                        <a:rPr lang="en-GB" b="1" dirty="0"/>
                        <a:t>58%</a:t>
                      </a:r>
                    </a:p>
                  </a:txBody>
                  <a:tcPr/>
                </a:tc>
                <a:extLst>
                  <a:ext uri="{0D108BD9-81ED-4DB2-BD59-A6C34878D82A}">
                    <a16:rowId xmlns:a16="http://schemas.microsoft.com/office/drawing/2014/main" val="3367883551"/>
                  </a:ext>
                </a:extLst>
              </a:tr>
              <a:tr h="370840">
                <a:tc>
                  <a:txBody>
                    <a:bodyPr/>
                    <a:lstStyle/>
                    <a:p>
                      <a:r>
                        <a:rPr lang="en-GB" dirty="0"/>
                        <a:t>I would recommend St George's as a great place to work</a:t>
                      </a:r>
                    </a:p>
                  </a:txBody>
                  <a:tcPr/>
                </a:tc>
                <a:tc>
                  <a:txBody>
                    <a:bodyPr/>
                    <a:lstStyle/>
                    <a:p>
                      <a:pPr algn="ctr"/>
                      <a:r>
                        <a:rPr lang="en-GB" dirty="0"/>
                        <a:t>64%</a:t>
                      </a:r>
                    </a:p>
                  </a:txBody>
                  <a:tcPr/>
                </a:tc>
                <a:tc>
                  <a:txBody>
                    <a:bodyPr/>
                    <a:lstStyle/>
                    <a:p>
                      <a:pPr algn="ctr"/>
                      <a:r>
                        <a:rPr lang="en-GB" dirty="0"/>
                        <a:t>57%</a:t>
                      </a:r>
                    </a:p>
                  </a:txBody>
                  <a:tcPr/>
                </a:tc>
                <a:tc>
                  <a:txBody>
                    <a:bodyPr/>
                    <a:lstStyle/>
                    <a:p>
                      <a:pPr algn="ctr"/>
                      <a:r>
                        <a:rPr lang="en-GB" dirty="0"/>
                        <a:t>50%</a:t>
                      </a:r>
                    </a:p>
                  </a:txBody>
                  <a:tcPr/>
                </a:tc>
                <a:extLst>
                  <a:ext uri="{0D108BD9-81ED-4DB2-BD59-A6C34878D82A}">
                    <a16:rowId xmlns:a16="http://schemas.microsoft.com/office/drawing/2014/main" val="1437365823"/>
                  </a:ext>
                </a:extLst>
              </a:tr>
              <a:tr h="370840">
                <a:tc>
                  <a:txBody>
                    <a:bodyPr/>
                    <a:lstStyle/>
                    <a:p>
                      <a:r>
                        <a:rPr lang="en-GB" dirty="0"/>
                        <a:t>I am proud to work for St George's</a:t>
                      </a:r>
                    </a:p>
                  </a:txBody>
                  <a:tcPr/>
                </a:tc>
                <a:tc>
                  <a:txBody>
                    <a:bodyPr/>
                    <a:lstStyle/>
                    <a:p>
                      <a:pPr algn="ctr"/>
                      <a:r>
                        <a:rPr lang="en-GB" dirty="0"/>
                        <a:t>71%</a:t>
                      </a:r>
                    </a:p>
                  </a:txBody>
                  <a:tcPr/>
                </a:tc>
                <a:tc>
                  <a:txBody>
                    <a:bodyPr/>
                    <a:lstStyle/>
                    <a:p>
                      <a:pPr algn="ctr"/>
                      <a:r>
                        <a:rPr lang="en-GB" dirty="0"/>
                        <a:t>67%</a:t>
                      </a:r>
                    </a:p>
                  </a:txBody>
                  <a:tcPr/>
                </a:tc>
                <a:tc>
                  <a:txBody>
                    <a:bodyPr/>
                    <a:lstStyle/>
                    <a:p>
                      <a:pPr algn="ctr"/>
                      <a:r>
                        <a:rPr lang="en-GB" dirty="0"/>
                        <a:t>67%</a:t>
                      </a:r>
                    </a:p>
                  </a:txBody>
                  <a:tcPr/>
                </a:tc>
                <a:extLst>
                  <a:ext uri="{0D108BD9-81ED-4DB2-BD59-A6C34878D82A}">
                    <a16:rowId xmlns:a16="http://schemas.microsoft.com/office/drawing/2014/main" val="2077338072"/>
                  </a:ext>
                </a:extLst>
              </a:tr>
              <a:tr h="370840">
                <a:tc>
                  <a:txBody>
                    <a:bodyPr/>
                    <a:lstStyle/>
                    <a:p>
                      <a:r>
                        <a:rPr lang="en-GB" dirty="0"/>
                        <a:t>I feel a strong sense of belonging to St George's</a:t>
                      </a:r>
                    </a:p>
                  </a:txBody>
                  <a:tcPr/>
                </a:tc>
                <a:tc>
                  <a:txBody>
                    <a:bodyPr/>
                    <a:lstStyle/>
                    <a:p>
                      <a:pPr algn="ctr"/>
                      <a:r>
                        <a:rPr lang="en-GB" dirty="0"/>
                        <a:t>55%</a:t>
                      </a:r>
                    </a:p>
                  </a:txBody>
                  <a:tcPr/>
                </a:tc>
                <a:tc>
                  <a:txBody>
                    <a:bodyPr/>
                    <a:lstStyle/>
                    <a:p>
                      <a:pPr algn="ctr"/>
                      <a:r>
                        <a:rPr lang="en-GB" dirty="0"/>
                        <a:t>52%</a:t>
                      </a:r>
                    </a:p>
                  </a:txBody>
                  <a:tcPr/>
                </a:tc>
                <a:tc>
                  <a:txBody>
                    <a:bodyPr/>
                    <a:lstStyle/>
                    <a:p>
                      <a:pPr algn="ctr"/>
                      <a:r>
                        <a:rPr lang="en-GB" dirty="0"/>
                        <a:t>53%</a:t>
                      </a:r>
                    </a:p>
                  </a:txBody>
                  <a:tcPr/>
                </a:tc>
                <a:extLst>
                  <a:ext uri="{0D108BD9-81ED-4DB2-BD59-A6C34878D82A}">
                    <a16:rowId xmlns:a16="http://schemas.microsoft.com/office/drawing/2014/main" val="975663607"/>
                  </a:ext>
                </a:extLst>
              </a:tr>
              <a:tr h="370840">
                <a:tc>
                  <a:txBody>
                    <a:bodyPr/>
                    <a:lstStyle/>
                    <a:p>
                      <a:r>
                        <a:rPr lang="en-GB" dirty="0"/>
                        <a:t>Working at St George's makes me want to do the best work I can</a:t>
                      </a:r>
                    </a:p>
                  </a:txBody>
                  <a:tcPr/>
                </a:tc>
                <a:tc>
                  <a:txBody>
                    <a:bodyPr/>
                    <a:lstStyle/>
                    <a:p>
                      <a:pPr algn="ctr"/>
                      <a:r>
                        <a:rPr lang="en-GB" dirty="0"/>
                        <a:t>63%</a:t>
                      </a:r>
                    </a:p>
                  </a:txBody>
                  <a:tcPr/>
                </a:tc>
                <a:tc>
                  <a:txBody>
                    <a:bodyPr/>
                    <a:lstStyle/>
                    <a:p>
                      <a:pPr algn="ctr"/>
                      <a:r>
                        <a:rPr lang="en-GB" dirty="0"/>
                        <a:t>56%</a:t>
                      </a:r>
                    </a:p>
                  </a:txBody>
                  <a:tcPr/>
                </a:tc>
                <a:tc>
                  <a:txBody>
                    <a:bodyPr/>
                    <a:lstStyle/>
                    <a:p>
                      <a:pPr algn="ctr"/>
                      <a:r>
                        <a:rPr lang="en-GB" dirty="0"/>
                        <a:t>62%</a:t>
                      </a:r>
                    </a:p>
                  </a:txBody>
                  <a:tcPr/>
                </a:tc>
                <a:extLst>
                  <a:ext uri="{0D108BD9-81ED-4DB2-BD59-A6C34878D82A}">
                    <a16:rowId xmlns:a16="http://schemas.microsoft.com/office/drawing/2014/main" val="4206695516"/>
                  </a:ext>
                </a:extLst>
              </a:tr>
            </a:tbl>
          </a:graphicData>
        </a:graphic>
      </p:graphicFrame>
    </p:spTree>
    <p:extLst>
      <p:ext uri="{BB962C8B-B14F-4D97-AF65-F5344CB8AC3E}">
        <p14:creationId xmlns:p14="http://schemas.microsoft.com/office/powerpoint/2010/main" val="4030383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Engagement Index – positive responses</a:t>
            </a:r>
          </a:p>
        </p:txBody>
      </p:sp>
      <p:graphicFrame>
        <p:nvGraphicFramePr>
          <p:cNvPr id="21" name="Table 20">
            <a:extLst>
              <a:ext uri="{FF2B5EF4-FFF2-40B4-BE49-F238E27FC236}">
                <a16:creationId xmlns:a16="http://schemas.microsoft.com/office/drawing/2014/main" id="{A5AA9428-6697-4A88-8BBB-582C66C6FF92}"/>
              </a:ext>
            </a:extLst>
          </p:cNvPr>
          <p:cNvGraphicFramePr>
            <a:graphicFrameLocks noGrp="1"/>
          </p:cNvGraphicFramePr>
          <p:nvPr>
            <p:extLst>
              <p:ext uri="{D42A27DB-BD31-4B8C-83A1-F6EECF244321}">
                <p14:modId xmlns:p14="http://schemas.microsoft.com/office/powerpoint/2010/main" val="2432427951"/>
              </p:ext>
            </p:extLst>
          </p:nvPr>
        </p:nvGraphicFramePr>
        <p:xfrm>
          <a:off x="666749" y="2446641"/>
          <a:ext cx="8020051" cy="3032760"/>
        </p:xfrm>
        <a:graphic>
          <a:graphicData uri="http://schemas.openxmlformats.org/drawingml/2006/table">
            <a:tbl>
              <a:tblPr firstRow="1" bandRow="1">
                <a:tableStyleId>{5C22544A-7EE6-4342-B048-85BDC9FD1C3A}</a:tableStyleId>
              </a:tblPr>
              <a:tblGrid>
                <a:gridCol w="4704241">
                  <a:extLst>
                    <a:ext uri="{9D8B030D-6E8A-4147-A177-3AD203B41FA5}">
                      <a16:colId xmlns:a16="http://schemas.microsoft.com/office/drawing/2014/main" val="3630153487"/>
                    </a:ext>
                  </a:extLst>
                </a:gridCol>
                <a:gridCol w="1657905">
                  <a:extLst>
                    <a:ext uri="{9D8B030D-6E8A-4147-A177-3AD203B41FA5}">
                      <a16:colId xmlns:a16="http://schemas.microsoft.com/office/drawing/2014/main" val="2610677812"/>
                    </a:ext>
                  </a:extLst>
                </a:gridCol>
                <a:gridCol w="1657905">
                  <a:extLst>
                    <a:ext uri="{9D8B030D-6E8A-4147-A177-3AD203B41FA5}">
                      <a16:colId xmlns:a16="http://schemas.microsoft.com/office/drawing/2014/main" val="2294635841"/>
                    </a:ext>
                  </a:extLst>
                </a:gridCol>
              </a:tblGrid>
              <a:tr h="370840">
                <a:tc>
                  <a:txBody>
                    <a:bodyPr/>
                    <a:lstStyle/>
                    <a:p>
                      <a:r>
                        <a:rPr lang="en-GB" dirty="0"/>
                        <a:t>Question</a:t>
                      </a:r>
                    </a:p>
                  </a:txBody>
                  <a:tcPr/>
                </a:tc>
                <a:tc>
                  <a:txBody>
                    <a:bodyPr/>
                    <a:lstStyle/>
                    <a:p>
                      <a:pPr algn="ctr"/>
                      <a:r>
                        <a:rPr lang="en-GB" dirty="0"/>
                        <a:t>St George’s</a:t>
                      </a:r>
                    </a:p>
                  </a:txBody>
                  <a:tcPr/>
                </a:tc>
                <a:tc>
                  <a:txBody>
                    <a:bodyPr/>
                    <a:lstStyle/>
                    <a:p>
                      <a:pPr algn="ctr"/>
                      <a:r>
                        <a:rPr lang="en-GB" dirty="0"/>
                        <a:t>Higher Education</a:t>
                      </a:r>
                    </a:p>
                  </a:txBody>
                  <a:tcPr/>
                </a:tc>
                <a:extLst>
                  <a:ext uri="{0D108BD9-81ED-4DB2-BD59-A6C34878D82A}">
                    <a16:rowId xmlns:a16="http://schemas.microsoft.com/office/drawing/2014/main" val="3622230560"/>
                  </a:ext>
                </a:extLst>
              </a:tr>
              <a:tr h="370840">
                <a:tc>
                  <a:txBody>
                    <a:bodyPr/>
                    <a:lstStyle/>
                    <a:p>
                      <a:r>
                        <a:rPr lang="en-GB" b="1" dirty="0"/>
                        <a:t>Engagement Index overall</a:t>
                      </a:r>
                    </a:p>
                  </a:txBody>
                  <a:tcPr/>
                </a:tc>
                <a:tc>
                  <a:txBody>
                    <a:bodyPr/>
                    <a:lstStyle/>
                    <a:p>
                      <a:pPr algn="ctr"/>
                      <a:r>
                        <a:rPr lang="en-GB" b="1" dirty="0"/>
                        <a:t>63%</a:t>
                      </a:r>
                    </a:p>
                  </a:txBody>
                  <a:tcPr/>
                </a:tc>
                <a:tc>
                  <a:txBody>
                    <a:bodyPr/>
                    <a:lstStyle/>
                    <a:p>
                      <a:pPr algn="ctr"/>
                      <a:r>
                        <a:rPr lang="en-GB" b="1" dirty="0"/>
                        <a:t>67%</a:t>
                      </a:r>
                    </a:p>
                  </a:txBody>
                  <a:tcPr/>
                </a:tc>
                <a:extLst>
                  <a:ext uri="{0D108BD9-81ED-4DB2-BD59-A6C34878D82A}">
                    <a16:rowId xmlns:a16="http://schemas.microsoft.com/office/drawing/2014/main" val="3367883551"/>
                  </a:ext>
                </a:extLst>
              </a:tr>
              <a:tr h="370840">
                <a:tc>
                  <a:txBody>
                    <a:bodyPr/>
                    <a:lstStyle/>
                    <a:p>
                      <a:r>
                        <a:rPr lang="en-GB" dirty="0"/>
                        <a:t>I would recommend St George's as a great place to work</a:t>
                      </a:r>
                    </a:p>
                  </a:txBody>
                  <a:tcPr/>
                </a:tc>
                <a:tc>
                  <a:txBody>
                    <a:bodyPr/>
                    <a:lstStyle/>
                    <a:p>
                      <a:pPr algn="ctr"/>
                      <a:r>
                        <a:rPr lang="en-GB" dirty="0"/>
                        <a:t>64%</a:t>
                      </a:r>
                    </a:p>
                  </a:txBody>
                  <a:tcPr/>
                </a:tc>
                <a:tc>
                  <a:txBody>
                    <a:bodyPr/>
                    <a:lstStyle/>
                    <a:p>
                      <a:pPr algn="ctr"/>
                      <a:r>
                        <a:rPr lang="en-GB" dirty="0"/>
                        <a:t>63%</a:t>
                      </a:r>
                    </a:p>
                  </a:txBody>
                  <a:tcPr/>
                </a:tc>
                <a:extLst>
                  <a:ext uri="{0D108BD9-81ED-4DB2-BD59-A6C34878D82A}">
                    <a16:rowId xmlns:a16="http://schemas.microsoft.com/office/drawing/2014/main" val="1437365823"/>
                  </a:ext>
                </a:extLst>
              </a:tr>
              <a:tr h="370840">
                <a:tc>
                  <a:txBody>
                    <a:bodyPr/>
                    <a:lstStyle/>
                    <a:p>
                      <a:r>
                        <a:rPr lang="en-GB" dirty="0"/>
                        <a:t>I am proud to work for St George's</a:t>
                      </a:r>
                    </a:p>
                  </a:txBody>
                  <a:tcPr/>
                </a:tc>
                <a:tc>
                  <a:txBody>
                    <a:bodyPr/>
                    <a:lstStyle/>
                    <a:p>
                      <a:pPr algn="ctr"/>
                      <a:r>
                        <a:rPr lang="en-GB" dirty="0"/>
                        <a:t>71%</a:t>
                      </a:r>
                    </a:p>
                  </a:txBody>
                  <a:tcPr/>
                </a:tc>
                <a:tc>
                  <a:txBody>
                    <a:bodyPr/>
                    <a:lstStyle/>
                    <a:p>
                      <a:pPr algn="ctr"/>
                      <a:r>
                        <a:rPr lang="en-GB" dirty="0"/>
                        <a:t>75%</a:t>
                      </a:r>
                    </a:p>
                  </a:txBody>
                  <a:tcPr/>
                </a:tc>
                <a:extLst>
                  <a:ext uri="{0D108BD9-81ED-4DB2-BD59-A6C34878D82A}">
                    <a16:rowId xmlns:a16="http://schemas.microsoft.com/office/drawing/2014/main" val="2077338072"/>
                  </a:ext>
                </a:extLst>
              </a:tr>
              <a:tr h="370840">
                <a:tc>
                  <a:txBody>
                    <a:bodyPr/>
                    <a:lstStyle/>
                    <a:p>
                      <a:r>
                        <a:rPr lang="en-GB" dirty="0"/>
                        <a:t>I feel a strong sense of belonging to St George's</a:t>
                      </a:r>
                    </a:p>
                  </a:txBody>
                  <a:tcPr/>
                </a:tc>
                <a:tc>
                  <a:txBody>
                    <a:bodyPr/>
                    <a:lstStyle/>
                    <a:p>
                      <a:pPr algn="ctr"/>
                      <a:r>
                        <a:rPr lang="en-GB" dirty="0"/>
                        <a:t>55%</a:t>
                      </a:r>
                    </a:p>
                  </a:txBody>
                  <a:tcPr/>
                </a:tc>
                <a:tc>
                  <a:txBody>
                    <a:bodyPr/>
                    <a:lstStyle/>
                    <a:p>
                      <a:pPr algn="ctr"/>
                      <a:r>
                        <a:rPr lang="en-GB" dirty="0"/>
                        <a:t>57%</a:t>
                      </a:r>
                    </a:p>
                  </a:txBody>
                  <a:tcPr/>
                </a:tc>
                <a:extLst>
                  <a:ext uri="{0D108BD9-81ED-4DB2-BD59-A6C34878D82A}">
                    <a16:rowId xmlns:a16="http://schemas.microsoft.com/office/drawing/2014/main" val="975663607"/>
                  </a:ext>
                </a:extLst>
              </a:tr>
              <a:tr h="370840">
                <a:tc>
                  <a:txBody>
                    <a:bodyPr/>
                    <a:lstStyle/>
                    <a:p>
                      <a:r>
                        <a:rPr lang="en-GB" dirty="0"/>
                        <a:t>Working at St George's makes me want to do the best work I can</a:t>
                      </a:r>
                    </a:p>
                  </a:txBody>
                  <a:tcPr/>
                </a:tc>
                <a:tc>
                  <a:txBody>
                    <a:bodyPr/>
                    <a:lstStyle/>
                    <a:p>
                      <a:pPr algn="ctr"/>
                      <a:r>
                        <a:rPr lang="en-GB" dirty="0"/>
                        <a:t>63%</a:t>
                      </a:r>
                    </a:p>
                  </a:txBody>
                  <a:tcPr/>
                </a:tc>
                <a:tc>
                  <a:txBody>
                    <a:bodyPr/>
                    <a:lstStyle/>
                    <a:p>
                      <a:pPr algn="ctr"/>
                      <a:r>
                        <a:rPr lang="en-GB" dirty="0"/>
                        <a:t>71%</a:t>
                      </a:r>
                    </a:p>
                  </a:txBody>
                  <a:tcPr/>
                </a:tc>
                <a:extLst>
                  <a:ext uri="{0D108BD9-81ED-4DB2-BD59-A6C34878D82A}">
                    <a16:rowId xmlns:a16="http://schemas.microsoft.com/office/drawing/2014/main" val="4206695516"/>
                  </a:ext>
                </a:extLst>
              </a:tr>
            </a:tbl>
          </a:graphicData>
        </a:graphic>
      </p:graphicFrame>
    </p:spTree>
    <p:extLst>
      <p:ext uri="{BB962C8B-B14F-4D97-AF65-F5344CB8AC3E}">
        <p14:creationId xmlns:p14="http://schemas.microsoft.com/office/powerpoint/2010/main" val="20124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E69F544-7226-4248-A4A0-1676801EB767}"/>
              </a:ext>
            </a:extLst>
          </p:cNvPr>
          <p:cNvGraphicFramePr>
            <a:graphicFrameLocks/>
          </p:cNvGraphicFramePr>
          <p:nvPr>
            <p:extLst>
              <p:ext uri="{D42A27DB-BD31-4B8C-83A1-F6EECF244321}">
                <p14:modId xmlns:p14="http://schemas.microsoft.com/office/powerpoint/2010/main" val="1457410414"/>
              </p:ext>
            </p:extLst>
          </p:nvPr>
        </p:nvGraphicFramePr>
        <p:xfrm>
          <a:off x="532964" y="2466138"/>
          <a:ext cx="7465817" cy="3680138"/>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3"/>
          </p:nvPr>
        </p:nvSpPr>
        <p:spPr/>
        <p:txBody>
          <a:bodyPr/>
          <a:lstStyle/>
          <a:p>
            <a:r>
              <a:rPr lang="en-US" dirty="0"/>
              <a:t>Top 5 questions</a:t>
            </a:r>
          </a:p>
        </p:txBody>
      </p:sp>
      <p:sp>
        <p:nvSpPr>
          <p:cNvPr id="12" name="TextBox 11">
            <a:extLst>
              <a:ext uri="{FF2B5EF4-FFF2-40B4-BE49-F238E27FC236}">
                <a16:creationId xmlns:a16="http://schemas.microsoft.com/office/drawing/2014/main" id="{BE0D3117-79A7-47F4-AEBF-A6A3A31D189D}"/>
              </a:ext>
            </a:extLst>
          </p:cNvPr>
          <p:cNvSpPr txBox="1"/>
          <p:nvPr/>
        </p:nvSpPr>
        <p:spPr>
          <a:xfrm>
            <a:off x="7998781" y="2307126"/>
            <a:ext cx="652743" cy="369332"/>
          </a:xfrm>
          <a:prstGeom prst="rect">
            <a:avLst/>
          </a:prstGeom>
          <a:noFill/>
        </p:spPr>
        <p:txBody>
          <a:bodyPr wrap="none" rtlCol="0">
            <a:spAutoFit/>
          </a:bodyPr>
          <a:lstStyle/>
          <a:p>
            <a:r>
              <a:rPr lang="en-GB" dirty="0"/>
              <a:t>2019</a:t>
            </a:r>
            <a:endParaRPr lang="en-GB" sz="1400" dirty="0"/>
          </a:p>
        </p:txBody>
      </p:sp>
      <p:sp>
        <p:nvSpPr>
          <p:cNvPr id="13" name="TextBox 12">
            <a:extLst>
              <a:ext uri="{FF2B5EF4-FFF2-40B4-BE49-F238E27FC236}">
                <a16:creationId xmlns:a16="http://schemas.microsoft.com/office/drawing/2014/main" id="{E947B7AC-11DE-4EBD-BDC9-F14A978F84B9}"/>
              </a:ext>
            </a:extLst>
          </p:cNvPr>
          <p:cNvSpPr txBox="1"/>
          <p:nvPr/>
        </p:nvSpPr>
        <p:spPr>
          <a:xfrm>
            <a:off x="8131601" y="2595790"/>
            <a:ext cx="365806" cy="307777"/>
          </a:xfrm>
          <a:prstGeom prst="rect">
            <a:avLst/>
          </a:prstGeom>
          <a:noFill/>
        </p:spPr>
        <p:txBody>
          <a:bodyPr wrap="none" rtlCol="0">
            <a:spAutoFit/>
          </a:bodyPr>
          <a:lstStyle/>
          <a:p>
            <a:r>
              <a:rPr lang="en-GB" sz="1400" dirty="0">
                <a:solidFill>
                  <a:srgbClr val="00B373"/>
                </a:solidFill>
              </a:rPr>
              <a:t>+8</a:t>
            </a:r>
          </a:p>
        </p:txBody>
      </p:sp>
      <p:sp>
        <p:nvSpPr>
          <p:cNvPr id="14" name="TextBox 13">
            <a:extLst>
              <a:ext uri="{FF2B5EF4-FFF2-40B4-BE49-F238E27FC236}">
                <a16:creationId xmlns:a16="http://schemas.microsoft.com/office/drawing/2014/main" id="{3D8E04DB-EF8B-46C6-9EB1-4738436477C1}"/>
              </a:ext>
            </a:extLst>
          </p:cNvPr>
          <p:cNvSpPr txBox="1"/>
          <p:nvPr/>
        </p:nvSpPr>
        <p:spPr>
          <a:xfrm>
            <a:off x="8137820" y="3300322"/>
            <a:ext cx="496448" cy="307777"/>
          </a:xfrm>
          <a:prstGeom prst="rect">
            <a:avLst/>
          </a:prstGeom>
          <a:noFill/>
        </p:spPr>
        <p:txBody>
          <a:bodyPr wrap="square" rtlCol="0">
            <a:spAutoFit/>
          </a:bodyPr>
          <a:lstStyle/>
          <a:p>
            <a:r>
              <a:rPr lang="en-GB" sz="1400" dirty="0"/>
              <a:t>n/a</a:t>
            </a:r>
          </a:p>
        </p:txBody>
      </p:sp>
      <p:sp>
        <p:nvSpPr>
          <p:cNvPr id="18" name="TextBox 17">
            <a:extLst>
              <a:ext uri="{FF2B5EF4-FFF2-40B4-BE49-F238E27FC236}">
                <a16:creationId xmlns:a16="http://schemas.microsoft.com/office/drawing/2014/main" id="{B5C6FC39-F632-406A-9723-49566A7A2BAC}"/>
              </a:ext>
            </a:extLst>
          </p:cNvPr>
          <p:cNvSpPr txBox="1"/>
          <p:nvPr/>
        </p:nvSpPr>
        <p:spPr>
          <a:xfrm>
            <a:off x="8157780" y="3991211"/>
            <a:ext cx="371061" cy="307777"/>
          </a:xfrm>
          <a:prstGeom prst="rect">
            <a:avLst/>
          </a:prstGeom>
          <a:noFill/>
        </p:spPr>
        <p:txBody>
          <a:bodyPr wrap="square" rtlCol="0">
            <a:spAutoFit/>
          </a:bodyPr>
          <a:lstStyle/>
          <a:p>
            <a:r>
              <a:rPr lang="en-GB" sz="1400" dirty="0">
                <a:solidFill>
                  <a:srgbClr val="00B373"/>
                </a:solidFill>
              </a:rPr>
              <a:t>+6</a:t>
            </a:r>
          </a:p>
        </p:txBody>
      </p:sp>
      <p:sp>
        <p:nvSpPr>
          <p:cNvPr id="20" name="TextBox 19">
            <a:extLst>
              <a:ext uri="{FF2B5EF4-FFF2-40B4-BE49-F238E27FC236}">
                <a16:creationId xmlns:a16="http://schemas.microsoft.com/office/drawing/2014/main" id="{F5BF71AE-A4A2-4D1A-9EAE-BAD41A7950D9}"/>
              </a:ext>
            </a:extLst>
          </p:cNvPr>
          <p:cNvSpPr txBox="1"/>
          <p:nvPr/>
        </p:nvSpPr>
        <p:spPr>
          <a:xfrm>
            <a:off x="8153708" y="4658645"/>
            <a:ext cx="457328" cy="307777"/>
          </a:xfrm>
          <a:prstGeom prst="rect">
            <a:avLst/>
          </a:prstGeom>
          <a:noFill/>
        </p:spPr>
        <p:txBody>
          <a:bodyPr wrap="square" rtlCol="0">
            <a:spAutoFit/>
          </a:bodyPr>
          <a:lstStyle/>
          <a:p>
            <a:r>
              <a:rPr lang="en-GB" sz="1400" dirty="0">
                <a:solidFill>
                  <a:srgbClr val="00B373"/>
                </a:solidFill>
              </a:rPr>
              <a:t>+18</a:t>
            </a:r>
          </a:p>
        </p:txBody>
      </p:sp>
      <p:sp>
        <p:nvSpPr>
          <p:cNvPr id="21" name="TextBox 20">
            <a:extLst>
              <a:ext uri="{FF2B5EF4-FFF2-40B4-BE49-F238E27FC236}">
                <a16:creationId xmlns:a16="http://schemas.microsoft.com/office/drawing/2014/main" id="{23A24340-DB3A-44F5-8429-AB8BD6A13A3F}"/>
              </a:ext>
            </a:extLst>
          </p:cNvPr>
          <p:cNvSpPr txBox="1"/>
          <p:nvPr/>
        </p:nvSpPr>
        <p:spPr>
          <a:xfrm>
            <a:off x="8184065" y="5375423"/>
            <a:ext cx="365806" cy="307777"/>
          </a:xfrm>
          <a:prstGeom prst="rect">
            <a:avLst/>
          </a:prstGeom>
          <a:noFill/>
        </p:spPr>
        <p:txBody>
          <a:bodyPr wrap="none" rtlCol="0">
            <a:spAutoFit/>
          </a:bodyPr>
          <a:lstStyle/>
          <a:p>
            <a:r>
              <a:rPr lang="en-GB" sz="1400" dirty="0">
                <a:solidFill>
                  <a:srgbClr val="00B373"/>
                </a:solidFill>
              </a:rPr>
              <a:t>+4</a:t>
            </a:r>
          </a:p>
        </p:txBody>
      </p:sp>
    </p:spTree>
    <p:extLst>
      <p:ext uri="{BB962C8B-B14F-4D97-AF65-F5344CB8AC3E}">
        <p14:creationId xmlns:p14="http://schemas.microsoft.com/office/powerpoint/2010/main" val="2160474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F319B978-DD9B-4D76-A729-270EA536A946}"/>
              </a:ext>
            </a:extLst>
          </p:cNvPr>
          <p:cNvGraphicFramePr>
            <a:graphicFrameLocks/>
          </p:cNvGraphicFramePr>
          <p:nvPr>
            <p:extLst>
              <p:ext uri="{D42A27DB-BD31-4B8C-83A1-F6EECF244321}">
                <p14:modId xmlns:p14="http://schemas.microsoft.com/office/powerpoint/2010/main" val="1923557717"/>
              </p:ext>
            </p:extLst>
          </p:nvPr>
        </p:nvGraphicFramePr>
        <p:xfrm>
          <a:off x="532964" y="2491792"/>
          <a:ext cx="7465817" cy="365448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3"/>
          </p:nvPr>
        </p:nvSpPr>
        <p:spPr/>
        <p:txBody>
          <a:bodyPr/>
          <a:lstStyle/>
          <a:p>
            <a:r>
              <a:rPr lang="en-US" dirty="0"/>
              <a:t>Middle 5 questions</a:t>
            </a:r>
          </a:p>
        </p:txBody>
      </p:sp>
      <p:sp>
        <p:nvSpPr>
          <p:cNvPr id="12" name="TextBox 11">
            <a:extLst>
              <a:ext uri="{FF2B5EF4-FFF2-40B4-BE49-F238E27FC236}">
                <a16:creationId xmlns:a16="http://schemas.microsoft.com/office/drawing/2014/main" id="{BE0D3117-79A7-47F4-AEBF-A6A3A31D189D}"/>
              </a:ext>
            </a:extLst>
          </p:cNvPr>
          <p:cNvSpPr txBox="1"/>
          <p:nvPr/>
        </p:nvSpPr>
        <p:spPr>
          <a:xfrm>
            <a:off x="7998781" y="2307126"/>
            <a:ext cx="652743" cy="369332"/>
          </a:xfrm>
          <a:prstGeom prst="rect">
            <a:avLst/>
          </a:prstGeom>
          <a:noFill/>
        </p:spPr>
        <p:txBody>
          <a:bodyPr wrap="none" rtlCol="0">
            <a:spAutoFit/>
          </a:bodyPr>
          <a:lstStyle/>
          <a:p>
            <a:r>
              <a:rPr lang="en-GB" dirty="0"/>
              <a:t>2019</a:t>
            </a:r>
            <a:endParaRPr lang="en-GB" sz="1400" dirty="0"/>
          </a:p>
        </p:txBody>
      </p:sp>
      <p:sp>
        <p:nvSpPr>
          <p:cNvPr id="13" name="TextBox 12">
            <a:extLst>
              <a:ext uri="{FF2B5EF4-FFF2-40B4-BE49-F238E27FC236}">
                <a16:creationId xmlns:a16="http://schemas.microsoft.com/office/drawing/2014/main" id="{E947B7AC-11DE-4EBD-BDC9-F14A978F84B9}"/>
              </a:ext>
            </a:extLst>
          </p:cNvPr>
          <p:cNvSpPr txBox="1"/>
          <p:nvPr/>
        </p:nvSpPr>
        <p:spPr>
          <a:xfrm>
            <a:off x="8131601" y="2633498"/>
            <a:ext cx="365806" cy="307777"/>
          </a:xfrm>
          <a:prstGeom prst="rect">
            <a:avLst/>
          </a:prstGeom>
          <a:noFill/>
        </p:spPr>
        <p:txBody>
          <a:bodyPr wrap="none" rtlCol="0">
            <a:spAutoFit/>
          </a:bodyPr>
          <a:lstStyle/>
          <a:p>
            <a:r>
              <a:rPr lang="en-GB" sz="1400" dirty="0">
                <a:solidFill>
                  <a:srgbClr val="00B373"/>
                </a:solidFill>
              </a:rPr>
              <a:t>+1</a:t>
            </a:r>
          </a:p>
        </p:txBody>
      </p:sp>
      <p:sp>
        <p:nvSpPr>
          <p:cNvPr id="14" name="TextBox 13">
            <a:extLst>
              <a:ext uri="{FF2B5EF4-FFF2-40B4-BE49-F238E27FC236}">
                <a16:creationId xmlns:a16="http://schemas.microsoft.com/office/drawing/2014/main" id="{3D8E04DB-EF8B-46C6-9EB1-4738436477C1}"/>
              </a:ext>
            </a:extLst>
          </p:cNvPr>
          <p:cNvSpPr txBox="1"/>
          <p:nvPr/>
        </p:nvSpPr>
        <p:spPr>
          <a:xfrm>
            <a:off x="8137820" y="3300322"/>
            <a:ext cx="496448" cy="307777"/>
          </a:xfrm>
          <a:prstGeom prst="rect">
            <a:avLst/>
          </a:prstGeom>
          <a:noFill/>
        </p:spPr>
        <p:txBody>
          <a:bodyPr wrap="square" rtlCol="0">
            <a:spAutoFit/>
          </a:bodyPr>
          <a:lstStyle/>
          <a:p>
            <a:r>
              <a:rPr lang="en-GB" sz="1400" dirty="0">
                <a:solidFill>
                  <a:srgbClr val="00B373"/>
                </a:solidFill>
              </a:rPr>
              <a:t>+7</a:t>
            </a:r>
          </a:p>
        </p:txBody>
      </p:sp>
      <p:sp>
        <p:nvSpPr>
          <p:cNvPr id="18" name="TextBox 17">
            <a:extLst>
              <a:ext uri="{FF2B5EF4-FFF2-40B4-BE49-F238E27FC236}">
                <a16:creationId xmlns:a16="http://schemas.microsoft.com/office/drawing/2014/main" id="{B5C6FC39-F632-406A-9723-49566A7A2BAC}"/>
              </a:ext>
            </a:extLst>
          </p:cNvPr>
          <p:cNvSpPr txBox="1"/>
          <p:nvPr/>
        </p:nvSpPr>
        <p:spPr>
          <a:xfrm>
            <a:off x="8157780" y="3991211"/>
            <a:ext cx="371061" cy="307777"/>
          </a:xfrm>
          <a:prstGeom prst="rect">
            <a:avLst/>
          </a:prstGeom>
          <a:noFill/>
        </p:spPr>
        <p:txBody>
          <a:bodyPr wrap="square" rtlCol="0">
            <a:spAutoFit/>
          </a:bodyPr>
          <a:lstStyle/>
          <a:p>
            <a:r>
              <a:rPr lang="en-GB" sz="1400" dirty="0">
                <a:solidFill>
                  <a:srgbClr val="00B373"/>
                </a:solidFill>
              </a:rPr>
              <a:t>+8</a:t>
            </a:r>
          </a:p>
        </p:txBody>
      </p:sp>
      <p:sp>
        <p:nvSpPr>
          <p:cNvPr id="20" name="TextBox 19">
            <a:extLst>
              <a:ext uri="{FF2B5EF4-FFF2-40B4-BE49-F238E27FC236}">
                <a16:creationId xmlns:a16="http://schemas.microsoft.com/office/drawing/2014/main" id="{F5BF71AE-A4A2-4D1A-9EAE-BAD41A7950D9}"/>
              </a:ext>
            </a:extLst>
          </p:cNvPr>
          <p:cNvSpPr txBox="1"/>
          <p:nvPr/>
        </p:nvSpPr>
        <p:spPr>
          <a:xfrm>
            <a:off x="8153708" y="4658645"/>
            <a:ext cx="457328" cy="307777"/>
          </a:xfrm>
          <a:prstGeom prst="rect">
            <a:avLst/>
          </a:prstGeom>
          <a:noFill/>
        </p:spPr>
        <p:txBody>
          <a:bodyPr wrap="square" rtlCol="0">
            <a:spAutoFit/>
          </a:bodyPr>
          <a:lstStyle/>
          <a:p>
            <a:r>
              <a:rPr lang="en-GB" sz="1400" dirty="0"/>
              <a:t>n/a</a:t>
            </a:r>
          </a:p>
        </p:txBody>
      </p:sp>
      <p:sp>
        <p:nvSpPr>
          <p:cNvPr id="21" name="TextBox 20">
            <a:extLst>
              <a:ext uri="{FF2B5EF4-FFF2-40B4-BE49-F238E27FC236}">
                <a16:creationId xmlns:a16="http://schemas.microsoft.com/office/drawing/2014/main" id="{23A24340-DB3A-44F5-8429-AB8BD6A13A3F}"/>
              </a:ext>
            </a:extLst>
          </p:cNvPr>
          <p:cNvSpPr txBox="1"/>
          <p:nvPr/>
        </p:nvSpPr>
        <p:spPr>
          <a:xfrm>
            <a:off x="8184065" y="5375423"/>
            <a:ext cx="365806" cy="307777"/>
          </a:xfrm>
          <a:prstGeom prst="rect">
            <a:avLst/>
          </a:prstGeom>
          <a:noFill/>
        </p:spPr>
        <p:txBody>
          <a:bodyPr wrap="none" rtlCol="0">
            <a:spAutoFit/>
          </a:bodyPr>
          <a:lstStyle/>
          <a:p>
            <a:r>
              <a:rPr lang="en-GB" sz="1400" dirty="0">
                <a:solidFill>
                  <a:srgbClr val="00B373"/>
                </a:solidFill>
              </a:rPr>
              <a:t>+8</a:t>
            </a:r>
          </a:p>
        </p:txBody>
      </p:sp>
    </p:spTree>
    <p:extLst>
      <p:ext uri="{BB962C8B-B14F-4D97-AF65-F5344CB8AC3E}">
        <p14:creationId xmlns:p14="http://schemas.microsoft.com/office/powerpoint/2010/main" val="3574789189"/>
      </p:ext>
    </p:extLst>
  </p:cSld>
  <p:clrMapOvr>
    <a:masterClrMapping/>
  </p:clrMapOvr>
</p:sld>
</file>

<file path=ppt/theme/theme1.xml><?xml version="1.0" encoding="utf-8"?>
<a:theme xmlns:a="http://schemas.openxmlformats.org/drawingml/2006/main" name="SGUL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Blue divid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Green divid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Burgundy divid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sgul-powerpoint-templates-4-3ratio</Template>
  <TotalTime>1402</TotalTime>
  <Words>1248</Words>
  <Application>Microsoft Office PowerPoint</Application>
  <PresentationFormat>On-screen Show (4:3)</PresentationFormat>
  <Paragraphs>441</Paragraphs>
  <Slides>20</Slides>
  <Notes>20</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20</vt:i4>
      </vt:variant>
    </vt:vector>
  </HeadingPairs>
  <TitlesOfParts>
    <vt:vector size="31" baseType="lpstr">
      <vt:lpstr>Arial</vt:lpstr>
      <vt:lpstr>Arial Bold</vt:lpstr>
      <vt:lpstr>Calibri</vt:lpstr>
      <vt:lpstr>Courier New</vt:lpstr>
      <vt:lpstr>Wingdings</vt:lpstr>
      <vt:lpstr>SGUL_normal</vt:lpstr>
      <vt:lpstr>Custom Design</vt:lpstr>
      <vt:lpstr>1_Custom Design</vt:lpstr>
      <vt:lpstr>Blue divider slide</vt:lpstr>
      <vt:lpstr>Green divider slide</vt:lpstr>
      <vt:lpstr>Burgundy divider slide</vt:lpstr>
      <vt:lpstr>Staff Pulse Survey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George's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Winters</dc:creator>
  <cp:lastModifiedBy>Jenny Winters</cp:lastModifiedBy>
  <cp:revision>101</cp:revision>
  <cp:lastPrinted>2020-03-03T09:29:34Z</cp:lastPrinted>
  <dcterms:created xsi:type="dcterms:W3CDTF">2020-02-16T11:20:56Z</dcterms:created>
  <dcterms:modified xsi:type="dcterms:W3CDTF">2022-02-10T11:09:42Z</dcterms:modified>
</cp:coreProperties>
</file>